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notesSlides/notesSlide20.xml" ContentType="application/vnd.openxmlformats-officedocument.presentationml.notesSlide+xml"/>
  <Override PartName="/ppt/tags/tag8.xml" ContentType="application/vnd.openxmlformats-officedocument.presentationml.tags+xml"/>
  <Override PartName="/ppt/notesSlides/notesSlide21.xml" ContentType="application/vnd.openxmlformats-officedocument.presentationml.notesSlide+xml"/>
  <Override PartName="/ppt/tags/tag9.xml" ContentType="application/vnd.openxmlformats-officedocument.presentationml.tags+xml"/>
  <Override PartName="/ppt/notesSlides/notesSlide22.xml" ContentType="application/vnd.openxmlformats-officedocument.presentationml.notesSlide+xml"/>
  <Override PartName="/ppt/tags/tag10.xml" ContentType="application/vnd.openxmlformats-officedocument.presentationml.tags+xml"/>
  <Override PartName="/ppt/notesSlides/notesSlide23.xml" ContentType="application/vnd.openxmlformats-officedocument.presentationml.notesSlide+xml"/>
  <Override PartName="/ppt/tags/tag11.xml" ContentType="application/vnd.openxmlformats-officedocument.presentationml.tags+xml"/>
  <Override PartName="/ppt/notesSlides/notesSlide24.xml" ContentType="application/vnd.openxmlformats-officedocument.presentationml.notesSlide+xml"/>
  <Override PartName="/ppt/tags/tag12.xml" ContentType="application/vnd.openxmlformats-officedocument.presentationml.tags+xml"/>
  <Override PartName="/ppt/notesSlides/notesSlide25.xml" ContentType="application/vnd.openxmlformats-officedocument.presentationml.notesSlide+xml"/>
  <Override PartName="/ppt/tags/tag13.xml" ContentType="application/vnd.openxmlformats-officedocument.presentationml.tags+xml"/>
  <Override PartName="/ppt/notesSlides/notesSlide26.xml" ContentType="application/vnd.openxmlformats-officedocument.presentationml.notesSlide+xml"/>
  <Override PartName="/ppt/tags/tag14.xml" ContentType="application/vnd.openxmlformats-officedocument.presentationml.tags+xml"/>
  <Override PartName="/ppt/notesSlides/notesSlide27.xml" ContentType="application/vnd.openxmlformats-officedocument.presentationml.notesSlide+xml"/>
  <Override PartName="/ppt/tags/tag15.xml" ContentType="application/vnd.openxmlformats-officedocument.presentationml.tags+xml"/>
  <Override PartName="/ppt/notesSlides/notesSlide28.xml" ContentType="application/vnd.openxmlformats-officedocument.presentationml.notesSlide+xml"/>
  <Override PartName="/ppt/tags/tag16.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9" r:id="rId1"/>
  </p:sldMasterIdLst>
  <p:notesMasterIdLst>
    <p:notesMasterId r:id="rId76"/>
  </p:notesMasterIdLst>
  <p:sldIdLst>
    <p:sldId id="256" r:id="rId2"/>
    <p:sldId id="262" r:id="rId3"/>
    <p:sldId id="263" r:id="rId4"/>
    <p:sldId id="261"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8" r:id="rId38"/>
    <p:sldId id="300" r:id="rId39"/>
    <p:sldId id="299" r:id="rId40"/>
    <p:sldId id="303" r:id="rId41"/>
    <p:sldId id="304" r:id="rId42"/>
    <p:sldId id="305" r:id="rId43"/>
    <p:sldId id="301" r:id="rId44"/>
    <p:sldId id="302" r:id="rId45"/>
    <p:sldId id="306" r:id="rId46"/>
    <p:sldId id="307" r:id="rId47"/>
    <p:sldId id="308" r:id="rId48"/>
    <p:sldId id="309" r:id="rId49"/>
    <p:sldId id="320" r:id="rId50"/>
    <p:sldId id="321" r:id="rId51"/>
    <p:sldId id="322" r:id="rId52"/>
    <p:sldId id="310" r:id="rId53"/>
    <p:sldId id="311" r:id="rId54"/>
    <p:sldId id="312" r:id="rId55"/>
    <p:sldId id="313" r:id="rId56"/>
    <p:sldId id="314" r:id="rId57"/>
    <p:sldId id="315" r:id="rId58"/>
    <p:sldId id="316" r:id="rId59"/>
    <p:sldId id="317" r:id="rId60"/>
    <p:sldId id="318" r:id="rId61"/>
    <p:sldId id="319"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 id="335"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008080"/>
    <a:srgbClr val="008000"/>
    <a:srgbClr val="800000"/>
    <a:srgbClr val="FFCC00"/>
    <a:srgbClr val="FF6600"/>
    <a:srgbClr val="CC00CC"/>
    <a:srgbClr val="0000CC"/>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53" autoAdjust="0"/>
    <p:restoredTop sz="79365" autoAdjust="0"/>
  </p:normalViewPr>
  <p:slideViewPr>
    <p:cSldViewPr>
      <p:cViewPr varScale="1">
        <p:scale>
          <a:sx n="90" d="100"/>
          <a:sy n="90" d="100"/>
        </p:scale>
        <p:origin x="1644" y="90"/>
      </p:cViewPr>
      <p:guideLst>
        <p:guide orient="horz" pos="2115"/>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5A5245-6BE2-48C5-BE24-CA0B2F920751}"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4998D021-7670-41D6-BFE6-6D5444B19793}">
      <dgm:prSet/>
      <dgm:spPr/>
      <dgm:t>
        <a:bodyPr/>
        <a:lstStyle/>
        <a:p>
          <a:r>
            <a:rPr lang="en-US"/>
            <a:t>Revelen la intención</a:t>
          </a:r>
        </a:p>
      </dgm:t>
    </dgm:pt>
    <dgm:pt modelId="{F5FA9D76-CBB8-4FCD-950F-813DFC229FAF}" type="parTrans" cxnId="{731EF89F-25A4-40E4-B64E-3FB8A4191363}">
      <dgm:prSet/>
      <dgm:spPr/>
      <dgm:t>
        <a:bodyPr/>
        <a:lstStyle/>
        <a:p>
          <a:endParaRPr lang="en-US"/>
        </a:p>
      </dgm:t>
    </dgm:pt>
    <dgm:pt modelId="{1AEADB8E-3043-4F81-94D3-544EBF4FF5D4}" type="sibTrans" cxnId="{731EF89F-25A4-40E4-B64E-3FB8A4191363}">
      <dgm:prSet/>
      <dgm:spPr/>
      <dgm:t>
        <a:bodyPr/>
        <a:lstStyle/>
        <a:p>
          <a:endParaRPr lang="en-US"/>
        </a:p>
      </dgm:t>
    </dgm:pt>
    <dgm:pt modelId="{1E765374-237C-4AD8-B937-08841FBA8AE9}">
      <dgm:prSet/>
      <dgm:spPr/>
      <dgm:t>
        <a:bodyPr/>
        <a:lstStyle/>
        <a:p>
          <a:r>
            <a:rPr lang="en-US"/>
            <a:t>Eviten Confusiones</a:t>
          </a:r>
        </a:p>
      </dgm:t>
    </dgm:pt>
    <dgm:pt modelId="{697E059E-6865-4D4F-9EC4-4D778AB087A8}" type="parTrans" cxnId="{32786DE0-5E20-4909-AC42-8E619CED6BD3}">
      <dgm:prSet/>
      <dgm:spPr/>
      <dgm:t>
        <a:bodyPr/>
        <a:lstStyle/>
        <a:p>
          <a:endParaRPr lang="en-US"/>
        </a:p>
      </dgm:t>
    </dgm:pt>
    <dgm:pt modelId="{4E66A328-5E4F-4904-843B-5F49EC7E8B21}" type="sibTrans" cxnId="{32786DE0-5E20-4909-AC42-8E619CED6BD3}">
      <dgm:prSet/>
      <dgm:spPr/>
      <dgm:t>
        <a:bodyPr/>
        <a:lstStyle/>
        <a:p>
          <a:endParaRPr lang="en-US"/>
        </a:p>
      </dgm:t>
    </dgm:pt>
    <dgm:pt modelId="{2ED710EC-7B2F-4164-A850-765D7C01BFF5}">
      <dgm:prSet/>
      <dgm:spPr/>
      <dgm:t>
        <a:bodyPr/>
        <a:lstStyle/>
        <a:p>
          <a:r>
            <a:rPr lang="en-US"/>
            <a:t>Sean Pronunciables y Buscables</a:t>
          </a:r>
        </a:p>
      </dgm:t>
    </dgm:pt>
    <dgm:pt modelId="{7003F41B-753A-49DE-B3F2-85AA3C32E955}" type="parTrans" cxnId="{765C8E3A-B9F2-40B7-AF7E-276605D53371}">
      <dgm:prSet/>
      <dgm:spPr/>
      <dgm:t>
        <a:bodyPr/>
        <a:lstStyle/>
        <a:p>
          <a:endParaRPr lang="en-US"/>
        </a:p>
      </dgm:t>
    </dgm:pt>
    <dgm:pt modelId="{2C48FD18-432F-4416-9408-A8162258E357}" type="sibTrans" cxnId="{765C8E3A-B9F2-40B7-AF7E-276605D53371}">
      <dgm:prSet/>
      <dgm:spPr/>
      <dgm:t>
        <a:bodyPr/>
        <a:lstStyle/>
        <a:p>
          <a:endParaRPr lang="en-US"/>
        </a:p>
      </dgm:t>
    </dgm:pt>
    <dgm:pt modelId="{48BADB76-8E2F-4417-8EC1-943CBADF7FFE}">
      <dgm:prSet/>
      <dgm:spPr/>
      <dgm:t>
        <a:bodyPr/>
        <a:lstStyle/>
        <a:p>
          <a:r>
            <a:rPr lang="en-US"/>
            <a:t>Sin notaciones de codificación</a:t>
          </a:r>
        </a:p>
      </dgm:t>
    </dgm:pt>
    <dgm:pt modelId="{40A0F259-4726-4CB8-A97D-458CBFE6814C}" type="parTrans" cxnId="{3CDD06D3-E0C0-4D2F-869F-EEC5F0D4988B}">
      <dgm:prSet/>
      <dgm:spPr/>
      <dgm:t>
        <a:bodyPr/>
        <a:lstStyle/>
        <a:p>
          <a:endParaRPr lang="en-US"/>
        </a:p>
      </dgm:t>
    </dgm:pt>
    <dgm:pt modelId="{000D5124-8BE4-4E5C-AD6F-EDFCC6300187}" type="sibTrans" cxnId="{3CDD06D3-E0C0-4D2F-869F-EEC5F0D4988B}">
      <dgm:prSet/>
      <dgm:spPr/>
      <dgm:t>
        <a:bodyPr/>
        <a:lstStyle/>
        <a:p>
          <a:endParaRPr lang="en-US"/>
        </a:p>
      </dgm:t>
    </dgm:pt>
    <dgm:pt modelId="{08491DFA-867C-4FF9-A65C-B03B67845DE7}">
      <dgm:prSet/>
      <dgm:spPr/>
      <dgm:t>
        <a:bodyPr/>
        <a:lstStyle/>
        <a:p>
          <a:r>
            <a:rPr lang="en-US"/>
            <a:t>Sustantivos para Clases y Verbos para Métodos</a:t>
          </a:r>
        </a:p>
      </dgm:t>
    </dgm:pt>
    <dgm:pt modelId="{AF1E1D3C-B5BF-4B8C-BD77-20EA61A978F4}" type="parTrans" cxnId="{79CBB19B-091E-4C01-975E-491AB8136A5B}">
      <dgm:prSet/>
      <dgm:spPr/>
      <dgm:t>
        <a:bodyPr/>
        <a:lstStyle/>
        <a:p>
          <a:endParaRPr lang="en-US"/>
        </a:p>
      </dgm:t>
    </dgm:pt>
    <dgm:pt modelId="{1EB05152-4FF6-44B9-8280-FDADEF00C867}" type="sibTrans" cxnId="{79CBB19B-091E-4C01-975E-491AB8136A5B}">
      <dgm:prSet/>
      <dgm:spPr/>
      <dgm:t>
        <a:bodyPr/>
        <a:lstStyle/>
        <a:p>
          <a:endParaRPr lang="en-US"/>
        </a:p>
      </dgm:t>
    </dgm:pt>
    <dgm:pt modelId="{2193F156-F045-432E-8A35-0AA77ECCDB47}">
      <dgm:prSet/>
      <dgm:spPr/>
      <dgm:t>
        <a:bodyPr/>
        <a:lstStyle/>
        <a:p>
          <a:r>
            <a:rPr lang="en-US"/>
            <a:t>Una Palabra por Concepto</a:t>
          </a:r>
        </a:p>
      </dgm:t>
    </dgm:pt>
    <dgm:pt modelId="{AD51C99E-F3D8-486E-8233-41526FBCBC4B}" type="parTrans" cxnId="{82AE93DE-81F8-42CB-AF70-A0F2ABB1F64B}">
      <dgm:prSet/>
      <dgm:spPr/>
      <dgm:t>
        <a:bodyPr/>
        <a:lstStyle/>
        <a:p>
          <a:endParaRPr lang="en-US"/>
        </a:p>
      </dgm:t>
    </dgm:pt>
    <dgm:pt modelId="{691BD82B-575C-4696-A7CC-52BB4FC8D037}" type="sibTrans" cxnId="{82AE93DE-81F8-42CB-AF70-A0F2ABB1F64B}">
      <dgm:prSet/>
      <dgm:spPr/>
      <dgm:t>
        <a:bodyPr/>
        <a:lstStyle/>
        <a:p>
          <a:endParaRPr lang="en-US"/>
        </a:p>
      </dgm:t>
    </dgm:pt>
    <dgm:pt modelId="{1EBAE5A9-AA94-48AF-B048-1873D90BD4D4}">
      <dgm:prSet/>
      <dgm:spPr/>
      <dgm:t>
        <a:bodyPr/>
        <a:lstStyle/>
        <a:p>
          <a:r>
            <a:rPr lang="en-US"/>
            <a:t>Sin Juegos de Palabras</a:t>
          </a:r>
        </a:p>
      </dgm:t>
    </dgm:pt>
    <dgm:pt modelId="{1AB8C061-E169-4E3A-9B8B-6047F370AA11}" type="parTrans" cxnId="{538D6E38-1E3F-47CC-8C3E-FD63D993331D}">
      <dgm:prSet/>
      <dgm:spPr/>
      <dgm:t>
        <a:bodyPr/>
        <a:lstStyle/>
        <a:p>
          <a:endParaRPr lang="en-US"/>
        </a:p>
      </dgm:t>
    </dgm:pt>
    <dgm:pt modelId="{56929FE8-5CF6-412A-8ADF-EB00DD70D74E}" type="sibTrans" cxnId="{538D6E38-1E3F-47CC-8C3E-FD63D993331D}">
      <dgm:prSet/>
      <dgm:spPr/>
      <dgm:t>
        <a:bodyPr/>
        <a:lstStyle/>
        <a:p>
          <a:endParaRPr lang="en-US"/>
        </a:p>
      </dgm:t>
    </dgm:pt>
    <dgm:pt modelId="{1DCB1221-E820-4013-AA00-EF8551CA29E2}">
      <dgm:prSet/>
      <dgm:spPr/>
      <dgm:t>
        <a:bodyPr/>
        <a:lstStyle/>
        <a:p>
          <a:r>
            <a:rPr lang="en-US"/>
            <a:t>Nombres sin Contexto Superfluo</a:t>
          </a:r>
        </a:p>
      </dgm:t>
    </dgm:pt>
    <dgm:pt modelId="{2F140A9B-C9C6-4372-B8C6-118AB780AA08}" type="parTrans" cxnId="{5A68AFAF-8F8E-49E2-B49E-8223CB3785DB}">
      <dgm:prSet/>
      <dgm:spPr/>
      <dgm:t>
        <a:bodyPr/>
        <a:lstStyle/>
        <a:p>
          <a:endParaRPr lang="en-US"/>
        </a:p>
      </dgm:t>
    </dgm:pt>
    <dgm:pt modelId="{1977E9AE-DBFE-48A9-A401-5EDC4F6DE747}" type="sibTrans" cxnId="{5A68AFAF-8F8E-49E2-B49E-8223CB3785DB}">
      <dgm:prSet/>
      <dgm:spPr/>
      <dgm:t>
        <a:bodyPr/>
        <a:lstStyle/>
        <a:p>
          <a:endParaRPr lang="en-US"/>
        </a:p>
      </dgm:t>
    </dgm:pt>
    <dgm:pt modelId="{B14CB29E-F118-456D-8409-0B9836D5EC09}">
      <dgm:prSet/>
      <dgm:spPr/>
      <dgm:t>
        <a:bodyPr/>
        <a:lstStyle/>
        <a:p>
          <a:r>
            <a:rPr lang="en-US" dirty="0" err="1"/>
            <a:t>Nombres</a:t>
          </a:r>
          <a:r>
            <a:rPr lang="en-US" dirty="0"/>
            <a:t> del </a:t>
          </a:r>
          <a:r>
            <a:rPr lang="en-US"/>
            <a:t>Dominio</a:t>
          </a:r>
          <a:endParaRPr lang="en-US" dirty="0"/>
        </a:p>
      </dgm:t>
    </dgm:pt>
    <dgm:pt modelId="{319681F1-1A73-410D-8CDB-A6D1E82DEE1B}" type="parTrans" cxnId="{12CE7BA0-8B69-47B6-A917-563B02B8D371}">
      <dgm:prSet/>
      <dgm:spPr/>
      <dgm:t>
        <a:bodyPr/>
        <a:lstStyle/>
        <a:p>
          <a:endParaRPr lang="en-US"/>
        </a:p>
      </dgm:t>
    </dgm:pt>
    <dgm:pt modelId="{B412F5FC-191A-41F5-AEB0-E0B3EABFAC54}" type="sibTrans" cxnId="{12CE7BA0-8B69-47B6-A917-563B02B8D371}">
      <dgm:prSet/>
      <dgm:spPr/>
      <dgm:t>
        <a:bodyPr/>
        <a:lstStyle/>
        <a:p>
          <a:endParaRPr lang="en-US"/>
        </a:p>
      </dgm:t>
    </dgm:pt>
    <dgm:pt modelId="{B51218A8-F20E-4E41-A33B-1C3AE5E2726A}" type="pres">
      <dgm:prSet presAssocID="{E15A5245-6BE2-48C5-BE24-CA0B2F920751}" presName="diagram" presStyleCnt="0">
        <dgm:presLayoutVars>
          <dgm:dir/>
          <dgm:resizeHandles val="exact"/>
        </dgm:presLayoutVars>
      </dgm:prSet>
      <dgm:spPr/>
      <dgm:t>
        <a:bodyPr/>
        <a:lstStyle/>
        <a:p>
          <a:endParaRPr lang="en-US"/>
        </a:p>
      </dgm:t>
    </dgm:pt>
    <dgm:pt modelId="{8C566F74-DE4D-4F16-914E-F8A341A48EE4}" type="pres">
      <dgm:prSet presAssocID="{4998D021-7670-41D6-BFE6-6D5444B19793}" presName="node" presStyleLbl="node1" presStyleIdx="0" presStyleCnt="9">
        <dgm:presLayoutVars>
          <dgm:bulletEnabled val="1"/>
        </dgm:presLayoutVars>
      </dgm:prSet>
      <dgm:spPr/>
      <dgm:t>
        <a:bodyPr/>
        <a:lstStyle/>
        <a:p>
          <a:endParaRPr lang="en-US"/>
        </a:p>
      </dgm:t>
    </dgm:pt>
    <dgm:pt modelId="{440E36D7-FCD3-4F73-8984-AA9265EAA7E7}" type="pres">
      <dgm:prSet presAssocID="{1AEADB8E-3043-4F81-94D3-544EBF4FF5D4}" presName="sibTrans" presStyleCnt="0"/>
      <dgm:spPr/>
    </dgm:pt>
    <dgm:pt modelId="{0F5F2F69-F30D-4F44-80CA-81E0C384E993}" type="pres">
      <dgm:prSet presAssocID="{1E765374-237C-4AD8-B937-08841FBA8AE9}" presName="node" presStyleLbl="node1" presStyleIdx="1" presStyleCnt="9">
        <dgm:presLayoutVars>
          <dgm:bulletEnabled val="1"/>
        </dgm:presLayoutVars>
      </dgm:prSet>
      <dgm:spPr/>
      <dgm:t>
        <a:bodyPr/>
        <a:lstStyle/>
        <a:p>
          <a:endParaRPr lang="en-US"/>
        </a:p>
      </dgm:t>
    </dgm:pt>
    <dgm:pt modelId="{2CD5CBF1-FEDD-40E8-81CC-81179036B54F}" type="pres">
      <dgm:prSet presAssocID="{4E66A328-5E4F-4904-843B-5F49EC7E8B21}" presName="sibTrans" presStyleCnt="0"/>
      <dgm:spPr/>
    </dgm:pt>
    <dgm:pt modelId="{4AF3FB1F-FCA2-473C-91A4-384BC033F8F6}" type="pres">
      <dgm:prSet presAssocID="{2ED710EC-7B2F-4164-A850-765D7C01BFF5}" presName="node" presStyleLbl="node1" presStyleIdx="2" presStyleCnt="9">
        <dgm:presLayoutVars>
          <dgm:bulletEnabled val="1"/>
        </dgm:presLayoutVars>
      </dgm:prSet>
      <dgm:spPr/>
      <dgm:t>
        <a:bodyPr/>
        <a:lstStyle/>
        <a:p>
          <a:endParaRPr lang="en-US"/>
        </a:p>
      </dgm:t>
    </dgm:pt>
    <dgm:pt modelId="{F57B30F9-E2A0-4102-936B-FC7914A80B24}" type="pres">
      <dgm:prSet presAssocID="{2C48FD18-432F-4416-9408-A8162258E357}" presName="sibTrans" presStyleCnt="0"/>
      <dgm:spPr/>
    </dgm:pt>
    <dgm:pt modelId="{4FB78250-B70A-468F-9BE5-D81F9C3469D3}" type="pres">
      <dgm:prSet presAssocID="{48BADB76-8E2F-4417-8EC1-943CBADF7FFE}" presName="node" presStyleLbl="node1" presStyleIdx="3" presStyleCnt="9">
        <dgm:presLayoutVars>
          <dgm:bulletEnabled val="1"/>
        </dgm:presLayoutVars>
      </dgm:prSet>
      <dgm:spPr/>
      <dgm:t>
        <a:bodyPr/>
        <a:lstStyle/>
        <a:p>
          <a:endParaRPr lang="en-US"/>
        </a:p>
      </dgm:t>
    </dgm:pt>
    <dgm:pt modelId="{1E7817EB-3B89-4482-A9CC-6CB84624F19C}" type="pres">
      <dgm:prSet presAssocID="{000D5124-8BE4-4E5C-AD6F-EDFCC6300187}" presName="sibTrans" presStyleCnt="0"/>
      <dgm:spPr/>
    </dgm:pt>
    <dgm:pt modelId="{E89866BE-A90C-4B38-8865-DA3DE05465F7}" type="pres">
      <dgm:prSet presAssocID="{08491DFA-867C-4FF9-A65C-B03B67845DE7}" presName="node" presStyleLbl="node1" presStyleIdx="4" presStyleCnt="9">
        <dgm:presLayoutVars>
          <dgm:bulletEnabled val="1"/>
        </dgm:presLayoutVars>
      </dgm:prSet>
      <dgm:spPr/>
      <dgm:t>
        <a:bodyPr/>
        <a:lstStyle/>
        <a:p>
          <a:endParaRPr lang="en-US"/>
        </a:p>
      </dgm:t>
    </dgm:pt>
    <dgm:pt modelId="{B01E59C7-7581-47D0-ADCF-97E370ED1921}" type="pres">
      <dgm:prSet presAssocID="{1EB05152-4FF6-44B9-8280-FDADEF00C867}" presName="sibTrans" presStyleCnt="0"/>
      <dgm:spPr/>
    </dgm:pt>
    <dgm:pt modelId="{B7B20170-60D5-4FEB-8F8E-47F4710ABA58}" type="pres">
      <dgm:prSet presAssocID="{2193F156-F045-432E-8A35-0AA77ECCDB47}" presName="node" presStyleLbl="node1" presStyleIdx="5" presStyleCnt="9">
        <dgm:presLayoutVars>
          <dgm:bulletEnabled val="1"/>
        </dgm:presLayoutVars>
      </dgm:prSet>
      <dgm:spPr/>
      <dgm:t>
        <a:bodyPr/>
        <a:lstStyle/>
        <a:p>
          <a:endParaRPr lang="en-US"/>
        </a:p>
      </dgm:t>
    </dgm:pt>
    <dgm:pt modelId="{2DA44BF0-92E4-4534-BAC4-BE27736FD924}" type="pres">
      <dgm:prSet presAssocID="{691BD82B-575C-4696-A7CC-52BB4FC8D037}" presName="sibTrans" presStyleCnt="0"/>
      <dgm:spPr/>
    </dgm:pt>
    <dgm:pt modelId="{B9694656-F3E3-4AD1-A7DA-75EE93311209}" type="pres">
      <dgm:prSet presAssocID="{1EBAE5A9-AA94-48AF-B048-1873D90BD4D4}" presName="node" presStyleLbl="node1" presStyleIdx="6" presStyleCnt="9">
        <dgm:presLayoutVars>
          <dgm:bulletEnabled val="1"/>
        </dgm:presLayoutVars>
      </dgm:prSet>
      <dgm:spPr/>
      <dgm:t>
        <a:bodyPr/>
        <a:lstStyle/>
        <a:p>
          <a:endParaRPr lang="en-US"/>
        </a:p>
      </dgm:t>
    </dgm:pt>
    <dgm:pt modelId="{8276C6CC-CFFF-4D9F-AFB1-19E8924BD98B}" type="pres">
      <dgm:prSet presAssocID="{56929FE8-5CF6-412A-8ADF-EB00DD70D74E}" presName="sibTrans" presStyleCnt="0"/>
      <dgm:spPr/>
    </dgm:pt>
    <dgm:pt modelId="{AC97AC8C-753C-4A37-816B-92333A04F6A6}" type="pres">
      <dgm:prSet presAssocID="{1DCB1221-E820-4013-AA00-EF8551CA29E2}" presName="node" presStyleLbl="node1" presStyleIdx="7" presStyleCnt="9">
        <dgm:presLayoutVars>
          <dgm:bulletEnabled val="1"/>
        </dgm:presLayoutVars>
      </dgm:prSet>
      <dgm:spPr/>
      <dgm:t>
        <a:bodyPr/>
        <a:lstStyle/>
        <a:p>
          <a:endParaRPr lang="en-US"/>
        </a:p>
      </dgm:t>
    </dgm:pt>
    <dgm:pt modelId="{12EA20F3-3BEA-4668-A6BB-D487498A6691}" type="pres">
      <dgm:prSet presAssocID="{1977E9AE-DBFE-48A9-A401-5EDC4F6DE747}" presName="sibTrans" presStyleCnt="0"/>
      <dgm:spPr/>
    </dgm:pt>
    <dgm:pt modelId="{F2562848-B17C-43F4-BEC9-115612E67ADC}" type="pres">
      <dgm:prSet presAssocID="{B14CB29E-F118-456D-8409-0B9836D5EC09}" presName="node" presStyleLbl="node1" presStyleIdx="8" presStyleCnt="9">
        <dgm:presLayoutVars>
          <dgm:bulletEnabled val="1"/>
        </dgm:presLayoutVars>
      </dgm:prSet>
      <dgm:spPr/>
      <dgm:t>
        <a:bodyPr/>
        <a:lstStyle/>
        <a:p>
          <a:endParaRPr lang="en-US"/>
        </a:p>
      </dgm:t>
    </dgm:pt>
  </dgm:ptLst>
  <dgm:cxnLst>
    <dgm:cxn modelId="{32786DE0-5E20-4909-AC42-8E619CED6BD3}" srcId="{E15A5245-6BE2-48C5-BE24-CA0B2F920751}" destId="{1E765374-237C-4AD8-B937-08841FBA8AE9}" srcOrd="1" destOrd="0" parTransId="{697E059E-6865-4D4F-9EC4-4D778AB087A8}" sibTransId="{4E66A328-5E4F-4904-843B-5F49EC7E8B21}"/>
    <dgm:cxn modelId="{3CDD06D3-E0C0-4D2F-869F-EEC5F0D4988B}" srcId="{E15A5245-6BE2-48C5-BE24-CA0B2F920751}" destId="{48BADB76-8E2F-4417-8EC1-943CBADF7FFE}" srcOrd="3" destOrd="0" parTransId="{40A0F259-4726-4CB8-A97D-458CBFE6814C}" sibTransId="{000D5124-8BE4-4E5C-AD6F-EDFCC6300187}"/>
    <dgm:cxn modelId="{868C9A0A-B906-466E-BB4B-B667146684F8}" type="presOf" srcId="{B14CB29E-F118-456D-8409-0B9836D5EC09}" destId="{F2562848-B17C-43F4-BEC9-115612E67ADC}" srcOrd="0" destOrd="0" presId="urn:microsoft.com/office/officeart/2005/8/layout/default"/>
    <dgm:cxn modelId="{90248E0A-BAFC-45AF-A233-4185DC5AD321}" type="presOf" srcId="{1EBAE5A9-AA94-48AF-B048-1873D90BD4D4}" destId="{B9694656-F3E3-4AD1-A7DA-75EE93311209}" srcOrd="0" destOrd="0" presId="urn:microsoft.com/office/officeart/2005/8/layout/default"/>
    <dgm:cxn modelId="{A6569CBF-6D9A-4C35-BE37-3AD70A18EF84}" type="presOf" srcId="{2193F156-F045-432E-8A35-0AA77ECCDB47}" destId="{B7B20170-60D5-4FEB-8F8E-47F4710ABA58}" srcOrd="0" destOrd="0" presId="urn:microsoft.com/office/officeart/2005/8/layout/default"/>
    <dgm:cxn modelId="{4587E638-245D-4A23-BB27-A05A833C675E}" type="presOf" srcId="{E15A5245-6BE2-48C5-BE24-CA0B2F920751}" destId="{B51218A8-F20E-4E41-A33B-1C3AE5E2726A}" srcOrd="0" destOrd="0" presId="urn:microsoft.com/office/officeart/2005/8/layout/default"/>
    <dgm:cxn modelId="{82AE93DE-81F8-42CB-AF70-A0F2ABB1F64B}" srcId="{E15A5245-6BE2-48C5-BE24-CA0B2F920751}" destId="{2193F156-F045-432E-8A35-0AA77ECCDB47}" srcOrd="5" destOrd="0" parTransId="{AD51C99E-F3D8-486E-8233-41526FBCBC4B}" sibTransId="{691BD82B-575C-4696-A7CC-52BB4FC8D037}"/>
    <dgm:cxn modelId="{765C8E3A-B9F2-40B7-AF7E-276605D53371}" srcId="{E15A5245-6BE2-48C5-BE24-CA0B2F920751}" destId="{2ED710EC-7B2F-4164-A850-765D7C01BFF5}" srcOrd="2" destOrd="0" parTransId="{7003F41B-753A-49DE-B3F2-85AA3C32E955}" sibTransId="{2C48FD18-432F-4416-9408-A8162258E357}"/>
    <dgm:cxn modelId="{74D32965-3C86-40E9-890C-99032BAFBB45}" type="presOf" srcId="{48BADB76-8E2F-4417-8EC1-943CBADF7FFE}" destId="{4FB78250-B70A-468F-9BE5-D81F9C3469D3}" srcOrd="0" destOrd="0" presId="urn:microsoft.com/office/officeart/2005/8/layout/default"/>
    <dgm:cxn modelId="{8B543F6C-A345-4BA8-A59C-1AECDBD68AB4}" type="presOf" srcId="{1DCB1221-E820-4013-AA00-EF8551CA29E2}" destId="{AC97AC8C-753C-4A37-816B-92333A04F6A6}" srcOrd="0" destOrd="0" presId="urn:microsoft.com/office/officeart/2005/8/layout/default"/>
    <dgm:cxn modelId="{731EF89F-25A4-40E4-B64E-3FB8A4191363}" srcId="{E15A5245-6BE2-48C5-BE24-CA0B2F920751}" destId="{4998D021-7670-41D6-BFE6-6D5444B19793}" srcOrd="0" destOrd="0" parTransId="{F5FA9D76-CBB8-4FCD-950F-813DFC229FAF}" sibTransId="{1AEADB8E-3043-4F81-94D3-544EBF4FF5D4}"/>
    <dgm:cxn modelId="{FD7D7542-3BAF-4DAF-B1FC-A9AFEAFDC078}" type="presOf" srcId="{4998D021-7670-41D6-BFE6-6D5444B19793}" destId="{8C566F74-DE4D-4F16-914E-F8A341A48EE4}" srcOrd="0" destOrd="0" presId="urn:microsoft.com/office/officeart/2005/8/layout/default"/>
    <dgm:cxn modelId="{6860CE73-71F5-40E7-982E-0266F4E82D8B}" type="presOf" srcId="{08491DFA-867C-4FF9-A65C-B03B67845DE7}" destId="{E89866BE-A90C-4B38-8865-DA3DE05465F7}" srcOrd="0" destOrd="0" presId="urn:microsoft.com/office/officeart/2005/8/layout/default"/>
    <dgm:cxn modelId="{79CBB19B-091E-4C01-975E-491AB8136A5B}" srcId="{E15A5245-6BE2-48C5-BE24-CA0B2F920751}" destId="{08491DFA-867C-4FF9-A65C-B03B67845DE7}" srcOrd="4" destOrd="0" parTransId="{AF1E1D3C-B5BF-4B8C-BD77-20EA61A978F4}" sibTransId="{1EB05152-4FF6-44B9-8280-FDADEF00C867}"/>
    <dgm:cxn modelId="{98DB34DD-4C16-4F07-97A7-E496DF12E2BC}" type="presOf" srcId="{1E765374-237C-4AD8-B937-08841FBA8AE9}" destId="{0F5F2F69-F30D-4F44-80CA-81E0C384E993}" srcOrd="0" destOrd="0" presId="urn:microsoft.com/office/officeart/2005/8/layout/default"/>
    <dgm:cxn modelId="{12CE7BA0-8B69-47B6-A917-563B02B8D371}" srcId="{E15A5245-6BE2-48C5-BE24-CA0B2F920751}" destId="{B14CB29E-F118-456D-8409-0B9836D5EC09}" srcOrd="8" destOrd="0" parTransId="{319681F1-1A73-410D-8CDB-A6D1E82DEE1B}" sibTransId="{B412F5FC-191A-41F5-AEB0-E0B3EABFAC54}"/>
    <dgm:cxn modelId="{D14D342A-868E-43CC-A243-FD844EACC8CD}" type="presOf" srcId="{2ED710EC-7B2F-4164-A850-765D7C01BFF5}" destId="{4AF3FB1F-FCA2-473C-91A4-384BC033F8F6}" srcOrd="0" destOrd="0" presId="urn:microsoft.com/office/officeart/2005/8/layout/default"/>
    <dgm:cxn modelId="{5A68AFAF-8F8E-49E2-B49E-8223CB3785DB}" srcId="{E15A5245-6BE2-48C5-BE24-CA0B2F920751}" destId="{1DCB1221-E820-4013-AA00-EF8551CA29E2}" srcOrd="7" destOrd="0" parTransId="{2F140A9B-C9C6-4372-B8C6-118AB780AA08}" sibTransId="{1977E9AE-DBFE-48A9-A401-5EDC4F6DE747}"/>
    <dgm:cxn modelId="{538D6E38-1E3F-47CC-8C3E-FD63D993331D}" srcId="{E15A5245-6BE2-48C5-BE24-CA0B2F920751}" destId="{1EBAE5A9-AA94-48AF-B048-1873D90BD4D4}" srcOrd="6" destOrd="0" parTransId="{1AB8C061-E169-4E3A-9B8B-6047F370AA11}" sibTransId="{56929FE8-5CF6-412A-8ADF-EB00DD70D74E}"/>
    <dgm:cxn modelId="{4F540DD2-6142-4CFB-AA3B-710B7FC4E7E9}" type="presParOf" srcId="{B51218A8-F20E-4E41-A33B-1C3AE5E2726A}" destId="{8C566F74-DE4D-4F16-914E-F8A341A48EE4}" srcOrd="0" destOrd="0" presId="urn:microsoft.com/office/officeart/2005/8/layout/default"/>
    <dgm:cxn modelId="{69F4E78E-B3AB-4C7F-80A9-021D7EA4CFEB}" type="presParOf" srcId="{B51218A8-F20E-4E41-A33B-1C3AE5E2726A}" destId="{440E36D7-FCD3-4F73-8984-AA9265EAA7E7}" srcOrd="1" destOrd="0" presId="urn:microsoft.com/office/officeart/2005/8/layout/default"/>
    <dgm:cxn modelId="{AC10CB94-F8C6-4265-9935-A0694D45BA35}" type="presParOf" srcId="{B51218A8-F20E-4E41-A33B-1C3AE5E2726A}" destId="{0F5F2F69-F30D-4F44-80CA-81E0C384E993}" srcOrd="2" destOrd="0" presId="urn:microsoft.com/office/officeart/2005/8/layout/default"/>
    <dgm:cxn modelId="{A17E21B5-C3BD-41F9-BBF5-B23AA3E99A69}" type="presParOf" srcId="{B51218A8-F20E-4E41-A33B-1C3AE5E2726A}" destId="{2CD5CBF1-FEDD-40E8-81CC-81179036B54F}" srcOrd="3" destOrd="0" presId="urn:microsoft.com/office/officeart/2005/8/layout/default"/>
    <dgm:cxn modelId="{EBEBF9A8-AB47-494A-BAB4-26651F0136D8}" type="presParOf" srcId="{B51218A8-F20E-4E41-A33B-1C3AE5E2726A}" destId="{4AF3FB1F-FCA2-473C-91A4-384BC033F8F6}" srcOrd="4" destOrd="0" presId="urn:microsoft.com/office/officeart/2005/8/layout/default"/>
    <dgm:cxn modelId="{4C17474E-2BED-4038-BDC0-B25458BB2384}" type="presParOf" srcId="{B51218A8-F20E-4E41-A33B-1C3AE5E2726A}" destId="{F57B30F9-E2A0-4102-936B-FC7914A80B24}" srcOrd="5" destOrd="0" presId="urn:microsoft.com/office/officeart/2005/8/layout/default"/>
    <dgm:cxn modelId="{EC5A74D8-DCF3-4D63-B861-C85BAE5419CA}" type="presParOf" srcId="{B51218A8-F20E-4E41-A33B-1C3AE5E2726A}" destId="{4FB78250-B70A-468F-9BE5-D81F9C3469D3}" srcOrd="6" destOrd="0" presId="urn:microsoft.com/office/officeart/2005/8/layout/default"/>
    <dgm:cxn modelId="{01829C42-DDBA-413D-9C37-3F0DBADEFE7C}" type="presParOf" srcId="{B51218A8-F20E-4E41-A33B-1C3AE5E2726A}" destId="{1E7817EB-3B89-4482-A9CC-6CB84624F19C}" srcOrd="7" destOrd="0" presId="urn:microsoft.com/office/officeart/2005/8/layout/default"/>
    <dgm:cxn modelId="{8D8B2E26-93F7-41E4-9708-BBC167B435C1}" type="presParOf" srcId="{B51218A8-F20E-4E41-A33B-1C3AE5E2726A}" destId="{E89866BE-A90C-4B38-8865-DA3DE05465F7}" srcOrd="8" destOrd="0" presId="urn:microsoft.com/office/officeart/2005/8/layout/default"/>
    <dgm:cxn modelId="{03E81059-7014-42F8-80B3-F0E9B979BF5F}" type="presParOf" srcId="{B51218A8-F20E-4E41-A33B-1C3AE5E2726A}" destId="{B01E59C7-7581-47D0-ADCF-97E370ED1921}" srcOrd="9" destOrd="0" presId="urn:microsoft.com/office/officeart/2005/8/layout/default"/>
    <dgm:cxn modelId="{E2A7ABCB-02DF-45D5-BDD6-F918C10E8399}" type="presParOf" srcId="{B51218A8-F20E-4E41-A33B-1C3AE5E2726A}" destId="{B7B20170-60D5-4FEB-8F8E-47F4710ABA58}" srcOrd="10" destOrd="0" presId="urn:microsoft.com/office/officeart/2005/8/layout/default"/>
    <dgm:cxn modelId="{90551871-3C17-4D7C-B81F-4C6E8A1A3A68}" type="presParOf" srcId="{B51218A8-F20E-4E41-A33B-1C3AE5E2726A}" destId="{2DA44BF0-92E4-4534-BAC4-BE27736FD924}" srcOrd="11" destOrd="0" presId="urn:microsoft.com/office/officeart/2005/8/layout/default"/>
    <dgm:cxn modelId="{91F47401-89A0-45FF-A55E-1EFFA6F63B42}" type="presParOf" srcId="{B51218A8-F20E-4E41-A33B-1C3AE5E2726A}" destId="{B9694656-F3E3-4AD1-A7DA-75EE93311209}" srcOrd="12" destOrd="0" presId="urn:microsoft.com/office/officeart/2005/8/layout/default"/>
    <dgm:cxn modelId="{93AFAA22-A2D7-4DB0-8134-143680473D34}" type="presParOf" srcId="{B51218A8-F20E-4E41-A33B-1C3AE5E2726A}" destId="{8276C6CC-CFFF-4D9F-AFB1-19E8924BD98B}" srcOrd="13" destOrd="0" presId="urn:microsoft.com/office/officeart/2005/8/layout/default"/>
    <dgm:cxn modelId="{318E985F-7577-42CC-AFB1-6A24E1015A87}" type="presParOf" srcId="{B51218A8-F20E-4E41-A33B-1C3AE5E2726A}" destId="{AC97AC8C-753C-4A37-816B-92333A04F6A6}" srcOrd="14" destOrd="0" presId="urn:microsoft.com/office/officeart/2005/8/layout/default"/>
    <dgm:cxn modelId="{847A8F11-E998-4117-950C-652A68F7AD2D}" type="presParOf" srcId="{B51218A8-F20E-4E41-A33B-1C3AE5E2726A}" destId="{12EA20F3-3BEA-4668-A6BB-D487498A6691}" srcOrd="15" destOrd="0" presId="urn:microsoft.com/office/officeart/2005/8/layout/default"/>
    <dgm:cxn modelId="{F06D37C1-814D-4916-89F1-B036A5D8F692}" type="presParOf" srcId="{B51218A8-F20E-4E41-A33B-1C3AE5E2726A}" destId="{F2562848-B17C-43F4-BEC9-115612E67ADC}"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66F74-DE4D-4F16-914E-F8A341A48EE4}">
      <dsp:nvSpPr>
        <dsp:cNvPr id="0" name=""/>
        <dsp:cNvSpPr/>
      </dsp:nvSpPr>
      <dsp:spPr>
        <a:xfrm>
          <a:off x="561972" y="1343"/>
          <a:ext cx="2014967" cy="1208980"/>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a:t>Revelen la intención</a:t>
          </a:r>
        </a:p>
      </dsp:txBody>
      <dsp:txXfrm>
        <a:off x="561972" y="1343"/>
        <a:ext cx="2014967" cy="1208980"/>
      </dsp:txXfrm>
    </dsp:sp>
    <dsp:sp modelId="{0F5F2F69-F30D-4F44-80CA-81E0C384E993}">
      <dsp:nvSpPr>
        <dsp:cNvPr id="0" name=""/>
        <dsp:cNvSpPr/>
      </dsp:nvSpPr>
      <dsp:spPr>
        <a:xfrm>
          <a:off x="2778436" y="1343"/>
          <a:ext cx="2014967" cy="120898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a:t>Eviten Confusiones</a:t>
          </a:r>
        </a:p>
      </dsp:txBody>
      <dsp:txXfrm>
        <a:off x="2778436" y="1343"/>
        <a:ext cx="2014967" cy="1208980"/>
      </dsp:txXfrm>
    </dsp:sp>
    <dsp:sp modelId="{4AF3FB1F-FCA2-473C-91A4-384BC033F8F6}">
      <dsp:nvSpPr>
        <dsp:cNvPr id="0" name=""/>
        <dsp:cNvSpPr/>
      </dsp:nvSpPr>
      <dsp:spPr>
        <a:xfrm>
          <a:off x="4994900" y="1343"/>
          <a:ext cx="2014967" cy="1208980"/>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a:t>Sean Pronunciables y Buscables</a:t>
          </a:r>
        </a:p>
      </dsp:txBody>
      <dsp:txXfrm>
        <a:off x="4994900" y="1343"/>
        <a:ext cx="2014967" cy="1208980"/>
      </dsp:txXfrm>
    </dsp:sp>
    <dsp:sp modelId="{4FB78250-B70A-468F-9BE5-D81F9C3469D3}">
      <dsp:nvSpPr>
        <dsp:cNvPr id="0" name=""/>
        <dsp:cNvSpPr/>
      </dsp:nvSpPr>
      <dsp:spPr>
        <a:xfrm>
          <a:off x="561972" y="1411820"/>
          <a:ext cx="2014967" cy="12089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a:t>Sin notaciones de codificación</a:t>
          </a:r>
        </a:p>
      </dsp:txBody>
      <dsp:txXfrm>
        <a:off x="561972" y="1411820"/>
        <a:ext cx="2014967" cy="1208980"/>
      </dsp:txXfrm>
    </dsp:sp>
    <dsp:sp modelId="{E89866BE-A90C-4B38-8865-DA3DE05465F7}">
      <dsp:nvSpPr>
        <dsp:cNvPr id="0" name=""/>
        <dsp:cNvSpPr/>
      </dsp:nvSpPr>
      <dsp:spPr>
        <a:xfrm>
          <a:off x="2778436" y="1411820"/>
          <a:ext cx="2014967" cy="1208980"/>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a:t>Sustantivos para Clases y Verbos para Métodos</a:t>
          </a:r>
        </a:p>
      </dsp:txBody>
      <dsp:txXfrm>
        <a:off x="2778436" y="1411820"/>
        <a:ext cx="2014967" cy="1208980"/>
      </dsp:txXfrm>
    </dsp:sp>
    <dsp:sp modelId="{B7B20170-60D5-4FEB-8F8E-47F4710ABA58}">
      <dsp:nvSpPr>
        <dsp:cNvPr id="0" name=""/>
        <dsp:cNvSpPr/>
      </dsp:nvSpPr>
      <dsp:spPr>
        <a:xfrm>
          <a:off x="4994900" y="1411820"/>
          <a:ext cx="2014967" cy="1208980"/>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a:t>Una Palabra por Concepto</a:t>
          </a:r>
        </a:p>
      </dsp:txBody>
      <dsp:txXfrm>
        <a:off x="4994900" y="1411820"/>
        <a:ext cx="2014967" cy="1208980"/>
      </dsp:txXfrm>
    </dsp:sp>
    <dsp:sp modelId="{B9694656-F3E3-4AD1-A7DA-75EE93311209}">
      <dsp:nvSpPr>
        <dsp:cNvPr id="0" name=""/>
        <dsp:cNvSpPr/>
      </dsp:nvSpPr>
      <dsp:spPr>
        <a:xfrm>
          <a:off x="561972" y="2822297"/>
          <a:ext cx="2014967" cy="120898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a:t>Sin Juegos de Palabras</a:t>
          </a:r>
        </a:p>
      </dsp:txBody>
      <dsp:txXfrm>
        <a:off x="561972" y="2822297"/>
        <a:ext cx="2014967" cy="1208980"/>
      </dsp:txXfrm>
    </dsp:sp>
    <dsp:sp modelId="{AC97AC8C-753C-4A37-816B-92333A04F6A6}">
      <dsp:nvSpPr>
        <dsp:cNvPr id="0" name=""/>
        <dsp:cNvSpPr/>
      </dsp:nvSpPr>
      <dsp:spPr>
        <a:xfrm>
          <a:off x="2778436" y="2822297"/>
          <a:ext cx="2014967" cy="1208980"/>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a:t>Nombres sin Contexto Superfluo</a:t>
          </a:r>
        </a:p>
      </dsp:txBody>
      <dsp:txXfrm>
        <a:off x="2778436" y="2822297"/>
        <a:ext cx="2014967" cy="1208980"/>
      </dsp:txXfrm>
    </dsp:sp>
    <dsp:sp modelId="{F2562848-B17C-43F4-BEC9-115612E67ADC}">
      <dsp:nvSpPr>
        <dsp:cNvPr id="0" name=""/>
        <dsp:cNvSpPr/>
      </dsp:nvSpPr>
      <dsp:spPr>
        <a:xfrm>
          <a:off x="4994900" y="2822297"/>
          <a:ext cx="2014967" cy="12089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err="1"/>
            <a:t>Nombres</a:t>
          </a:r>
          <a:r>
            <a:rPr lang="en-US" sz="2100" kern="1200" dirty="0"/>
            <a:t> del </a:t>
          </a:r>
          <a:r>
            <a:rPr lang="en-US" sz="2100" kern="1200"/>
            <a:t>Dominio</a:t>
          </a:r>
          <a:endParaRPr lang="en-US" sz="2100" kern="1200" dirty="0"/>
        </a:p>
      </dsp:txBody>
      <dsp:txXfrm>
        <a:off x="4994900" y="2822297"/>
        <a:ext cx="2014967" cy="120898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5F02C1-A2C2-45D1-8D60-D454C04B5E27}" type="datetimeFigureOut">
              <a:rPr lang="es-CO" smtClean="0"/>
              <a:pPr/>
              <a:t>26/04/2022</a:t>
            </a:fld>
            <a:endParaRPr lang="es-CO"/>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O"/>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61A6AF-5C91-4279-A2A9-5DA981759015}" type="slidenum">
              <a:rPr lang="es-CO" smtClean="0"/>
              <a:pPr/>
              <a:t>‹#›</a:t>
            </a:fld>
            <a:endParaRPr lang="es-CO"/>
          </a:p>
        </p:txBody>
      </p:sp>
    </p:spTree>
    <p:extLst>
      <p:ext uri="{BB962C8B-B14F-4D97-AF65-F5344CB8AC3E}">
        <p14:creationId xmlns:p14="http://schemas.microsoft.com/office/powerpoint/2010/main" val="2012091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s-CO" dirty="0"/>
              <a:t>Hola, Bienvenido al curso de </a:t>
            </a:r>
            <a:r>
              <a:rPr lang="es-CO" b="1" dirty="0" err="1"/>
              <a:t>Clean</a:t>
            </a:r>
            <a:r>
              <a:rPr lang="es-CO" b="1" dirty="0"/>
              <a:t> </a:t>
            </a:r>
            <a:r>
              <a:rPr lang="es-CO" b="1" dirty="0" err="1"/>
              <a:t>Code</a:t>
            </a:r>
            <a:r>
              <a:rPr lang="es-CO" b="1" dirty="0"/>
              <a:t> </a:t>
            </a:r>
            <a:r>
              <a:rPr lang="es-CO" b="1" dirty="0" err="1"/>
              <a:t>Principles</a:t>
            </a:r>
            <a:r>
              <a:rPr lang="es-CO" b="0" dirty="0"/>
              <a:t> o Principios de código limpio </a:t>
            </a:r>
          </a:p>
          <a:p>
            <a:r>
              <a:rPr lang="es-ES" b="0" dirty="0"/>
              <a:t>En donde aprenderemos a escribir </a:t>
            </a:r>
            <a:r>
              <a:rPr lang="es-ES" b="0" dirty="0" err="1"/>
              <a:t>codigo</a:t>
            </a:r>
            <a:r>
              <a:rPr lang="es-ES" b="0" dirty="0"/>
              <a:t> que sea entendible para todos. </a:t>
            </a:r>
            <a:endParaRPr lang="es-CO" b="0" dirty="0"/>
          </a:p>
        </p:txBody>
      </p:sp>
      <p:sp>
        <p:nvSpPr>
          <p:cNvPr id="4" name="Slide Number Placeholder 3"/>
          <p:cNvSpPr>
            <a:spLocks noGrp="1"/>
          </p:cNvSpPr>
          <p:nvPr>
            <p:ph type="sldNum" sz="quarter" idx="10"/>
          </p:nvPr>
        </p:nvSpPr>
        <p:spPr/>
        <p:txBody>
          <a:bodyPr/>
          <a:lstStyle/>
          <a:p>
            <a:fld id="{3461A6AF-5C91-4279-A2A9-5DA981759015}" type="slidenum">
              <a:rPr lang="es-CO" smtClean="0"/>
              <a:pPr/>
              <a:t>1</a:t>
            </a:fld>
            <a:endParaRPr lang="es-CO"/>
          </a:p>
        </p:txBody>
      </p:sp>
    </p:spTree>
    <p:extLst>
      <p:ext uri="{BB962C8B-B14F-4D97-AF65-F5344CB8AC3E}">
        <p14:creationId xmlns:p14="http://schemas.microsoft.com/office/powerpoint/2010/main" val="1393183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Otra cita es la que hace Martin </a:t>
            </a:r>
            <a:r>
              <a:rPr lang="es-CO" dirty="0" err="1"/>
              <a:t>Fowler</a:t>
            </a:r>
            <a:r>
              <a:rPr lang="es-CO" dirty="0"/>
              <a:t>, uno de los arquitectos de software mas reconocidos en nuestra época, que menciona:</a:t>
            </a:r>
          </a:p>
          <a:p>
            <a:endParaRPr lang="es-CO" dirty="0"/>
          </a:p>
          <a:p>
            <a:pPr>
              <a:lnSpc>
                <a:spcPct val="90000"/>
              </a:lnSpc>
              <a:spcAft>
                <a:spcPts val="600"/>
              </a:spcAft>
            </a:pPr>
            <a:r>
              <a:rPr lang="en-US" sz="1200" dirty="0">
                <a:solidFill>
                  <a:schemeClr val="tx1"/>
                </a:solidFill>
              </a:rPr>
              <a:t>“Any fool can write code that a computer can understand. Good programmers write code that humans can understand”</a:t>
            </a:r>
          </a:p>
          <a:p>
            <a:pPr>
              <a:lnSpc>
                <a:spcPct val="90000"/>
              </a:lnSpc>
              <a:spcAft>
                <a:spcPts val="600"/>
              </a:spcAft>
            </a:pPr>
            <a:endParaRPr lang="en-US" dirty="0"/>
          </a:p>
          <a:p>
            <a:pPr>
              <a:lnSpc>
                <a:spcPct val="90000"/>
              </a:lnSpc>
              <a:spcAft>
                <a:spcPts val="600"/>
              </a:spcAft>
            </a:pPr>
            <a:r>
              <a:rPr lang="en-US" dirty="0"/>
              <a:t>Y </a:t>
            </a:r>
            <a:r>
              <a:rPr lang="en-US" dirty="0" err="1"/>
              <a:t>Haciendo</a:t>
            </a:r>
            <a:r>
              <a:rPr lang="en-US" dirty="0"/>
              <a:t> una </a:t>
            </a:r>
            <a:r>
              <a:rPr lang="en-US" dirty="0" err="1"/>
              <a:t>traduccion</a:t>
            </a:r>
            <a:r>
              <a:rPr lang="en-US" dirty="0"/>
              <a:t> </a:t>
            </a:r>
            <a:r>
              <a:rPr lang="en-US" dirty="0" err="1"/>
              <a:t>muy</a:t>
            </a:r>
            <a:r>
              <a:rPr lang="en-US" dirty="0"/>
              <a:t> colloquial, dice:</a:t>
            </a:r>
          </a:p>
          <a:p>
            <a:pPr>
              <a:lnSpc>
                <a:spcPct val="90000"/>
              </a:lnSpc>
              <a:spcAft>
                <a:spcPts val="600"/>
              </a:spcAft>
            </a:pPr>
            <a:endParaRPr lang="en-US" dirty="0"/>
          </a:p>
          <a:p>
            <a:pPr>
              <a:lnSpc>
                <a:spcPct val="90000"/>
              </a:lnSpc>
              <a:spcAft>
                <a:spcPts val="600"/>
              </a:spcAft>
            </a:pPr>
            <a:r>
              <a:rPr lang="en-US" dirty="0" err="1"/>
              <a:t>Cualquier</a:t>
            </a:r>
            <a:r>
              <a:rPr lang="en-US" dirty="0"/>
              <a:t> tonto </a:t>
            </a:r>
            <a:r>
              <a:rPr lang="en-US" dirty="0" err="1"/>
              <a:t>puede</a:t>
            </a:r>
            <a:r>
              <a:rPr lang="en-US" dirty="0"/>
              <a:t> </a:t>
            </a:r>
            <a:r>
              <a:rPr lang="en-US" dirty="0" err="1"/>
              <a:t>escribir</a:t>
            </a:r>
            <a:r>
              <a:rPr lang="en-US" dirty="0"/>
              <a:t> </a:t>
            </a:r>
            <a:r>
              <a:rPr lang="en-US" dirty="0" err="1"/>
              <a:t>codigo</a:t>
            </a:r>
            <a:r>
              <a:rPr lang="en-US" dirty="0"/>
              <a:t> que un </a:t>
            </a:r>
            <a:r>
              <a:rPr lang="en-US" dirty="0" err="1"/>
              <a:t>computador</a:t>
            </a:r>
            <a:r>
              <a:rPr lang="en-US" dirty="0"/>
              <a:t> </a:t>
            </a:r>
            <a:r>
              <a:rPr lang="en-US" dirty="0" err="1"/>
              <a:t>pueda</a:t>
            </a:r>
            <a:r>
              <a:rPr lang="en-US" dirty="0"/>
              <a:t> </a:t>
            </a:r>
            <a:r>
              <a:rPr lang="en-US" dirty="0" err="1"/>
              <a:t>entender</a:t>
            </a:r>
            <a:r>
              <a:rPr lang="en-US" dirty="0"/>
              <a:t>, </a:t>
            </a:r>
            <a:r>
              <a:rPr lang="en-US" dirty="0" err="1"/>
              <a:t>pero</a:t>
            </a:r>
            <a:r>
              <a:rPr lang="en-US" dirty="0"/>
              <a:t> solo los buenos </a:t>
            </a:r>
            <a:r>
              <a:rPr lang="en-US" dirty="0" err="1"/>
              <a:t>programadores</a:t>
            </a:r>
            <a:r>
              <a:rPr lang="en-US" dirty="0"/>
              <a:t> </a:t>
            </a:r>
            <a:r>
              <a:rPr lang="en-US" dirty="0" err="1"/>
              <a:t>escriben</a:t>
            </a:r>
            <a:r>
              <a:rPr lang="en-US" dirty="0"/>
              <a:t> </a:t>
            </a:r>
            <a:r>
              <a:rPr lang="en-US" dirty="0" err="1"/>
              <a:t>codigo</a:t>
            </a:r>
            <a:r>
              <a:rPr lang="en-US" dirty="0"/>
              <a:t> que los </a:t>
            </a:r>
            <a:r>
              <a:rPr lang="en-US" dirty="0" err="1"/>
              <a:t>humanos</a:t>
            </a:r>
            <a:r>
              <a:rPr lang="en-US" dirty="0"/>
              <a:t> </a:t>
            </a:r>
            <a:r>
              <a:rPr lang="en-US" dirty="0" err="1"/>
              <a:t>puedan</a:t>
            </a:r>
            <a:r>
              <a:rPr lang="en-US" dirty="0"/>
              <a:t> </a:t>
            </a:r>
            <a:r>
              <a:rPr lang="en-US" dirty="0" err="1"/>
              <a:t>entender</a:t>
            </a:r>
            <a:r>
              <a:rPr lang="en-US" dirty="0"/>
              <a:t>.</a:t>
            </a:r>
          </a:p>
          <a:p>
            <a:pPr>
              <a:lnSpc>
                <a:spcPct val="90000"/>
              </a:lnSpc>
              <a:spcAft>
                <a:spcPts val="600"/>
              </a:spcAft>
            </a:pPr>
            <a:endParaRPr lang="en-US" dirty="0"/>
          </a:p>
          <a:p>
            <a:pPr>
              <a:lnSpc>
                <a:spcPct val="90000"/>
              </a:lnSpc>
              <a:spcAft>
                <a:spcPts val="600"/>
              </a:spcAft>
            </a:pPr>
            <a:r>
              <a:rPr lang="en-US" dirty="0" err="1"/>
              <a:t>En</a:t>
            </a:r>
            <a:r>
              <a:rPr lang="en-US" dirty="0"/>
              <a:t> </a:t>
            </a:r>
            <a:r>
              <a:rPr lang="en-US" dirty="0" err="1"/>
              <a:t>este</a:t>
            </a:r>
            <a:r>
              <a:rPr lang="en-US" dirty="0"/>
              <a:t> punto es </a:t>
            </a:r>
            <a:r>
              <a:rPr lang="en-US" dirty="0" err="1"/>
              <a:t>en</a:t>
            </a:r>
            <a:r>
              <a:rPr lang="en-US" dirty="0"/>
              <a:t> </a:t>
            </a:r>
            <a:r>
              <a:rPr lang="en-US" dirty="0" err="1"/>
              <a:t>donde</a:t>
            </a:r>
            <a:r>
              <a:rPr lang="en-US" dirty="0"/>
              <a:t> </a:t>
            </a:r>
            <a:r>
              <a:rPr lang="en-US" dirty="0" err="1"/>
              <a:t>el</a:t>
            </a:r>
            <a:r>
              <a:rPr lang="en-US" dirty="0"/>
              <a:t> </a:t>
            </a:r>
            <a:r>
              <a:rPr lang="en-US" dirty="0" err="1"/>
              <a:t>codigo</a:t>
            </a:r>
            <a:r>
              <a:rPr lang="en-US" dirty="0"/>
              <a:t> </a:t>
            </a:r>
            <a:r>
              <a:rPr lang="en-US" dirty="0" err="1"/>
              <a:t>limpio</a:t>
            </a:r>
            <a:r>
              <a:rPr lang="en-US" dirty="0"/>
              <a:t> </a:t>
            </a:r>
            <a:r>
              <a:rPr lang="en-US" dirty="0" err="1"/>
              <a:t>toma</a:t>
            </a:r>
            <a:r>
              <a:rPr lang="en-US" dirty="0"/>
              <a:t> </a:t>
            </a:r>
            <a:r>
              <a:rPr lang="en-US" dirty="0" err="1"/>
              <a:t>importancia</a:t>
            </a:r>
            <a:r>
              <a:rPr lang="en-US" dirty="0"/>
              <a:t>, </a:t>
            </a:r>
            <a:r>
              <a:rPr lang="en-US" dirty="0" err="1"/>
              <a:t>ya</a:t>
            </a:r>
            <a:r>
              <a:rPr lang="en-US" dirty="0"/>
              <a:t> que </a:t>
            </a:r>
            <a:r>
              <a:rPr lang="en-US" dirty="0" err="1"/>
              <a:t>como</a:t>
            </a:r>
            <a:r>
              <a:rPr lang="en-US" dirty="0"/>
              <a:t> </a:t>
            </a:r>
            <a:r>
              <a:rPr lang="en-US" dirty="0" err="1"/>
              <a:t>veiamos</a:t>
            </a:r>
            <a:r>
              <a:rPr lang="en-US" dirty="0"/>
              <a:t> , </a:t>
            </a:r>
            <a:r>
              <a:rPr lang="en-US" dirty="0" err="1"/>
              <a:t>en</a:t>
            </a:r>
            <a:r>
              <a:rPr lang="en-US" dirty="0"/>
              <a:t> </a:t>
            </a:r>
            <a:r>
              <a:rPr lang="en-US" dirty="0" err="1"/>
              <a:t>epocas</a:t>
            </a:r>
            <a:r>
              <a:rPr lang="en-US" dirty="0"/>
              <a:t> </a:t>
            </a:r>
            <a:r>
              <a:rPr lang="en-US" dirty="0" err="1"/>
              <a:t>anteriores</a:t>
            </a:r>
            <a:r>
              <a:rPr lang="en-US" dirty="0"/>
              <a:t>, lo </a:t>
            </a:r>
            <a:r>
              <a:rPr lang="en-US" dirty="0" err="1"/>
              <a:t>importante</a:t>
            </a:r>
            <a:r>
              <a:rPr lang="en-US" dirty="0"/>
              <a:t> era </a:t>
            </a:r>
            <a:r>
              <a:rPr lang="en-US" dirty="0" err="1"/>
              <a:t>el</a:t>
            </a:r>
            <a:r>
              <a:rPr lang="en-US" dirty="0"/>
              <a:t> </a:t>
            </a:r>
            <a:r>
              <a:rPr lang="en-US" dirty="0" err="1"/>
              <a:t>buen</a:t>
            </a:r>
            <a:r>
              <a:rPr lang="en-US" dirty="0"/>
              <a:t> </a:t>
            </a:r>
            <a:r>
              <a:rPr lang="en-US" dirty="0" err="1"/>
              <a:t>uso</a:t>
            </a:r>
            <a:r>
              <a:rPr lang="en-US" dirty="0"/>
              <a:t> o </a:t>
            </a:r>
            <a:r>
              <a:rPr lang="en-US" dirty="0" err="1"/>
              <a:t>manejo</a:t>
            </a:r>
            <a:r>
              <a:rPr lang="en-US" dirty="0"/>
              <a:t> de la </a:t>
            </a:r>
            <a:r>
              <a:rPr lang="en-US" dirty="0" err="1"/>
              <a:t>memoria</a:t>
            </a:r>
            <a:r>
              <a:rPr lang="en-US" dirty="0"/>
              <a:t> o </a:t>
            </a:r>
            <a:r>
              <a:rPr lang="en-US" dirty="0" err="1"/>
              <a:t>el</a:t>
            </a:r>
            <a:r>
              <a:rPr lang="en-US" dirty="0"/>
              <a:t> </a:t>
            </a:r>
            <a:r>
              <a:rPr lang="en-US" dirty="0" err="1"/>
              <a:t>procesador</a:t>
            </a:r>
            <a:r>
              <a:rPr lang="en-US" dirty="0"/>
              <a:t>, </a:t>
            </a:r>
            <a:r>
              <a:rPr lang="en-US" dirty="0" err="1"/>
              <a:t>ahora</a:t>
            </a:r>
            <a:r>
              <a:rPr lang="en-US" dirty="0"/>
              <a:t> lo </a:t>
            </a:r>
            <a:r>
              <a:rPr lang="en-US" dirty="0" err="1"/>
              <a:t>importante</a:t>
            </a:r>
            <a:r>
              <a:rPr lang="en-US" dirty="0"/>
              <a:t> es que tan </a:t>
            </a:r>
            <a:r>
              <a:rPr lang="en-US" dirty="0" err="1"/>
              <a:t>mantenible</a:t>
            </a:r>
            <a:r>
              <a:rPr lang="en-US" dirty="0"/>
              <a:t> , legible y </a:t>
            </a:r>
            <a:r>
              <a:rPr lang="en-US" dirty="0" err="1"/>
              <a:t>entendeible</a:t>
            </a:r>
            <a:r>
              <a:rPr lang="en-US" dirty="0"/>
              <a:t> es </a:t>
            </a:r>
            <a:r>
              <a:rPr lang="en-US" dirty="0" err="1"/>
              <a:t>tu</a:t>
            </a:r>
            <a:r>
              <a:rPr lang="en-US" dirty="0"/>
              <a:t> </a:t>
            </a:r>
            <a:r>
              <a:rPr lang="en-US" dirty="0" err="1"/>
              <a:t>codigo</a:t>
            </a:r>
            <a:r>
              <a:rPr lang="en-US" dirty="0"/>
              <a:t>.</a:t>
            </a:r>
          </a:p>
        </p:txBody>
      </p:sp>
      <p:sp>
        <p:nvSpPr>
          <p:cNvPr id="4" name="Slide Number Placeholder 3"/>
          <p:cNvSpPr>
            <a:spLocks noGrp="1"/>
          </p:cNvSpPr>
          <p:nvPr>
            <p:ph type="sldNum" sz="quarter" idx="5"/>
          </p:nvPr>
        </p:nvSpPr>
        <p:spPr/>
        <p:txBody>
          <a:bodyPr/>
          <a:lstStyle/>
          <a:p>
            <a:fld id="{3461A6AF-5C91-4279-A2A9-5DA981759015}" type="slidenum">
              <a:rPr lang="es-CO" smtClean="0"/>
              <a:pPr/>
              <a:t>13</a:t>
            </a:fld>
            <a:endParaRPr lang="es-CO"/>
          </a:p>
        </p:txBody>
      </p:sp>
    </p:spTree>
    <p:extLst>
      <p:ext uri="{BB962C8B-B14F-4D97-AF65-F5344CB8AC3E}">
        <p14:creationId xmlns:p14="http://schemas.microsoft.com/office/powerpoint/2010/main" val="535495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Con esto quiero que veamos que escribir buen código, es un arte (</a:t>
            </a:r>
            <a:r>
              <a:rPr lang="es-ES" sz="1200" dirty="0" err="1">
                <a:solidFill>
                  <a:schemeClr val="bg1">
                    <a:alpha val="99000"/>
                  </a:schemeClr>
                </a:solidFill>
                <a:latin typeface="+mn-lt"/>
              </a:rPr>
              <a:t>Craftsmanship</a:t>
            </a:r>
            <a:r>
              <a:rPr lang="es-ES" sz="1200" dirty="0">
                <a:solidFill>
                  <a:schemeClr val="bg1">
                    <a:alpha val="99000"/>
                  </a:schemeClr>
                </a:solidFill>
                <a:latin typeface="+mn-lt"/>
              </a:rPr>
              <a:t>), una manualidad </a:t>
            </a:r>
            <a:r>
              <a:rPr lang="es-CO" dirty="0"/>
              <a:t>y que aun sigue siendo una expresión creativa de nuestro intelecto.</a:t>
            </a:r>
          </a:p>
          <a:p>
            <a:endParaRPr lang="es-CO" dirty="0"/>
          </a:p>
          <a:p>
            <a:r>
              <a:rPr lang="es-CO" dirty="0"/>
              <a:t>No todos los buenos programadores escriben código limpio, ni todos los que saben las técnicas de código limpio escriben buen código, todo es un balance, allí es a donde queremos llegar con este curso.</a:t>
            </a:r>
          </a:p>
          <a:p>
            <a:endParaRPr lang="es-CO" dirty="0"/>
          </a:p>
          <a:p>
            <a:r>
              <a:rPr lang="es-CO" dirty="0"/>
              <a:t>A escribir código limpio que sea entendible para todos.</a:t>
            </a:r>
          </a:p>
        </p:txBody>
      </p:sp>
      <p:sp>
        <p:nvSpPr>
          <p:cNvPr id="4" name="Slide Number Placeholder 3"/>
          <p:cNvSpPr>
            <a:spLocks noGrp="1"/>
          </p:cNvSpPr>
          <p:nvPr>
            <p:ph type="sldNum" sz="quarter" idx="5"/>
          </p:nvPr>
        </p:nvSpPr>
        <p:spPr/>
        <p:txBody>
          <a:bodyPr/>
          <a:lstStyle/>
          <a:p>
            <a:fld id="{3461A6AF-5C91-4279-A2A9-5DA981759015}" type="slidenum">
              <a:rPr lang="es-CO" smtClean="0"/>
              <a:pPr/>
              <a:t>14</a:t>
            </a:fld>
            <a:endParaRPr lang="es-CO"/>
          </a:p>
        </p:txBody>
      </p:sp>
    </p:spTree>
    <p:extLst>
      <p:ext uri="{BB962C8B-B14F-4D97-AF65-F5344CB8AC3E}">
        <p14:creationId xmlns:p14="http://schemas.microsoft.com/office/powerpoint/2010/main" val="3884721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Codigo</a:t>
            </a:r>
            <a:r>
              <a:rPr lang="en-US" dirty="0"/>
              <a:t> </a:t>
            </a:r>
            <a:r>
              <a:rPr lang="en-US" dirty="0" err="1"/>
              <a:t>limpio</a:t>
            </a:r>
            <a:r>
              <a:rPr lang="en-US" dirty="0"/>
              <a:t>, Pero, </a:t>
            </a:r>
            <a:r>
              <a:rPr lang="en-US" dirty="0" err="1"/>
              <a:t>Qué</a:t>
            </a:r>
            <a:r>
              <a:rPr lang="en-US" dirty="0"/>
              <a:t> es Código </a:t>
            </a:r>
            <a:r>
              <a:rPr lang="en-US" dirty="0" err="1"/>
              <a:t>limpio</a:t>
            </a:r>
            <a:r>
              <a:rPr lang="en-US" dirty="0"/>
              <a:t>?</a:t>
            </a:r>
          </a:p>
          <a:p>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15</a:t>
            </a:fld>
            <a:endParaRPr lang="es-CO"/>
          </a:p>
        </p:txBody>
      </p:sp>
    </p:spTree>
    <p:extLst>
      <p:ext uri="{BB962C8B-B14F-4D97-AF65-F5344CB8AC3E}">
        <p14:creationId xmlns:p14="http://schemas.microsoft.com/office/powerpoint/2010/main" val="1992791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Digamos</a:t>
            </a:r>
            <a:r>
              <a:rPr lang="en-US" dirty="0"/>
              <a:t> que es </a:t>
            </a:r>
            <a:r>
              <a:rPr lang="en-US" dirty="0" err="1"/>
              <a:t>aplicar</a:t>
            </a:r>
            <a:r>
              <a:rPr lang="en-US" dirty="0"/>
              <a:t> </a:t>
            </a:r>
            <a:r>
              <a:rPr lang="en-US" dirty="0" err="1"/>
              <a:t>tecnicas</a:t>
            </a:r>
            <a:r>
              <a:rPr lang="en-US" dirty="0"/>
              <a:t> y </a:t>
            </a:r>
            <a:r>
              <a:rPr lang="en-US" dirty="0" err="1"/>
              <a:t>practicas</a:t>
            </a:r>
            <a:r>
              <a:rPr lang="en-US" dirty="0"/>
              <a:t> que </a:t>
            </a:r>
            <a:r>
              <a:rPr lang="en-US" dirty="0" err="1"/>
              <a:t>permiten</a:t>
            </a:r>
            <a:r>
              <a:rPr lang="en-US" dirty="0"/>
              <a:t> que </a:t>
            </a:r>
            <a:r>
              <a:rPr lang="en-US" dirty="0" err="1"/>
              <a:t>tu</a:t>
            </a:r>
            <a:r>
              <a:rPr lang="en-US" dirty="0"/>
              <a:t> </a:t>
            </a:r>
            <a:r>
              <a:rPr lang="en-US" dirty="0" err="1"/>
              <a:t>codigo</a:t>
            </a:r>
            <a:r>
              <a:rPr lang="en-US" dirty="0"/>
              <a:t> sea legible, </a:t>
            </a:r>
            <a:r>
              <a:rPr lang="en-US" dirty="0" err="1"/>
              <a:t>entendible</a:t>
            </a:r>
            <a:r>
              <a:rPr lang="en-US" dirty="0"/>
              <a:t> y </a:t>
            </a:r>
            <a:r>
              <a:rPr lang="en-US" dirty="0" err="1"/>
              <a:t>mantenible</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16</a:t>
            </a:fld>
            <a:endParaRPr lang="es-CO"/>
          </a:p>
        </p:txBody>
      </p:sp>
    </p:spTree>
    <p:extLst>
      <p:ext uri="{BB962C8B-B14F-4D97-AF65-F5344CB8AC3E}">
        <p14:creationId xmlns:p14="http://schemas.microsoft.com/office/powerpoint/2010/main" val="2628456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Dicen</a:t>
            </a:r>
            <a:r>
              <a:rPr lang="en-US" dirty="0"/>
              <a:t> que </a:t>
            </a:r>
            <a:r>
              <a:rPr lang="es-ES" sz="1800" b="0" i="0" dirty="0">
                <a:solidFill>
                  <a:srgbClr val="000000"/>
                </a:solidFill>
                <a:effectLst/>
                <a:latin typeface="Calibri" panose="020F0502020204030204" pitchFamily="34" charset="0"/>
              </a:rPr>
              <a:t>La única métrica válida de la calidad del código es Groserías/Minuto.</a:t>
            </a:r>
          </a:p>
          <a:p>
            <a:endParaRPr lang="en-US" dirty="0"/>
          </a:p>
          <a:p>
            <a:r>
              <a:rPr lang="en-US" dirty="0" err="1"/>
              <a:t>En</a:t>
            </a:r>
            <a:r>
              <a:rPr lang="en-US" dirty="0"/>
              <a:t> </a:t>
            </a:r>
            <a:r>
              <a:rPr lang="en-US" dirty="0" err="1"/>
              <a:t>realidad</a:t>
            </a:r>
            <a:r>
              <a:rPr lang="en-US" dirty="0"/>
              <a:t> no </a:t>
            </a:r>
            <a:r>
              <a:rPr lang="en-US" dirty="0" err="1"/>
              <a:t>existe</a:t>
            </a:r>
            <a:r>
              <a:rPr lang="en-US" dirty="0"/>
              <a:t> algo que </a:t>
            </a:r>
            <a:r>
              <a:rPr lang="en-US" dirty="0" err="1"/>
              <a:t>nos</a:t>
            </a:r>
            <a:r>
              <a:rPr lang="en-US" dirty="0"/>
              <a:t> </a:t>
            </a:r>
            <a:r>
              <a:rPr lang="en-US" dirty="0" err="1"/>
              <a:t>diga</a:t>
            </a:r>
            <a:r>
              <a:rPr lang="en-US" dirty="0"/>
              <a:t> que es, </a:t>
            </a:r>
            <a:r>
              <a:rPr lang="en-US" dirty="0" err="1"/>
              <a:t>buen</a:t>
            </a:r>
            <a:r>
              <a:rPr lang="en-US" dirty="0"/>
              <a:t> </a:t>
            </a:r>
            <a:r>
              <a:rPr lang="en-US" dirty="0" err="1"/>
              <a:t>codigo</a:t>
            </a:r>
            <a:r>
              <a:rPr lang="en-US" dirty="0"/>
              <a:t> o mal </a:t>
            </a:r>
            <a:r>
              <a:rPr lang="en-US" dirty="0" err="1"/>
              <a:t>codigo</a:t>
            </a:r>
            <a:r>
              <a:rPr lang="en-US" dirty="0"/>
              <a:t>, </a:t>
            </a:r>
            <a:r>
              <a:rPr lang="en-US" dirty="0" err="1"/>
              <a:t>pues</a:t>
            </a:r>
            <a:r>
              <a:rPr lang="en-US" dirty="0"/>
              <a:t> al final lo mas </a:t>
            </a:r>
            <a:r>
              <a:rPr lang="en-US" dirty="0" err="1"/>
              <a:t>importante</a:t>
            </a:r>
            <a:r>
              <a:rPr lang="en-US" dirty="0"/>
              <a:t>, es que </a:t>
            </a:r>
            <a:r>
              <a:rPr lang="en-US" dirty="0" err="1"/>
              <a:t>cumplan</a:t>
            </a:r>
            <a:r>
              <a:rPr lang="en-US" dirty="0"/>
              <a:t> con </a:t>
            </a:r>
            <a:r>
              <a:rPr lang="en-US" dirty="0" err="1"/>
              <a:t>el</a:t>
            </a:r>
            <a:r>
              <a:rPr lang="en-US" dirty="0"/>
              <a:t> </a:t>
            </a:r>
            <a:r>
              <a:rPr lang="en-US" dirty="0" err="1"/>
              <a:t>objetivo</a:t>
            </a:r>
            <a:r>
              <a:rPr lang="en-US" dirty="0"/>
              <a:t>.</a:t>
            </a:r>
          </a:p>
          <a:p>
            <a:endParaRPr lang="en-US" dirty="0"/>
          </a:p>
          <a:p>
            <a:r>
              <a:rPr lang="en-US" dirty="0"/>
              <a:t>La </a:t>
            </a:r>
            <a:r>
              <a:rPr lang="en-US" dirty="0" err="1"/>
              <a:t>diferencia</a:t>
            </a:r>
            <a:r>
              <a:rPr lang="en-US" dirty="0"/>
              <a:t> </a:t>
            </a:r>
            <a:r>
              <a:rPr lang="en-US" dirty="0" err="1"/>
              <a:t>radica</a:t>
            </a:r>
            <a:r>
              <a:rPr lang="en-US" dirty="0"/>
              <a:t>, mas bien, </a:t>
            </a:r>
            <a:r>
              <a:rPr lang="en-US" dirty="0" err="1"/>
              <a:t>en</a:t>
            </a:r>
            <a:r>
              <a:rPr lang="en-US" dirty="0"/>
              <a:t> que tan </a:t>
            </a:r>
            <a:r>
              <a:rPr lang="en-US" dirty="0" err="1"/>
              <a:t>limpio</a:t>
            </a:r>
            <a:r>
              <a:rPr lang="en-US" dirty="0"/>
              <a:t>, o no, es ese </a:t>
            </a:r>
            <a:r>
              <a:rPr lang="en-US" dirty="0" err="1"/>
              <a:t>codigo</a:t>
            </a:r>
            <a:r>
              <a:rPr lang="en-US" dirty="0"/>
              <a:t>, </a:t>
            </a:r>
            <a:r>
              <a:rPr lang="en-US" dirty="0" err="1"/>
              <a:t>pues</a:t>
            </a:r>
            <a:r>
              <a:rPr lang="en-US" dirty="0"/>
              <a:t> al </a:t>
            </a:r>
            <a:r>
              <a:rPr lang="en-US" dirty="0" err="1"/>
              <a:t>momento</a:t>
            </a:r>
            <a:r>
              <a:rPr lang="en-US" dirty="0"/>
              <a:t> de </a:t>
            </a:r>
            <a:r>
              <a:rPr lang="en-US" dirty="0" err="1"/>
              <a:t>realizar</a:t>
            </a:r>
            <a:r>
              <a:rPr lang="en-US" dirty="0"/>
              <a:t> una </a:t>
            </a:r>
            <a:r>
              <a:rPr lang="en-US" dirty="0" err="1"/>
              <a:t>modificación</a:t>
            </a:r>
            <a:r>
              <a:rPr lang="en-US" dirty="0"/>
              <a:t> </a:t>
            </a:r>
            <a:r>
              <a:rPr lang="en-US" dirty="0" err="1"/>
              <a:t>nos</a:t>
            </a:r>
            <a:r>
              <a:rPr lang="en-US" dirty="0"/>
              <a:t> </a:t>
            </a:r>
            <a:r>
              <a:rPr lang="en-US" dirty="0" err="1"/>
              <a:t>daremos</a:t>
            </a:r>
            <a:r>
              <a:rPr lang="en-US" dirty="0"/>
              <a:t> </a:t>
            </a:r>
            <a:r>
              <a:rPr lang="en-US" dirty="0" err="1"/>
              <a:t>cuenta</a:t>
            </a:r>
            <a:r>
              <a:rPr lang="en-US" dirty="0"/>
              <a:t> que tanto </a:t>
            </a:r>
            <a:r>
              <a:rPr lang="en-US" dirty="0" err="1"/>
              <a:t>impacto</a:t>
            </a:r>
            <a:r>
              <a:rPr lang="en-US" dirty="0"/>
              <a:t>, </a:t>
            </a:r>
            <a:r>
              <a:rPr lang="en-US" dirty="0" err="1"/>
              <a:t>tiempo</a:t>
            </a:r>
            <a:r>
              <a:rPr lang="en-US" dirty="0"/>
              <a:t> y </a:t>
            </a:r>
            <a:r>
              <a:rPr lang="en-US" dirty="0" err="1"/>
              <a:t>esfuerzo</a:t>
            </a:r>
            <a:r>
              <a:rPr lang="en-US" dirty="0"/>
              <a:t> se </a:t>
            </a:r>
            <a:r>
              <a:rPr lang="en-US" dirty="0" err="1"/>
              <a:t>requiere</a:t>
            </a:r>
            <a:r>
              <a:rPr lang="en-US" dirty="0"/>
              <a:t> para </a:t>
            </a:r>
            <a:r>
              <a:rPr lang="en-US" dirty="0" err="1"/>
              <a:t>hacer</a:t>
            </a:r>
            <a:r>
              <a:rPr lang="en-US" dirty="0"/>
              <a:t> un </a:t>
            </a:r>
            <a:r>
              <a:rPr lang="en-US" dirty="0" err="1"/>
              <a:t>cambio</a:t>
            </a:r>
            <a:r>
              <a:rPr lang="en-US" dirty="0"/>
              <a:t>.</a:t>
            </a:r>
          </a:p>
          <a:p>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17</a:t>
            </a:fld>
            <a:endParaRPr lang="es-CO"/>
          </a:p>
        </p:txBody>
      </p:sp>
    </p:spTree>
    <p:extLst>
      <p:ext uri="{BB962C8B-B14F-4D97-AF65-F5344CB8AC3E}">
        <p14:creationId xmlns:p14="http://schemas.microsoft.com/office/powerpoint/2010/main" val="2687838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Entendamos</a:t>
            </a:r>
            <a:r>
              <a:rPr lang="en-US" dirty="0"/>
              <a:t> </a:t>
            </a:r>
            <a:r>
              <a:rPr lang="en-US" dirty="0" err="1"/>
              <a:t>ahora</a:t>
            </a:r>
            <a:r>
              <a:rPr lang="en-US" dirty="0"/>
              <a:t>, con un </a:t>
            </a:r>
            <a:r>
              <a:rPr lang="en-US" dirty="0" err="1"/>
              <a:t>ejemplo</a:t>
            </a:r>
            <a:r>
              <a:rPr lang="en-US" dirty="0"/>
              <a:t>, que es </a:t>
            </a:r>
            <a:r>
              <a:rPr lang="en-US" dirty="0" err="1"/>
              <a:t>codigo</a:t>
            </a:r>
            <a:r>
              <a:rPr lang="en-US" dirty="0"/>
              <a:t> </a:t>
            </a:r>
            <a:r>
              <a:rPr lang="en-US" dirty="0" err="1"/>
              <a:t>limpio</a:t>
            </a:r>
            <a:r>
              <a:rPr lang="en-US" dirty="0"/>
              <a:t> y que </a:t>
            </a:r>
            <a:r>
              <a:rPr lang="en-US" dirty="0" err="1"/>
              <a:t>podria</a:t>
            </a:r>
            <a:r>
              <a:rPr lang="en-US" dirty="0"/>
              <a:t> ser </a:t>
            </a:r>
            <a:r>
              <a:rPr lang="en-US" dirty="0" err="1"/>
              <a:t>codigo</a:t>
            </a:r>
            <a:r>
              <a:rPr lang="en-US" dirty="0"/>
              <a:t> </a:t>
            </a:r>
            <a:r>
              <a:rPr lang="en-US" dirty="0" err="1"/>
              <a:t>sucio</a:t>
            </a:r>
            <a:r>
              <a:rPr lang="en-US" dirty="0"/>
              <a:t>.</a:t>
            </a:r>
          </a:p>
          <a:p>
            <a:endParaRPr lang="en-US" dirty="0"/>
          </a:p>
          <a:p>
            <a:r>
              <a:rPr lang="en-US" dirty="0" err="1"/>
              <a:t>Tratemos</a:t>
            </a:r>
            <a:r>
              <a:rPr lang="en-US" dirty="0"/>
              <a:t> de </a:t>
            </a:r>
            <a:r>
              <a:rPr lang="en-US" dirty="0" err="1"/>
              <a:t>entender</a:t>
            </a:r>
            <a:r>
              <a:rPr lang="en-US" dirty="0"/>
              <a:t> :</a:t>
            </a:r>
          </a:p>
          <a:p>
            <a:pPr marL="228600" indent="-228600">
              <a:buAutoNum type="arabicPeriod"/>
            </a:pPr>
            <a:r>
              <a:rPr lang="en-US" dirty="0" err="1"/>
              <a:t>Qué</a:t>
            </a:r>
            <a:r>
              <a:rPr lang="en-US" dirty="0"/>
              <a:t> es lo que </a:t>
            </a:r>
            <a:r>
              <a:rPr lang="en-US" dirty="0" err="1"/>
              <a:t>hace</a:t>
            </a:r>
            <a:r>
              <a:rPr lang="en-US" dirty="0"/>
              <a:t> </a:t>
            </a:r>
            <a:r>
              <a:rPr lang="en-US" dirty="0" err="1"/>
              <a:t>este</a:t>
            </a:r>
            <a:r>
              <a:rPr lang="en-US" dirty="0"/>
              <a:t> </a:t>
            </a:r>
            <a:r>
              <a:rPr lang="en-US" dirty="0" err="1"/>
              <a:t>metodo</a:t>
            </a:r>
            <a:r>
              <a:rPr lang="en-US" dirty="0"/>
              <a:t>?</a:t>
            </a:r>
          </a:p>
          <a:p>
            <a:pPr marL="228600" indent="-228600">
              <a:buAutoNum type="arabicPeriod"/>
            </a:pPr>
            <a:r>
              <a:rPr lang="en-US" dirty="0"/>
              <a:t>Que </a:t>
            </a:r>
            <a:r>
              <a:rPr lang="en-US" dirty="0" err="1"/>
              <a:t>tipo</a:t>
            </a:r>
            <a:r>
              <a:rPr lang="en-US" dirty="0"/>
              <a:t> de </a:t>
            </a:r>
            <a:r>
              <a:rPr lang="en-US" dirty="0" err="1"/>
              <a:t>aplicación</a:t>
            </a:r>
            <a:r>
              <a:rPr lang="en-US" dirty="0"/>
              <a:t> es?</a:t>
            </a:r>
          </a:p>
          <a:p>
            <a:pPr marL="228600" indent="-228600">
              <a:buAutoNum type="arabicPeriod"/>
            </a:pPr>
            <a:r>
              <a:rPr lang="en-US" dirty="0"/>
              <a:t>Que </a:t>
            </a:r>
            <a:r>
              <a:rPr lang="en-US" dirty="0" err="1"/>
              <a:t>hacen</a:t>
            </a:r>
            <a:r>
              <a:rPr lang="en-US" dirty="0"/>
              <a:t> las variables?</a:t>
            </a:r>
          </a:p>
          <a:p>
            <a:pPr marL="228600" indent="-228600">
              <a:buAutoNum type="arabicPeriod"/>
            </a:pPr>
            <a:endParaRPr lang="en-US" dirty="0"/>
          </a:p>
          <a:p>
            <a:pPr marL="0" indent="0">
              <a:buNone/>
            </a:pPr>
            <a:r>
              <a:rPr lang="en-US" dirty="0" err="1"/>
              <a:t>Intentado</a:t>
            </a:r>
            <a:r>
              <a:rPr lang="en-US" dirty="0"/>
              <a:t> responder </a:t>
            </a:r>
            <a:r>
              <a:rPr lang="en-US" dirty="0" err="1"/>
              <a:t>Prodriamos</a:t>
            </a:r>
            <a:r>
              <a:rPr lang="en-US" dirty="0"/>
              <a:t> </a:t>
            </a:r>
            <a:r>
              <a:rPr lang="en-US" dirty="0" err="1"/>
              <a:t>decir</a:t>
            </a:r>
            <a:r>
              <a:rPr lang="en-US" dirty="0"/>
              <a:t> que:</a:t>
            </a:r>
          </a:p>
          <a:p>
            <a:pPr marL="171450" indent="-171450">
              <a:buFontTx/>
              <a:buChar char="-"/>
            </a:pPr>
            <a:r>
              <a:rPr lang="en-US" dirty="0"/>
              <a:t>El  </a:t>
            </a:r>
            <a:r>
              <a:rPr lang="en-US" dirty="0" err="1"/>
              <a:t>Método</a:t>
            </a:r>
            <a:r>
              <a:rPr lang="en-US" dirty="0"/>
              <a:t>, </a:t>
            </a:r>
            <a:r>
              <a:rPr lang="en-US" dirty="0" err="1"/>
              <a:t>obtiene</a:t>
            </a:r>
            <a:r>
              <a:rPr lang="en-US" dirty="0"/>
              <a:t> una </a:t>
            </a:r>
            <a:r>
              <a:rPr lang="en-US" dirty="0" err="1"/>
              <a:t>lista</a:t>
            </a:r>
            <a:r>
              <a:rPr lang="en-US" dirty="0"/>
              <a:t> de </a:t>
            </a:r>
            <a:r>
              <a:rPr lang="en-US" dirty="0" err="1"/>
              <a:t>arreglos</a:t>
            </a:r>
            <a:r>
              <a:rPr lang="en-US" dirty="0"/>
              <a:t> de </a:t>
            </a:r>
            <a:r>
              <a:rPr lang="en-US" dirty="0" err="1"/>
              <a:t>enteros</a:t>
            </a:r>
            <a:r>
              <a:rPr lang="en-US" dirty="0"/>
              <a:t> y que </a:t>
            </a:r>
            <a:r>
              <a:rPr lang="en-US" dirty="0" err="1"/>
              <a:t>cuando</a:t>
            </a:r>
            <a:r>
              <a:rPr lang="en-US" dirty="0"/>
              <a:t> </a:t>
            </a:r>
            <a:r>
              <a:rPr lang="en-US" dirty="0" err="1"/>
              <a:t>el</a:t>
            </a:r>
            <a:r>
              <a:rPr lang="en-US" dirty="0"/>
              <a:t> primer valor sea </a:t>
            </a:r>
            <a:r>
              <a:rPr lang="en-US" dirty="0" err="1"/>
              <a:t>igual</a:t>
            </a:r>
            <a:r>
              <a:rPr lang="en-US" dirty="0"/>
              <a:t> a 4, </a:t>
            </a:r>
            <a:r>
              <a:rPr lang="en-US" dirty="0" err="1"/>
              <a:t>entonces</a:t>
            </a:r>
            <a:r>
              <a:rPr lang="en-US" dirty="0"/>
              <a:t> lo </a:t>
            </a:r>
            <a:r>
              <a:rPr lang="en-US" dirty="0" err="1"/>
              <a:t>adiciona</a:t>
            </a:r>
            <a:r>
              <a:rPr lang="en-US" dirty="0"/>
              <a:t>.</a:t>
            </a:r>
          </a:p>
          <a:p>
            <a:pPr marL="171450" indent="-171450">
              <a:buFontTx/>
              <a:buChar char="-"/>
            </a:pPr>
            <a:r>
              <a:rPr lang="en-US" dirty="0"/>
              <a:t>No es </a:t>
            </a:r>
            <a:r>
              <a:rPr lang="en-US" dirty="0" err="1"/>
              <a:t>facil</a:t>
            </a:r>
            <a:r>
              <a:rPr lang="en-US" dirty="0"/>
              <a:t> determiner que </a:t>
            </a:r>
            <a:r>
              <a:rPr lang="en-US" dirty="0" err="1"/>
              <a:t>tipo</a:t>
            </a:r>
            <a:r>
              <a:rPr lang="en-US" dirty="0"/>
              <a:t> de </a:t>
            </a:r>
            <a:r>
              <a:rPr lang="en-US" dirty="0" err="1"/>
              <a:t>aplicacion</a:t>
            </a:r>
            <a:r>
              <a:rPr lang="en-US" dirty="0"/>
              <a:t> es, o </a:t>
            </a:r>
            <a:r>
              <a:rPr lang="en-US" dirty="0" err="1"/>
              <a:t>si</a:t>
            </a:r>
            <a:r>
              <a:rPr lang="en-US" dirty="0"/>
              <a:t> un software </a:t>
            </a:r>
            <a:r>
              <a:rPr lang="en-US" dirty="0" err="1"/>
              <a:t>contable</a:t>
            </a:r>
            <a:r>
              <a:rPr lang="en-US" dirty="0"/>
              <a:t> o un </a:t>
            </a:r>
            <a:r>
              <a:rPr lang="en-US" dirty="0" err="1"/>
              <a:t>modelo</a:t>
            </a:r>
            <a:r>
              <a:rPr lang="en-US" dirty="0"/>
              <a:t> </a:t>
            </a:r>
            <a:r>
              <a:rPr lang="en-US" dirty="0" err="1"/>
              <a:t>financiero</a:t>
            </a:r>
            <a:r>
              <a:rPr lang="en-US" dirty="0"/>
              <a:t>.</a:t>
            </a:r>
          </a:p>
          <a:p>
            <a:pPr marL="171450" indent="-171450">
              <a:buFontTx/>
              <a:buChar char="-"/>
            </a:pPr>
            <a:r>
              <a:rPr lang="en-US" dirty="0"/>
              <a:t>De </a:t>
            </a:r>
            <a:r>
              <a:rPr lang="en-US" dirty="0" err="1"/>
              <a:t>igual</a:t>
            </a:r>
            <a:r>
              <a:rPr lang="en-US" dirty="0"/>
              <a:t> forma no </a:t>
            </a:r>
            <a:r>
              <a:rPr lang="en-US" dirty="0" err="1"/>
              <a:t>sabemos</a:t>
            </a:r>
            <a:r>
              <a:rPr lang="en-US" dirty="0"/>
              <a:t> de </a:t>
            </a:r>
            <a:r>
              <a:rPr lang="en-US" dirty="0" err="1"/>
              <a:t>donde</a:t>
            </a:r>
            <a:r>
              <a:rPr lang="en-US" dirty="0"/>
              <a:t> </a:t>
            </a:r>
            <a:r>
              <a:rPr lang="en-US" dirty="0" err="1"/>
              <a:t>viene</a:t>
            </a:r>
            <a:r>
              <a:rPr lang="en-US" dirty="0"/>
              <a:t> la variable </a:t>
            </a:r>
            <a:r>
              <a:rPr lang="en-US" b="1" dirty="0" err="1"/>
              <a:t>theList</a:t>
            </a:r>
            <a:endParaRPr lang="en-US" b="0" dirty="0"/>
          </a:p>
          <a:p>
            <a:pPr marL="171450" indent="-171450">
              <a:buFontTx/>
              <a:buChar char="-"/>
            </a:pPr>
            <a:endParaRPr lang="en-US" b="0" dirty="0"/>
          </a:p>
          <a:p>
            <a:pPr marL="0" indent="0">
              <a:buFontTx/>
              <a:buNone/>
            </a:pPr>
            <a:r>
              <a:rPr lang="en-US" b="0" dirty="0"/>
              <a:t>Con </a:t>
            </a:r>
            <a:r>
              <a:rPr lang="en-US" b="0" dirty="0" err="1"/>
              <a:t>esto</a:t>
            </a:r>
            <a:r>
              <a:rPr lang="en-US" b="0" dirty="0"/>
              <a:t> </a:t>
            </a:r>
            <a:r>
              <a:rPr lang="en-US" b="0" dirty="0" err="1"/>
              <a:t>vemos</a:t>
            </a:r>
            <a:r>
              <a:rPr lang="en-US" b="0" dirty="0"/>
              <a:t> que </a:t>
            </a:r>
            <a:r>
              <a:rPr lang="en-US" b="0" dirty="0" err="1"/>
              <a:t>el</a:t>
            </a:r>
            <a:r>
              <a:rPr lang="en-US" b="0" dirty="0"/>
              <a:t> </a:t>
            </a:r>
            <a:r>
              <a:rPr lang="en-US" b="0" dirty="0" err="1"/>
              <a:t>codigo</a:t>
            </a:r>
            <a:r>
              <a:rPr lang="en-US" b="0" dirty="0"/>
              <a:t> no es </a:t>
            </a:r>
            <a:r>
              <a:rPr lang="en-US" b="0" dirty="0" err="1"/>
              <a:t>facil</a:t>
            </a:r>
            <a:r>
              <a:rPr lang="en-US" b="0" dirty="0"/>
              <a:t> de leer y </a:t>
            </a:r>
            <a:r>
              <a:rPr lang="en-US" b="0" dirty="0" err="1"/>
              <a:t>menos</a:t>
            </a:r>
            <a:r>
              <a:rPr lang="en-US" b="0" dirty="0"/>
              <a:t> de </a:t>
            </a:r>
            <a:r>
              <a:rPr lang="en-US" b="0" dirty="0" err="1"/>
              <a:t>entender</a:t>
            </a:r>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18</a:t>
            </a:fld>
            <a:endParaRPr lang="es-CO"/>
          </a:p>
        </p:txBody>
      </p:sp>
    </p:spTree>
    <p:extLst>
      <p:ext uri="{BB962C8B-B14F-4D97-AF65-F5344CB8AC3E}">
        <p14:creationId xmlns:p14="http://schemas.microsoft.com/office/powerpoint/2010/main" val="2749798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Ahora</a:t>
            </a:r>
            <a:r>
              <a:rPr lang="en-US" dirty="0"/>
              <a:t> </a:t>
            </a:r>
            <a:r>
              <a:rPr lang="en-US" dirty="0" err="1"/>
              <a:t>entendamos</a:t>
            </a:r>
            <a:r>
              <a:rPr lang="en-US" dirty="0"/>
              <a:t> </a:t>
            </a:r>
            <a:r>
              <a:rPr lang="en-US" dirty="0" err="1"/>
              <a:t>este</a:t>
            </a:r>
            <a:r>
              <a:rPr lang="en-US" dirty="0"/>
              <a:t> </a:t>
            </a:r>
            <a:r>
              <a:rPr lang="en-US" dirty="0" err="1"/>
              <a:t>otro</a:t>
            </a:r>
            <a:r>
              <a:rPr lang="en-US" dirty="0"/>
              <a:t> </a:t>
            </a:r>
            <a:r>
              <a:rPr lang="en-US" dirty="0" err="1"/>
              <a:t>ejemplo</a:t>
            </a:r>
            <a:r>
              <a:rPr lang="en-US" dirty="0"/>
              <a:t> y </a:t>
            </a:r>
            <a:r>
              <a:rPr lang="en-US" dirty="0" err="1"/>
              <a:t>respondamos</a:t>
            </a:r>
            <a:r>
              <a:rPr lang="en-US" dirty="0"/>
              <a:t> las </a:t>
            </a:r>
            <a:r>
              <a:rPr lang="en-US" dirty="0" err="1"/>
              <a:t>preguntas</a:t>
            </a:r>
            <a:r>
              <a:rPr lang="en-US" dirty="0"/>
              <a:t>.</a:t>
            </a:r>
          </a:p>
          <a:p>
            <a:endParaRPr lang="en-US" dirty="0"/>
          </a:p>
          <a:p>
            <a:pPr marL="228600" indent="-228600">
              <a:buAutoNum type="arabicPeriod"/>
            </a:pPr>
            <a:r>
              <a:rPr lang="en-US" dirty="0" err="1"/>
              <a:t>Vemos</a:t>
            </a:r>
            <a:r>
              <a:rPr lang="en-US" dirty="0"/>
              <a:t> que </a:t>
            </a:r>
            <a:r>
              <a:rPr lang="en-US" dirty="0" err="1"/>
              <a:t>el</a:t>
            </a:r>
            <a:r>
              <a:rPr lang="en-US" dirty="0"/>
              <a:t> </a:t>
            </a:r>
            <a:r>
              <a:rPr lang="en-US" dirty="0" err="1"/>
              <a:t>metodo</a:t>
            </a:r>
            <a:r>
              <a:rPr lang="en-US" dirty="0"/>
              <a:t> </a:t>
            </a:r>
            <a:r>
              <a:rPr lang="en-US" dirty="0" err="1"/>
              <a:t>selecciona</a:t>
            </a:r>
            <a:r>
              <a:rPr lang="en-US" dirty="0"/>
              <a:t> la </a:t>
            </a:r>
            <a:r>
              <a:rPr lang="en-US" dirty="0" err="1"/>
              <a:t>lista</a:t>
            </a:r>
            <a:r>
              <a:rPr lang="en-US" dirty="0"/>
              <a:t> de </a:t>
            </a:r>
            <a:r>
              <a:rPr lang="en-US" dirty="0" err="1"/>
              <a:t>celdas</a:t>
            </a:r>
            <a:r>
              <a:rPr lang="en-US" dirty="0"/>
              <a:t> que </a:t>
            </a:r>
            <a:r>
              <a:rPr lang="en-US" dirty="0" err="1"/>
              <a:t>estan</a:t>
            </a:r>
            <a:r>
              <a:rPr lang="en-US" dirty="0"/>
              <a:t> </a:t>
            </a:r>
            <a:r>
              <a:rPr lang="en-US" dirty="0" err="1"/>
              <a:t>marcadas</a:t>
            </a:r>
            <a:endParaRPr lang="en-US" dirty="0"/>
          </a:p>
          <a:p>
            <a:pPr marL="228600" indent="-228600">
              <a:buAutoNum type="arabicPeriod"/>
            </a:pPr>
            <a:r>
              <a:rPr lang="en-US" dirty="0" err="1"/>
              <a:t>Ya</a:t>
            </a:r>
            <a:r>
              <a:rPr lang="en-US" dirty="0"/>
              <a:t> Podemos determiner que </a:t>
            </a:r>
            <a:r>
              <a:rPr lang="en-US" dirty="0" err="1"/>
              <a:t>el</a:t>
            </a:r>
            <a:r>
              <a:rPr lang="en-US" dirty="0"/>
              <a:t> </a:t>
            </a:r>
            <a:r>
              <a:rPr lang="en-US" dirty="0" err="1"/>
              <a:t>tipo</a:t>
            </a:r>
            <a:r>
              <a:rPr lang="en-US" dirty="0"/>
              <a:t> de </a:t>
            </a:r>
            <a:r>
              <a:rPr lang="en-US" dirty="0" err="1"/>
              <a:t>aplicacion</a:t>
            </a:r>
            <a:r>
              <a:rPr lang="en-US" dirty="0"/>
              <a:t> es un video </a:t>
            </a:r>
            <a:r>
              <a:rPr lang="en-US" dirty="0" err="1"/>
              <a:t>juego</a:t>
            </a:r>
            <a:endParaRPr lang="en-US" dirty="0"/>
          </a:p>
          <a:p>
            <a:pPr marL="228600" indent="-228600">
              <a:buAutoNum type="arabicPeriod"/>
            </a:pPr>
            <a:r>
              <a:rPr lang="en-US" dirty="0"/>
              <a:t>Y </a:t>
            </a:r>
            <a:r>
              <a:rPr lang="en-US" dirty="0" err="1"/>
              <a:t>sabemos</a:t>
            </a:r>
            <a:r>
              <a:rPr lang="en-US" dirty="0"/>
              <a:t> que la variable gameboard, </a:t>
            </a:r>
            <a:r>
              <a:rPr lang="en-US" dirty="0" err="1"/>
              <a:t>guarda</a:t>
            </a:r>
            <a:r>
              <a:rPr lang="en-US" dirty="0"/>
              <a:t> </a:t>
            </a:r>
            <a:r>
              <a:rPr lang="en-US" dirty="0" err="1"/>
              <a:t>todas</a:t>
            </a:r>
            <a:r>
              <a:rPr lang="en-US" dirty="0"/>
              <a:t> las </a:t>
            </a:r>
            <a:r>
              <a:rPr lang="en-US" dirty="0" err="1"/>
              <a:t>celdas</a:t>
            </a:r>
            <a:r>
              <a:rPr lang="en-US" dirty="0"/>
              <a:t> del </a:t>
            </a:r>
            <a:r>
              <a:rPr lang="en-US" dirty="0" err="1"/>
              <a:t>tablero</a:t>
            </a:r>
            <a:r>
              <a:rPr lang="en-US" dirty="0"/>
              <a:t>.</a:t>
            </a:r>
          </a:p>
        </p:txBody>
      </p:sp>
      <p:sp>
        <p:nvSpPr>
          <p:cNvPr id="4" name="Slide Number Placeholder 3"/>
          <p:cNvSpPr>
            <a:spLocks noGrp="1"/>
          </p:cNvSpPr>
          <p:nvPr>
            <p:ph type="sldNum" sz="quarter" idx="5"/>
          </p:nvPr>
        </p:nvSpPr>
        <p:spPr/>
        <p:txBody>
          <a:bodyPr/>
          <a:lstStyle/>
          <a:p>
            <a:fld id="{3461A6AF-5C91-4279-A2A9-5DA981759015}" type="slidenum">
              <a:rPr lang="es-CO" smtClean="0"/>
              <a:pPr/>
              <a:t>19</a:t>
            </a:fld>
            <a:endParaRPr lang="es-CO"/>
          </a:p>
        </p:txBody>
      </p:sp>
    </p:spTree>
    <p:extLst>
      <p:ext uri="{BB962C8B-B14F-4D97-AF65-F5344CB8AC3E}">
        <p14:creationId xmlns:p14="http://schemas.microsoft.com/office/powerpoint/2010/main" val="2934730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Ahora</a:t>
            </a:r>
            <a:r>
              <a:rPr lang="en-US" dirty="0"/>
              <a:t> que </a:t>
            </a:r>
            <a:r>
              <a:rPr lang="en-US" dirty="0" err="1"/>
              <a:t>pasa</a:t>
            </a:r>
            <a:r>
              <a:rPr lang="en-US" dirty="0"/>
              <a:t> </a:t>
            </a:r>
            <a:r>
              <a:rPr lang="en-US" dirty="0" err="1"/>
              <a:t>si</a:t>
            </a:r>
            <a:r>
              <a:rPr lang="en-US" dirty="0"/>
              <a:t> les </a:t>
            </a:r>
            <a:r>
              <a:rPr lang="en-US" dirty="0" err="1"/>
              <a:t>digo</a:t>
            </a:r>
            <a:r>
              <a:rPr lang="en-US" dirty="0"/>
              <a:t> que </a:t>
            </a:r>
            <a:r>
              <a:rPr lang="en-US" dirty="0" err="1"/>
              <a:t>este</a:t>
            </a:r>
            <a:r>
              <a:rPr lang="en-US" dirty="0"/>
              <a:t> </a:t>
            </a:r>
            <a:r>
              <a:rPr lang="en-US" dirty="0" err="1"/>
              <a:t>codigo</a:t>
            </a:r>
            <a:r>
              <a:rPr lang="en-US" dirty="0"/>
              <a:t> </a:t>
            </a:r>
            <a:r>
              <a:rPr lang="en-US" dirty="0" err="1"/>
              <a:t>inicial</a:t>
            </a:r>
            <a:r>
              <a:rPr lang="en-US" dirty="0"/>
              <a:t> /es </a:t>
            </a:r>
            <a:r>
              <a:rPr lang="en-US" dirty="0" err="1"/>
              <a:t>exactamente</a:t>
            </a:r>
            <a:r>
              <a:rPr lang="en-US" dirty="0"/>
              <a:t> </a:t>
            </a:r>
            <a:r>
              <a:rPr lang="en-US" dirty="0" err="1"/>
              <a:t>igual</a:t>
            </a:r>
            <a:r>
              <a:rPr lang="en-US" dirty="0"/>
              <a:t> a </a:t>
            </a:r>
            <a:r>
              <a:rPr lang="en-US" dirty="0" err="1"/>
              <a:t>este</a:t>
            </a:r>
            <a:r>
              <a:rPr lang="en-US" dirty="0"/>
              <a:t> </a:t>
            </a:r>
            <a:r>
              <a:rPr lang="en-US" dirty="0" err="1"/>
              <a:t>otro</a:t>
            </a:r>
            <a:r>
              <a:rPr lang="en-US" dirty="0"/>
              <a:t> ,</a:t>
            </a:r>
          </a:p>
          <a:p>
            <a:r>
              <a:rPr lang="en-US" dirty="0"/>
              <a:t>solo que </a:t>
            </a:r>
            <a:r>
              <a:rPr lang="en-US" dirty="0" err="1"/>
              <a:t>este</a:t>
            </a:r>
            <a:r>
              <a:rPr lang="en-US" dirty="0"/>
              <a:t> ultimo </a:t>
            </a:r>
            <a:r>
              <a:rPr lang="en-US" dirty="0" err="1"/>
              <a:t>si</a:t>
            </a:r>
            <a:r>
              <a:rPr lang="en-US" dirty="0"/>
              <a:t> </a:t>
            </a:r>
            <a:r>
              <a:rPr lang="en-US" dirty="0" err="1"/>
              <a:t>esta</a:t>
            </a:r>
            <a:r>
              <a:rPr lang="en-US" dirty="0"/>
              <a:t> </a:t>
            </a:r>
            <a:r>
              <a:rPr lang="en-US" dirty="0" err="1"/>
              <a:t>escrito</a:t>
            </a:r>
            <a:r>
              <a:rPr lang="en-US" dirty="0"/>
              <a:t> </a:t>
            </a:r>
            <a:r>
              <a:rPr lang="en-US" dirty="0" err="1"/>
              <a:t>usando</a:t>
            </a:r>
            <a:r>
              <a:rPr lang="en-US" dirty="0"/>
              <a:t> clean code. </a:t>
            </a:r>
          </a:p>
          <a:p>
            <a:r>
              <a:rPr lang="en-US" dirty="0"/>
              <a:t>Es por </a:t>
            </a:r>
            <a:r>
              <a:rPr lang="en-US" dirty="0" err="1"/>
              <a:t>esto</a:t>
            </a:r>
            <a:r>
              <a:rPr lang="en-US" dirty="0"/>
              <a:t> que a </a:t>
            </a:r>
            <a:r>
              <a:rPr lang="en-US" dirty="0" err="1"/>
              <a:t>pesar</a:t>
            </a:r>
            <a:r>
              <a:rPr lang="en-US" dirty="0"/>
              <a:t> de ser </a:t>
            </a:r>
            <a:r>
              <a:rPr lang="en-US" dirty="0" err="1"/>
              <a:t>el</a:t>
            </a:r>
            <a:r>
              <a:rPr lang="en-US" dirty="0"/>
              <a:t> </a:t>
            </a:r>
            <a:r>
              <a:rPr lang="en-US" dirty="0" err="1"/>
              <a:t>mismo</a:t>
            </a:r>
            <a:r>
              <a:rPr lang="en-US" dirty="0"/>
              <a:t> </a:t>
            </a:r>
            <a:r>
              <a:rPr lang="en-US" dirty="0" err="1"/>
              <a:t>codigo</a:t>
            </a:r>
            <a:r>
              <a:rPr lang="en-US" dirty="0"/>
              <a:t> y </a:t>
            </a:r>
            <a:r>
              <a:rPr lang="en-US" dirty="0" err="1"/>
              <a:t>cumplir</a:t>
            </a:r>
            <a:r>
              <a:rPr lang="en-US" dirty="0"/>
              <a:t> </a:t>
            </a:r>
            <a:r>
              <a:rPr lang="en-US" dirty="0" err="1"/>
              <a:t>el</a:t>
            </a:r>
            <a:r>
              <a:rPr lang="en-US" dirty="0"/>
              <a:t> </a:t>
            </a:r>
            <a:r>
              <a:rPr lang="en-US" dirty="0" err="1"/>
              <a:t>mismo</a:t>
            </a:r>
            <a:r>
              <a:rPr lang="en-US" dirty="0"/>
              <a:t> </a:t>
            </a:r>
            <a:r>
              <a:rPr lang="en-US" dirty="0" err="1"/>
              <a:t>objetivo</a:t>
            </a:r>
            <a:r>
              <a:rPr lang="en-US" dirty="0"/>
              <a:t>, </a:t>
            </a:r>
            <a:r>
              <a:rPr lang="en-US" dirty="0" err="1"/>
              <a:t>el</a:t>
            </a:r>
            <a:r>
              <a:rPr lang="en-US" dirty="0"/>
              <a:t> Segundo es </a:t>
            </a:r>
            <a:r>
              <a:rPr lang="en-US" dirty="0" err="1"/>
              <a:t>facil</a:t>
            </a:r>
            <a:r>
              <a:rPr lang="en-US" dirty="0"/>
              <a:t> de leer y de </a:t>
            </a:r>
            <a:r>
              <a:rPr lang="en-US" dirty="0" err="1"/>
              <a:t>entender</a:t>
            </a:r>
            <a:r>
              <a:rPr lang="en-US" dirty="0"/>
              <a:t>.</a:t>
            </a:r>
          </a:p>
          <a:p>
            <a:endParaRPr lang="en-US" dirty="0"/>
          </a:p>
          <a:p>
            <a:r>
              <a:rPr lang="en-US" dirty="0" err="1"/>
              <a:t>Esto</a:t>
            </a:r>
            <a:r>
              <a:rPr lang="en-US" dirty="0"/>
              <a:t> es </a:t>
            </a:r>
            <a:r>
              <a:rPr lang="en-US" dirty="0" err="1"/>
              <a:t>el</a:t>
            </a:r>
            <a:r>
              <a:rPr lang="en-US" dirty="0"/>
              <a:t> </a:t>
            </a:r>
            <a:r>
              <a:rPr lang="en-US" dirty="0" err="1"/>
              <a:t>uso</a:t>
            </a:r>
            <a:r>
              <a:rPr lang="en-US" dirty="0"/>
              <a:t> del clean code.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61A6AF-5C91-4279-A2A9-5DA981759015}" type="slidenum">
              <a:rPr kumimoji="0" lang="es-CO"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CO"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3255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Las </a:t>
            </a:r>
            <a:r>
              <a:rPr lang="en-US" dirty="0" err="1"/>
              <a:t>guías</a:t>
            </a:r>
            <a:r>
              <a:rPr lang="en-US" dirty="0"/>
              <a:t> de </a:t>
            </a:r>
            <a:r>
              <a:rPr lang="en-US" dirty="0" err="1"/>
              <a:t>nombramiento</a:t>
            </a:r>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21</a:t>
            </a:fld>
            <a:endParaRPr lang="es-CO"/>
          </a:p>
        </p:txBody>
      </p:sp>
    </p:spTree>
    <p:extLst>
      <p:ext uri="{BB962C8B-B14F-4D97-AF65-F5344CB8AC3E}">
        <p14:creationId xmlns:p14="http://schemas.microsoft.com/office/powerpoint/2010/main" val="1408435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 </a:t>
            </a:r>
            <a:r>
              <a:rPr lang="en-US" dirty="0" err="1"/>
              <a:t>momento</a:t>
            </a:r>
            <a:r>
              <a:rPr lang="en-US" dirty="0"/>
              <a:t> de </a:t>
            </a:r>
            <a:r>
              <a:rPr lang="en-US" dirty="0" err="1"/>
              <a:t>implementar</a:t>
            </a:r>
            <a:r>
              <a:rPr lang="en-US" dirty="0"/>
              <a:t> </a:t>
            </a:r>
            <a:r>
              <a:rPr lang="en-US" dirty="0" err="1"/>
              <a:t>cualquier</a:t>
            </a:r>
            <a:r>
              <a:rPr lang="en-US" dirty="0"/>
              <a:t> </a:t>
            </a:r>
            <a:r>
              <a:rPr lang="en-US" dirty="0" err="1"/>
              <a:t>aplicación</a:t>
            </a:r>
            <a:r>
              <a:rPr lang="en-US" dirty="0"/>
              <a:t>, </a:t>
            </a:r>
            <a:r>
              <a:rPr lang="en-US" dirty="0" err="1"/>
              <a:t>siempre</a:t>
            </a:r>
            <a:r>
              <a:rPr lang="en-US" dirty="0"/>
              <a:t> </a:t>
            </a:r>
            <a:r>
              <a:rPr lang="en-US" dirty="0" err="1"/>
              <a:t>será</a:t>
            </a:r>
            <a:r>
              <a:rPr lang="en-US" dirty="0"/>
              <a:t> </a:t>
            </a:r>
            <a:r>
              <a:rPr lang="en-US" dirty="0" err="1"/>
              <a:t>necesario</a:t>
            </a:r>
            <a:r>
              <a:rPr lang="en-US" dirty="0"/>
              <a:t> </a:t>
            </a:r>
            <a:r>
              <a:rPr lang="en-US" dirty="0" err="1"/>
              <a:t>crear</a:t>
            </a:r>
            <a:r>
              <a:rPr lang="en-US" dirty="0"/>
              <a:t> variables, </a:t>
            </a:r>
            <a:r>
              <a:rPr lang="en-US" dirty="0" err="1"/>
              <a:t>funciones</a:t>
            </a:r>
            <a:r>
              <a:rPr lang="en-US" dirty="0"/>
              <a:t> o </a:t>
            </a:r>
            <a:r>
              <a:rPr lang="en-US" dirty="0" err="1"/>
              <a:t>métodos</a:t>
            </a:r>
            <a:r>
              <a:rPr lang="en-US" dirty="0"/>
              <a:t>.</a:t>
            </a:r>
          </a:p>
          <a:p>
            <a:endParaRPr lang="en-US" dirty="0"/>
          </a:p>
          <a:p>
            <a:r>
              <a:rPr lang="en-US" dirty="0" err="1"/>
              <a:t>En</a:t>
            </a:r>
            <a:r>
              <a:rPr lang="en-US" dirty="0"/>
              <a:t> </a:t>
            </a:r>
            <a:r>
              <a:rPr lang="en-US" dirty="0" err="1"/>
              <a:t>esta</a:t>
            </a:r>
            <a:r>
              <a:rPr lang="en-US" dirty="0"/>
              <a:t> </a:t>
            </a:r>
            <a:r>
              <a:rPr lang="en-US" dirty="0" err="1"/>
              <a:t>sección</a:t>
            </a:r>
            <a:r>
              <a:rPr lang="en-US" dirty="0"/>
              <a:t> </a:t>
            </a:r>
            <a:r>
              <a:rPr lang="en-US" dirty="0" err="1"/>
              <a:t>veremos</a:t>
            </a:r>
            <a:r>
              <a:rPr lang="en-US" dirty="0"/>
              <a:t> una </a:t>
            </a:r>
            <a:r>
              <a:rPr lang="en-US" dirty="0" err="1"/>
              <a:t>serie</a:t>
            </a:r>
            <a:r>
              <a:rPr lang="en-US" dirty="0"/>
              <a:t> de </a:t>
            </a:r>
            <a:r>
              <a:rPr lang="en-US" dirty="0" err="1"/>
              <a:t>guías</a:t>
            </a:r>
            <a:r>
              <a:rPr lang="en-US" dirty="0"/>
              <a:t> o </a:t>
            </a:r>
            <a:r>
              <a:rPr lang="en-US" dirty="0" err="1"/>
              <a:t>recomendaciones</a:t>
            </a:r>
            <a:r>
              <a:rPr lang="en-US" dirty="0"/>
              <a:t> para </a:t>
            </a:r>
            <a:r>
              <a:rPr lang="en-US" dirty="0" err="1"/>
              <a:t>poder</a:t>
            </a:r>
            <a:r>
              <a:rPr lang="en-US" dirty="0"/>
              <a:t> </a:t>
            </a:r>
            <a:r>
              <a:rPr lang="en-US" dirty="0" err="1"/>
              <a:t>dar</a:t>
            </a:r>
            <a:r>
              <a:rPr lang="en-US" dirty="0"/>
              <a:t> </a:t>
            </a:r>
            <a:r>
              <a:rPr lang="en-US" dirty="0" err="1"/>
              <a:t>nombres</a:t>
            </a:r>
            <a:r>
              <a:rPr lang="en-US" dirty="0"/>
              <a:t> con </a:t>
            </a:r>
            <a:r>
              <a:rPr lang="en-US" dirty="0" err="1"/>
              <a:t>sentido</a:t>
            </a:r>
            <a:r>
              <a:rPr lang="en-US" dirty="0"/>
              <a:t>, que :</a:t>
            </a:r>
          </a:p>
          <a:p>
            <a:pPr marL="171450" indent="-171450">
              <a:buFontTx/>
              <a:buChar char="-"/>
            </a:pPr>
            <a:r>
              <a:rPr lang="en-US" dirty="0" err="1"/>
              <a:t>Revelen</a:t>
            </a:r>
            <a:r>
              <a:rPr lang="en-US" dirty="0"/>
              <a:t> la </a:t>
            </a:r>
            <a:r>
              <a:rPr lang="en-US" dirty="0" err="1"/>
              <a:t>intención</a:t>
            </a:r>
            <a:endParaRPr lang="en-US" dirty="0"/>
          </a:p>
          <a:p>
            <a:pPr marL="171450" indent="-171450">
              <a:buFontTx/>
              <a:buChar char="-"/>
            </a:pPr>
            <a:r>
              <a:rPr lang="en-US" dirty="0" err="1"/>
              <a:t>Eviten</a:t>
            </a:r>
            <a:r>
              <a:rPr lang="en-US" dirty="0"/>
              <a:t> </a:t>
            </a:r>
            <a:r>
              <a:rPr lang="en-US" dirty="0" err="1"/>
              <a:t>Confusiones</a:t>
            </a:r>
            <a:endParaRPr lang="en-US" dirty="0"/>
          </a:p>
          <a:p>
            <a:pPr marL="171450" indent="-171450">
              <a:buFontTx/>
              <a:buChar char="-"/>
            </a:pPr>
            <a:r>
              <a:rPr lang="en-US" dirty="0"/>
              <a:t>Sean </a:t>
            </a:r>
            <a:r>
              <a:rPr lang="en-US" dirty="0" err="1"/>
              <a:t>Pronunciables</a:t>
            </a:r>
            <a:r>
              <a:rPr lang="en-US" dirty="0"/>
              <a:t> y </a:t>
            </a:r>
            <a:r>
              <a:rPr lang="en-US" dirty="0" err="1"/>
              <a:t>Buscables</a:t>
            </a:r>
            <a:endParaRPr lang="en-US" dirty="0"/>
          </a:p>
          <a:p>
            <a:pPr marL="171450" indent="-171450">
              <a:buFontTx/>
              <a:buChar char="-"/>
            </a:pPr>
            <a:r>
              <a:rPr lang="en-US" dirty="0"/>
              <a:t>Sin </a:t>
            </a:r>
            <a:r>
              <a:rPr lang="en-US" dirty="0" err="1"/>
              <a:t>notaciones</a:t>
            </a:r>
            <a:r>
              <a:rPr lang="en-US" dirty="0"/>
              <a:t> de </a:t>
            </a:r>
            <a:r>
              <a:rPr lang="en-US" dirty="0" err="1"/>
              <a:t>codificación</a:t>
            </a:r>
            <a:endParaRPr lang="en-US" dirty="0"/>
          </a:p>
          <a:p>
            <a:pPr marL="171450" indent="-171450">
              <a:buFontTx/>
              <a:buChar char="-"/>
            </a:pPr>
            <a:r>
              <a:rPr lang="en-US" dirty="0" err="1"/>
              <a:t>Sustantivos</a:t>
            </a:r>
            <a:r>
              <a:rPr lang="en-US" dirty="0"/>
              <a:t> para </a:t>
            </a:r>
            <a:r>
              <a:rPr lang="en-US" dirty="0" err="1"/>
              <a:t>Clases</a:t>
            </a:r>
            <a:r>
              <a:rPr lang="en-US" dirty="0"/>
              <a:t> y </a:t>
            </a:r>
            <a:r>
              <a:rPr lang="en-US" dirty="0" err="1"/>
              <a:t>Verbos</a:t>
            </a:r>
            <a:r>
              <a:rPr lang="en-US" dirty="0"/>
              <a:t> para </a:t>
            </a:r>
            <a:r>
              <a:rPr lang="en-US" dirty="0" err="1"/>
              <a:t>Métodos</a:t>
            </a:r>
            <a:endParaRPr lang="en-US" dirty="0"/>
          </a:p>
          <a:p>
            <a:pPr marL="171450" indent="-171450">
              <a:buFontTx/>
              <a:buChar char="-"/>
            </a:pPr>
            <a:r>
              <a:rPr lang="en-US" dirty="0"/>
              <a:t>Una Palabra por </a:t>
            </a:r>
            <a:r>
              <a:rPr lang="en-US" dirty="0" err="1"/>
              <a:t>Concepto</a:t>
            </a:r>
            <a:endParaRPr lang="en-US" dirty="0"/>
          </a:p>
          <a:p>
            <a:pPr marL="171450" indent="-171450">
              <a:buFontTx/>
              <a:buChar char="-"/>
            </a:pPr>
            <a:r>
              <a:rPr lang="en-US" dirty="0"/>
              <a:t>Sin </a:t>
            </a:r>
            <a:r>
              <a:rPr lang="en-US" dirty="0" err="1"/>
              <a:t>Juegos</a:t>
            </a:r>
            <a:r>
              <a:rPr lang="en-US" dirty="0"/>
              <a:t> de Palabras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Nombres</a:t>
            </a:r>
            <a:r>
              <a:rPr lang="en-US" dirty="0"/>
              <a:t> sin </a:t>
            </a:r>
            <a:r>
              <a:rPr lang="en-US" dirty="0" err="1"/>
              <a:t>Contexto</a:t>
            </a:r>
            <a:r>
              <a:rPr lang="en-US" dirty="0"/>
              <a:t> </a:t>
            </a:r>
            <a:r>
              <a:rPr lang="en-US" dirty="0" err="1"/>
              <a:t>Superfluo</a:t>
            </a:r>
            <a:endParaRPr lang="en-US" dirty="0"/>
          </a:p>
          <a:p>
            <a:pPr marL="171450" indent="-171450">
              <a:buFontTx/>
              <a:buChar char="-"/>
            </a:pPr>
            <a:r>
              <a:rPr lang="en-US" dirty="0" err="1"/>
              <a:t>Nombres</a:t>
            </a:r>
            <a:r>
              <a:rPr lang="en-US" dirty="0"/>
              <a:t> del </a:t>
            </a:r>
            <a:r>
              <a:rPr lang="en-US" dirty="0" err="1"/>
              <a:t>Dominio</a:t>
            </a:r>
            <a:r>
              <a:rPr lang="en-US" dirty="0"/>
              <a:t> (</a:t>
            </a:r>
            <a:r>
              <a:rPr lang="en-US" dirty="0" err="1"/>
              <a:t>Problema</a:t>
            </a:r>
            <a:r>
              <a:rPr lang="en-US" dirty="0"/>
              <a:t> y </a:t>
            </a:r>
            <a:r>
              <a:rPr lang="en-US" dirty="0" err="1"/>
              <a:t>Solución</a:t>
            </a:r>
            <a:r>
              <a:rPr lang="en-US" dirty="0"/>
              <a:t>)</a:t>
            </a:r>
          </a:p>
          <a:p>
            <a:pPr marL="171450" indent="-171450">
              <a:buFontTx/>
              <a:buChar char="-"/>
            </a:pPr>
            <a:endParaRPr lang="en-US" dirty="0"/>
          </a:p>
          <a:p>
            <a:pPr marL="0" indent="0">
              <a:buFontTx/>
              <a:buNone/>
            </a:pPr>
            <a:r>
              <a:rPr lang="en-US" dirty="0" err="1"/>
              <a:t>Veamos</a:t>
            </a:r>
            <a:r>
              <a:rPr lang="en-US" dirty="0"/>
              <a:t> </a:t>
            </a:r>
            <a:r>
              <a:rPr lang="en-US" dirty="0" err="1"/>
              <a:t>ahora</a:t>
            </a:r>
            <a:r>
              <a:rPr lang="en-US" dirty="0"/>
              <a:t> </a:t>
            </a:r>
            <a:r>
              <a:rPr lang="en-US" dirty="0" err="1"/>
              <a:t>cada</a:t>
            </a:r>
            <a:r>
              <a:rPr lang="en-US" dirty="0"/>
              <a:t> uno de </a:t>
            </a:r>
            <a:r>
              <a:rPr lang="en-US" dirty="0" err="1"/>
              <a:t>ellos</a:t>
            </a:r>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22</a:t>
            </a:fld>
            <a:endParaRPr lang="es-CO"/>
          </a:p>
        </p:txBody>
      </p:sp>
    </p:spTree>
    <p:extLst>
      <p:ext uri="{BB962C8B-B14F-4D97-AF65-F5344CB8AC3E}">
        <p14:creationId xmlns:p14="http://schemas.microsoft.com/office/powerpoint/2010/main" val="2305439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Que se </a:t>
            </a:r>
            <a:r>
              <a:rPr lang="en-US" dirty="0" err="1"/>
              <a:t>preocupan</a:t>
            </a:r>
            <a:r>
              <a:rPr lang="en-US" dirty="0"/>
              <a:t> por la </a:t>
            </a:r>
            <a:r>
              <a:rPr lang="en-US" dirty="0" err="1"/>
              <a:t>calidad</a:t>
            </a:r>
            <a:r>
              <a:rPr lang="en-US" dirty="0"/>
              <a:t> del Código. No solo por que no </a:t>
            </a:r>
            <a:r>
              <a:rPr lang="en-US" dirty="0" err="1"/>
              <a:t>tengan</a:t>
            </a:r>
            <a:r>
              <a:rPr lang="en-US" dirty="0"/>
              <a:t> </a:t>
            </a:r>
            <a:r>
              <a:rPr lang="en-US" dirty="0" err="1"/>
              <a:t>errores</a:t>
            </a:r>
            <a:r>
              <a:rPr lang="en-US" dirty="0"/>
              <a:t>, </a:t>
            </a:r>
            <a:r>
              <a:rPr lang="en-US" dirty="0" err="1"/>
              <a:t>sino</a:t>
            </a:r>
            <a:r>
              <a:rPr lang="en-US" dirty="0"/>
              <a:t> que sin </a:t>
            </a:r>
            <a:r>
              <a:rPr lang="en-US" dirty="0" err="1"/>
              <a:t>importar</a:t>
            </a:r>
            <a:r>
              <a:rPr lang="en-US" dirty="0"/>
              <a:t> </a:t>
            </a:r>
            <a:r>
              <a:rPr lang="en-US" dirty="0" err="1"/>
              <a:t>el</a:t>
            </a:r>
            <a:r>
              <a:rPr lang="en-US" dirty="0"/>
              <a:t> </a:t>
            </a:r>
            <a:r>
              <a:rPr lang="en-US" dirty="0" err="1"/>
              <a:t>lenguaje</a:t>
            </a:r>
            <a:r>
              <a:rPr lang="en-US" dirty="0"/>
              <a:t> o la Plataforma </a:t>
            </a:r>
            <a:r>
              <a:rPr lang="en-US" dirty="0" err="1"/>
              <a:t>en</a:t>
            </a:r>
            <a:r>
              <a:rPr lang="en-US" dirty="0"/>
              <a:t> </a:t>
            </a:r>
            <a:r>
              <a:rPr lang="en-US" dirty="0" err="1"/>
              <a:t>donde</a:t>
            </a:r>
            <a:r>
              <a:rPr lang="en-US" dirty="0"/>
              <a:t> </a:t>
            </a:r>
            <a:r>
              <a:rPr lang="en-US" dirty="0" err="1"/>
              <a:t>este</a:t>
            </a:r>
            <a:r>
              <a:rPr lang="en-US" dirty="0"/>
              <a:t> </a:t>
            </a:r>
            <a:r>
              <a:rPr lang="en-US" dirty="0" err="1"/>
              <a:t>haya</a:t>
            </a:r>
            <a:r>
              <a:rPr lang="en-US" dirty="0"/>
              <a:t> </a:t>
            </a:r>
            <a:r>
              <a:rPr lang="en-US" dirty="0" err="1"/>
              <a:t>sido</a:t>
            </a:r>
            <a:r>
              <a:rPr lang="en-US" dirty="0"/>
              <a:t> </a:t>
            </a:r>
            <a:r>
              <a:rPr lang="en-US" dirty="0" err="1"/>
              <a:t>escrito</a:t>
            </a:r>
            <a:r>
              <a:rPr lang="en-US" dirty="0"/>
              <a:t>, sea un </a:t>
            </a:r>
            <a:r>
              <a:rPr lang="en-US" dirty="0" err="1"/>
              <a:t>codigo</a:t>
            </a:r>
            <a:r>
              <a:rPr lang="en-US" dirty="0"/>
              <a:t> </a:t>
            </a:r>
            <a:r>
              <a:rPr lang="en-US" dirty="0" err="1"/>
              <a:t>entendible</a:t>
            </a:r>
            <a:r>
              <a:rPr lang="en-US" dirty="0"/>
              <a:t> , legible y </a:t>
            </a:r>
            <a:r>
              <a:rPr lang="en-US" dirty="0" err="1"/>
              <a:t>sobre</a:t>
            </a:r>
            <a:r>
              <a:rPr lang="en-US" dirty="0"/>
              <a:t> </a:t>
            </a:r>
            <a:r>
              <a:rPr lang="en-US" dirty="0" err="1"/>
              <a:t>todo</a:t>
            </a:r>
            <a:r>
              <a:rPr lang="en-US" dirty="0"/>
              <a:t> </a:t>
            </a:r>
            <a:r>
              <a:rPr lang="en-US" dirty="0" err="1"/>
              <a:t>mantenible</a:t>
            </a:r>
            <a:r>
              <a:rPr lang="en-US" dirty="0"/>
              <a:t>.</a:t>
            </a:r>
          </a:p>
        </p:txBody>
      </p:sp>
      <p:sp>
        <p:nvSpPr>
          <p:cNvPr id="4" name="Slide Number Placeholder 3"/>
          <p:cNvSpPr>
            <a:spLocks noGrp="1"/>
          </p:cNvSpPr>
          <p:nvPr>
            <p:ph type="sldNum" sz="quarter" idx="5"/>
          </p:nvPr>
        </p:nvSpPr>
        <p:spPr/>
        <p:txBody>
          <a:bodyPr/>
          <a:lstStyle/>
          <a:p>
            <a:fld id="{3461A6AF-5C91-4279-A2A9-5DA981759015}" type="slidenum">
              <a:rPr lang="es-CO" smtClean="0"/>
              <a:pPr/>
              <a:t>2</a:t>
            </a:fld>
            <a:endParaRPr lang="es-CO"/>
          </a:p>
        </p:txBody>
      </p:sp>
    </p:spTree>
    <p:extLst>
      <p:ext uri="{BB962C8B-B14F-4D97-AF65-F5344CB8AC3E}">
        <p14:creationId xmlns:p14="http://schemas.microsoft.com/office/powerpoint/2010/main" val="3962685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a:t>Que </a:t>
            </a:r>
            <a:r>
              <a:rPr lang="en-US" b="1" dirty="0" err="1"/>
              <a:t>revelen</a:t>
            </a:r>
            <a:r>
              <a:rPr lang="en-US" b="1" dirty="0"/>
              <a:t> la </a:t>
            </a:r>
            <a:r>
              <a:rPr lang="en-US" b="1" dirty="0" err="1"/>
              <a:t>intención</a:t>
            </a:r>
            <a:endParaRPr lang="en-US" b="1" dirty="0"/>
          </a:p>
          <a:p>
            <a:r>
              <a:rPr lang="en-US" dirty="0" err="1"/>
              <a:t>En</a:t>
            </a:r>
            <a:r>
              <a:rPr lang="en-US" dirty="0"/>
              <a:t> </a:t>
            </a:r>
            <a:r>
              <a:rPr lang="en-US" dirty="0" err="1"/>
              <a:t>este</a:t>
            </a:r>
            <a:r>
              <a:rPr lang="en-US" dirty="0"/>
              <a:t> punto </a:t>
            </a:r>
            <a:r>
              <a:rPr lang="en-US" dirty="0" err="1"/>
              <a:t>vemos</a:t>
            </a:r>
            <a:r>
              <a:rPr lang="en-US" dirty="0"/>
              <a:t> por </a:t>
            </a:r>
            <a:r>
              <a:rPr lang="en-US" dirty="0" err="1"/>
              <a:t>ejemplo</a:t>
            </a:r>
            <a:r>
              <a:rPr lang="en-US" dirty="0"/>
              <a:t> que temenos variables </a:t>
            </a:r>
            <a:r>
              <a:rPr lang="en-US" dirty="0" err="1"/>
              <a:t>como</a:t>
            </a:r>
            <a:r>
              <a:rPr lang="en-US" dirty="0"/>
              <a:t> d y t, que no son </a:t>
            </a:r>
            <a:r>
              <a:rPr lang="en-US" dirty="0" err="1"/>
              <a:t>faciles</a:t>
            </a:r>
            <a:r>
              <a:rPr lang="en-US" dirty="0"/>
              <a:t> de determiner que </a:t>
            </a:r>
            <a:r>
              <a:rPr lang="en-US" dirty="0" err="1"/>
              <a:t>infrmación</a:t>
            </a:r>
            <a:r>
              <a:rPr lang="en-US" dirty="0"/>
              <a:t> </a:t>
            </a:r>
            <a:r>
              <a:rPr lang="en-US" dirty="0" err="1"/>
              <a:t>pueden</a:t>
            </a:r>
            <a:r>
              <a:rPr lang="en-US" dirty="0"/>
              <a:t> </a:t>
            </a:r>
            <a:r>
              <a:rPr lang="en-US" dirty="0" err="1"/>
              <a:t>guardar</a:t>
            </a:r>
            <a:r>
              <a:rPr lang="en-US" dirty="0"/>
              <a:t>, y </a:t>
            </a:r>
            <a:r>
              <a:rPr lang="en-US" dirty="0" err="1"/>
              <a:t>el</a:t>
            </a:r>
            <a:r>
              <a:rPr lang="en-US" dirty="0"/>
              <a:t> </a:t>
            </a:r>
            <a:r>
              <a:rPr lang="en-US" dirty="0" err="1"/>
              <a:t>comentario</a:t>
            </a:r>
            <a:r>
              <a:rPr lang="en-US" dirty="0"/>
              <a:t> no </a:t>
            </a:r>
            <a:r>
              <a:rPr lang="en-US" dirty="0" err="1"/>
              <a:t>adiciona</a:t>
            </a:r>
            <a:r>
              <a:rPr lang="en-US" dirty="0"/>
              <a:t> </a:t>
            </a:r>
            <a:r>
              <a:rPr lang="en-US" dirty="0" err="1"/>
              <a:t>infrmación</a:t>
            </a:r>
            <a:r>
              <a:rPr lang="en-US" dirty="0"/>
              <a:t> que de por </a:t>
            </a:r>
            <a:r>
              <a:rPr lang="en-US" dirty="0" err="1"/>
              <a:t>si</a:t>
            </a:r>
            <a:r>
              <a:rPr lang="en-US" dirty="0"/>
              <a:t> </a:t>
            </a:r>
            <a:r>
              <a:rPr lang="en-US" dirty="0" err="1"/>
              <a:t>el</a:t>
            </a:r>
            <a:r>
              <a:rPr lang="en-US" dirty="0"/>
              <a:t> Código no </a:t>
            </a:r>
            <a:r>
              <a:rPr lang="en-US" dirty="0" err="1"/>
              <a:t>nos</a:t>
            </a:r>
            <a:r>
              <a:rPr lang="en-US" dirty="0"/>
              <a:t> </a:t>
            </a:r>
            <a:r>
              <a:rPr lang="en-US" dirty="0" err="1"/>
              <a:t>haya</a:t>
            </a:r>
            <a:r>
              <a:rPr lang="en-US" dirty="0"/>
              <a:t> </a:t>
            </a:r>
            <a:r>
              <a:rPr lang="en-US" dirty="0" err="1"/>
              <a:t>dicho</a:t>
            </a:r>
            <a:r>
              <a:rPr lang="en-US" dirty="0"/>
              <a:t> </a:t>
            </a:r>
            <a:r>
              <a:rPr lang="en-US" dirty="0" err="1"/>
              <a:t>ya</a:t>
            </a:r>
            <a:r>
              <a:rPr lang="en-US" dirty="0"/>
              <a:t>.</a:t>
            </a:r>
          </a:p>
          <a:p>
            <a:r>
              <a:rPr lang="en-US" dirty="0"/>
              <a:t>De </a:t>
            </a:r>
            <a:r>
              <a:rPr lang="en-US" dirty="0" err="1"/>
              <a:t>igual</a:t>
            </a:r>
            <a:r>
              <a:rPr lang="en-US" dirty="0"/>
              <a:t> forma temenos la </a:t>
            </a:r>
            <a:r>
              <a:rPr lang="en-US" dirty="0" err="1"/>
              <a:t>variabla</a:t>
            </a:r>
            <a:r>
              <a:rPr lang="en-US" dirty="0"/>
              <a:t> </a:t>
            </a:r>
            <a:r>
              <a:rPr lang="en-US" dirty="0" err="1"/>
              <a:t>infoData</a:t>
            </a:r>
            <a:r>
              <a:rPr lang="en-US" dirty="0"/>
              <a:t> que </a:t>
            </a:r>
            <a:r>
              <a:rPr lang="en-US" dirty="0" err="1"/>
              <a:t>tampoco</a:t>
            </a:r>
            <a:r>
              <a:rPr lang="en-US" dirty="0"/>
              <a:t>, </a:t>
            </a:r>
            <a:r>
              <a:rPr lang="en-US" dirty="0" err="1"/>
              <a:t>podemos</a:t>
            </a:r>
            <a:r>
              <a:rPr lang="en-US" dirty="0"/>
              <a:t> saber que </a:t>
            </a:r>
            <a:r>
              <a:rPr lang="en-US" dirty="0" err="1"/>
              <a:t>datos</a:t>
            </a:r>
            <a:r>
              <a:rPr lang="en-US" dirty="0"/>
              <a:t> </a:t>
            </a:r>
            <a:r>
              <a:rPr lang="en-US" dirty="0" err="1"/>
              <a:t>podria</a:t>
            </a:r>
            <a:r>
              <a:rPr lang="en-US" dirty="0"/>
              <a:t> </a:t>
            </a:r>
            <a:r>
              <a:rPr lang="en-US" dirty="0" err="1"/>
              <a:t>almacenar</a:t>
            </a:r>
            <a:r>
              <a:rPr lang="en-US" dirty="0"/>
              <a:t>.</a:t>
            </a:r>
          </a:p>
          <a:p>
            <a:endParaRPr lang="en-US" dirty="0"/>
          </a:p>
          <a:p>
            <a:r>
              <a:rPr lang="en-US" dirty="0" err="1"/>
              <a:t>Estos</a:t>
            </a:r>
            <a:r>
              <a:rPr lang="en-US" dirty="0"/>
              <a:t> son </a:t>
            </a:r>
            <a:r>
              <a:rPr lang="en-US" dirty="0" err="1"/>
              <a:t>ejemplos</a:t>
            </a:r>
            <a:r>
              <a:rPr lang="en-US" dirty="0"/>
              <a:t> claros de </a:t>
            </a:r>
            <a:r>
              <a:rPr lang="en-US" dirty="0" err="1"/>
              <a:t>nombres</a:t>
            </a:r>
            <a:r>
              <a:rPr lang="en-US" dirty="0"/>
              <a:t> de variables que no </a:t>
            </a:r>
            <a:r>
              <a:rPr lang="en-US" dirty="0" err="1"/>
              <a:t>revelan</a:t>
            </a:r>
            <a:r>
              <a:rPr lang="en-US" dirty="0"/>
              <a:t> la </a:t>
            </a:r>
            <a:r>
              <a:rPr lang="en-US" dirty="0" err="1"/>
              <a:t>intención</a:t>
            </a:r>
            <a:r>
              <a:rPr lang="en-US" dirty="0"/>
              <a:t>.</a:t>
            </a:r>
          </a:p>
          <a:p>
            <a:endParaRPr lang="en-US" dirty="0"/>
          </a:p>
          <a:p>
            <a:r>
              <a:rPr lang="en-US" dirty="0" err="1"/>
              <a:t>En</a:t>
            </a:r>
            <a:r>
              <a:rPr lang="en-US" dirty="0"/>
              <a:t> </a:t>
            </a:r>
            <a:r>
              <a:rPr lang="en-US" dirty="0" err="1"/>
              <a:t>cambio</a:t>
            </a:r>
            <a:r>
              <a:rPr lang="en-US" dirty="0"/>
              <a:t> de </a:t>
            </a:r>
            <a:r>
              <a:rPr lang="en-US" dirty="0" err="1"/>
              <a:t>esto</a:t>
            </a:r>
            <a:r>
              <a:rPr lang="en-US" dirty="0"/>
              <a:t>, </a:t>
            </a:r>
            <a:r>
              <a:rPr lang="en-US" dirty="0" err="1"/>
              <a:t>ahora</a:t>
            </a:r>
            <a:r>
              <a:rPr lang="en-US" dirty="0"/>
              <a:t> temenos variables </a:t>
            </a:r>
            <a:r>
              <a:rPr lang="en-US" dirty="0" err="1"/>
              <a:t>como</a:t>
            </a:r>
            <a:r>
              <a:rPr lang="en-US" dirty="0"/>
              <a:t> </a:t>
            </a:r>
          </a:p>
          <a:p>
            <a:r>
              <a:rPr lang="en-US" dirty="0"/>
              <a:t>- </a:t>
            </a:r>
            <a:r>
              <a:rPr lang="en-US" dirty="0" err="1"/>
              <a:t>elapsedTimeInDays</a:t>
            </a:r>
            <a:r>
              <a:rPr lang="en-US" dirty="0"/>
              <a:t> que </a:t>
            </a:r>
            <a:r>
              <a:rPr lang="en-US" dirty="0" err="1"/>
              <a:t>ya</a:t>
            </a:r>
            <a:r>
              <a:rPr lang="en-US" dirty="0"/>
              <a:t> </a:t>
            </a:r>
            <a:r>
              <a:rPr lang="en-US" dirty="0" err="1"/>
              <a:t>sabemos</a:t>
            </a:r>
            <a:r>
              <a:rPr lang="en-US" dirty="0"/>
              <a:t> que </a:t>
            </a:r>
            <a:r>
              <a:rPr lang="en-US" dirty="0" err="1"/>
              <a:t>guarda</a:t>
            </a:r>
            <a:r>
              <a:rPr lang="en-US" dirty="0"/>
              <a:t> </a:t>
            </a:r>
            <a:r>
              <a:rPr lang="en-US" dirty="0" err="1"/>
              <a:t>el</a:t>
            </a:r>
            <a:r>
              <a:rPr lang="en-US" dirty="0"/>
              <a:t> </a:t>
            </a:r>
            <a:r>
              <a:rPr lang="en-US" dirty="0" err="1"/>
              <a:t>tiempo</a:t>
            </a:r>
            <a:r>
              <a:rPr lang="en-US" dirty="0"/>
              <a:t> </a:t>
            </a:r>
            <a:r>
              <a:rPr lang="en-US" dirty="0" err="1"/>
              <a:t>transcurrido</a:t>
            </a:r>
            <a:r>
              <a:rPr lang="en-US" dirty="0"/>
              <a:t> </a:t>
            </a:r>
            <a:r>
              <a:rPr lang="en-US" dirty="0" err="1"/>
              <a:t>en</a:t>
            </a:r>
            <a:r>
              <a:rPr lang="en-US" dirty="0"/>
              <a:t> </a:t>
            </a:r>
            <a:r>
              <a:rPr lang="en-US" dirty="0" err="1"/>
              <a:t>dias</a:t>
            </a:r>
            <a:r>
              <a:rPr lang="en-US" dirty="0"/>
              <a:t> entre dos </a:t>
            </a:r>
            <a:r>
              <a:rPr lang="en-US" dirty="0" err="1"/>
              <a:t>fechas</a:t>
            </a:r>
            <a:r>
              <a:rPr lang="en-US" dirty="0"/>
              <a:t> o</a:t>
            </a:r>
          </a:p>
          <a:p>
            <a:r>
              <a:rPr lang="en-US" dirty="0"/>
              <a:t>- </a:t>
            </a:r>
            <a:r>
              <a:rPr lang="en-US" dirty="0" err="1"/>
              <a:t>daysSinceCreation</a:t>
            </a:r>
            <a:r>
              <a:rPr lang="en-US" dirty="0"/>
              <a:t>, que </a:t>
            </a:r>
            <a:r>
              <a:rPr lang="en-US" dirty="0" err="1"/>
              <a:t>guarda</a:t>
            </a:r>
            <a:r>
              <a:rPr lang="en-US" dirty="0"/>
              <a:t> la </a:t>
            </a:r>
            <a:r>
              <a:rPr lang="en-US" dirty="0" err="1"/>
              <a:t>cantidad</a:t>
            </a:r>
            <a:r>
              <a:rPr lang="en-US" dirty="0"/>
              <a:t> de </a:t>
            </a:r>
            <a:r>
              <a:rPr lang="en-US" dirty="0" err="1"/>
              <a:t>dias</a:t>
            </a:r>
            <a:r>
              <a:rPr lang="en-US" dirty="0"/>
              <a:t> a </a:t>
            </a:r>
            <a:r>
              <a:rPr lang="en-US" dirty="0" err="1"/>
              <a:t>partir</a:t>
            </a:r>
            <a:r>
              <a:rPr lang="en-US" dirty="0"/>
              <a:t> de una </a:t>
            </a:r>
            <a:r>
              <a:rPr lang="en-US" dirty="0" err="1"/>
              <a:t>fecha</a:t>
            </a:r>
            <a:r>
              <a:rPr lang="en-US" dirty="0"/>
              <a:t> de </a:t>
            </a:r>
            <a:r>
              <a:rPr lang="en-US" dirty="0" err="1"/>
              <a:t>creacion</a:t>
            </a:r>
            <a:r>
              <a:rPr lang="en-US" dirty="0"/>
              <a:t> o </a:t>
            </a:r>
          </a:p>
          <a:p>
            <a:r>
              <a:rPr lang="en-US" dirty="0"/>
              <a:t>- </a:t>
            </a:r>
            <a:r>
              <a:rPr lang="en-US" dirty="0" err="1"/>
              <a:t>daysSinceModification</a:t>
            </a:r>
            <a:r>
              <a:rPr lang="en-US" dirty="0"/>
              <a:t>, que </a:t>
            </a:r>
            <a:r>
              <a:rPr lang="en-US" dirty="0" err="1"/>
              <a:t>guarda</a:t>
            </a:r>
            <a:r>
              <a:rPr lang="en-US" dirty="0"/>
              <a:t> los </a:t>
            </a:r>
            <a:r>
              <a:rPr lang="en-US" dirty="0" err="1"/>
              <a:t>dias</a:t>
            </a:r>
            <a:r>
              <a:rPr lang="en-US" dirty="0"/>
              <a:t> </a:t>
            </a:r>
            <a:r>
              <a:rPr lang="en-US" dirty="0" err="1"/>
              <a:t>desde</a:t>
            </a:r>
            <a:r>
              <a:rPr lang="en-US" dirty="0"/>
              <a:t> la ultima </a:t>
            </a:r>
            <a:r>
              <a:rPr lang="en-US" dirty="0" err="1"/>
              <a:t>modificacion</a:t>
            </a:r>
            <a:endParaRPr lang="en-US" dirty="0"/>
          </a:p>
          <a:p>
            <a:endParaRPr lang="en-US" dirty="0"/>
          </a:p>
          <a:p>
            <a:r>
              <a:rPr lang="en-US" dirty="0"/>
              <a:t>Los </a:t>
            </a:r>
            <a:r>
              <a:rPr lang="en-US" dirty="0" err="1"/>
              <a:t>nombres</a:t>
            </a:r>
            <a:r>
              <a:rPr lang="en-US" dirty="0"/>
              <a:t> que </a:t>
            </a:r>
            <a:r>
              <a:rPr lang="en-US" dirty="0" err="1"/>
              <a:t>revelen</a:t>
            </a:r>
            <a:r>
              <a:rPr lang="en-US" dirty="0"/>
              <a:t> </a:t>
            </a:r>
            <a:r>
              <a:rPr lang="en-US" dirty="0" err="1"/>
              <a:t>el</a:t>
            </a:r>
            <a:r>
              <a:rPr lang="en-US" dirty="0"/>
              <a:t> </a:t>
            </a:r>
            <a:r>
              <a:rPr lang="en-US" dirty="0" err="1"/>
              <a:t>sentido</a:t>
            </a:r>
            <a:r>
              <a:rPr lang="en-US" dirty="0"/>
              <a:t> Tambien se </a:t>
            </a:r>
            <a:r>
              <a:rPr lang="en-US" dirty="0" err="1"/>
              <a:t>puden</a:t>
            </a:r>
            <a:r>
              <a:rPr lang="en-US" dirty="0"/>
              <a:t> </a:t>
            </a:r>
            <a:r>
              <a:rPr lang="en-US" dirty="0" err="1"/>
              <a:t>en</a:t>
            </a:r>
            <a:r>
              <a:rPr lang="en-US" dirty="0"/>
              <a:t> ingles o </a:t>
            </a:r>
            <a:r>
              <a:rPr lang="en-US" dirty="0" err="1"/>
              <a:t>español</a:t>
            </a:r>
            <a:r>
              <a:rPr lang="en-US" dirty="0"/>
              <a:t>, aca temenos </a:t>
            </a:r>
            <a:r>
              <a:rPr lang="en-US" dirty="0" err="1"/>
              <a:t>otros</a:t>
            </a:r>
            <a:r>
              <a:rPr lang="en-US" dirty="0"/>
              <a:t> </a:t>
            </a:r>
            <a:r>
              <a:rPr lang="en-US" dirty="0" err="1"/>
              <a:t>ejemplo</a:t>
            </a:r>
            <a:endParaRPr lang="en-US" dirty="0"/>
          </a:p>
          <a:p>
            <a:r>
              <a:rPr lang="en-US" dirty="0"/>
              <a:t>- </a:t>
            </a:r>
            <a:r>
              <a:rPr lang="en-US" dirty="0" err="1"/>
              <a:t>sumaAcumuladaDeSaldos</a:t>
            </a:r>
            <a:endParaRPr lang="en-US" dirty="0"/>
          </a:p>
          <a:p>
            <a:r>
              <a:rPr lang="en-US" dirty="0"/>
              <a:t>- </a:t>
            </a:r>
            <a:r>
              <a:rPr lang="en-US" dirty="0" err="1"/>
              <a:t>nombreDelClienteEnMayusculas</a:t>
            </a:r>
            <a:endParaRPr lang="en-US" dirty="0"/>
          </a:p>
          <a:p>
            <a:r>
              <a:rPr lang="en-US" dirty="0"/>
              <a:t>- </a:t>
            </a:r>
            <a:r>
              <a:rPr lang="en-US" dirty="0" err="1"/>
              <a:t>numeroCliente</a:t>
            </a:r>
            <a:endParaRPr lang="en-US" dirty="0"/>
          </a:p>
          <a:p>
            <a:endParaRPr lang="en-US" dirty="0"/>
          </a:p>
          <a:p>
            <a:r>
              <a:rPr lang="en-US" dirty="0" err="1"/>
              <a:t>Todas</a:t>
            </a:r>
            <a:r>
              <a:rPr lang="en-US" dirty="0"/>
              <a:t> </a:t>
            </a:r>
            <a:r>
              <a:rPr lang="en-US" dirty="0" err="1"/>
              <a:t>estas</a:t>
            </a:r>
            <a:r>
              <a:rPr lang="en-US" dirty="0"/>
              <a:t> son variables que solo </a:t>
            </a:r>
            <a:r>
              <a:rPr lang="en-US" dirty="0" err="1"/>
              <a:t>leyendo</a:t>
            </a:r>
            <a:r>
              <a:rPr lang="en-US" dirty="0"/>
              <a:t> </a:t>
            </a:r>
            <a:r>
              <a:rPr lang="en-US" dirty="0" err="1"/>
              <a:t>el</a:t>
            </a:r>
            <a:r>
              <a:rPr lang="en-US" dirty="0"/>
              <a:t> </a:t>
            </a:r>
            <a:r>
              <a:rPr lang="en-US" dirty="0" err="1"/>
              <a:t>nombre</a:t>
            </a:r>
            <a:r>
              <a:rPr lang="en-US" dirty="0"/>
              <a:t> </a:t>
            </a:r>
            <a:r>
              <a:rPr lang="en-US" dirty="0" err="1"/>
              <a:t>sabemos</a:t>
            </a:r>
            <a:r>
              <a:rPr lang="en-US" dirty="0"/>
              <a:t> que </a:t>
            </a:r>
            <a:r>
              <a:rPr lang="en-US" dirty="0" err="1"/>
              <a:t>información</a:t>
            </a:r>
            <a:r>
              <a:rPr lang="en-US" dirty="0"/>
              <a:t> </a:t>
            </a:r>
            <a:r>
              <a:rPr lang="en-US" dirty="0" err="1"/>
              <a:t>almacena</a:t>
            </a:r>
            <a:r>
              <a:rPr lang="en-US" dirty="0"/>
              <a:t> </a:t>
            </a:r>
            <a:r>
              <a:rPr lang="en-US" dirty="0" err="1"/>
              <a:t>incluso</a:t>
            </a:r>
            <a:r>
              <a:rPr lang="en-US" dirty="0"/>
              <a:t> </a:t>
            </a:r>
            <a:r>
              <a:rPr lang="en-US" dirty="0" err="1"/>
              <a:t>como</a:t>
            </a:r>
            <a:r>
              <a:rPr lang="en-US" dirty="0"/>
              <a:t> </a:t>
            </a:r>
            <a:r>
              <a:rPr lang="en-US" dirty="0" err="1"/>
              <a:t>podria</a:t>
            </a:r>
            <a:r>
              <a:rPr lang="en-US" dirty="0"/>
              <a:t> </a:t>
            </a:r>
            <a:r>
              <a:rPr lang="en-US" dirty="0" err="1"/>
              <a:t>calcularse</a:t>
            </a:r>
            <a:r>
              <a:rPr lang="en-US" dirty="0"/>
              <a:t> o de </a:t>
            </a:r>
            <a:r>
              <a:rPr lang="en-US" dirty="0" err="1"/>
              <a:t>donde</a:t>
            </a:r>
            <a:r>
              <a:rPr lang="en-US" dirty="0"/>
              <a:t> </a:t>
            </a:r>
            <a:r>
              <a:rPr lang="en-US" dirty="0" err="1"/>
              <a:t>viene</a:t>
            </a:r>
            <a:r>
              <a:rPr lang="en-US" dirty="0"/>
              <a:t> o </a:t>
            </a:r>
            <a:r>
              <a:rPr lang="en-US" dirty="0" err="1"/>
              <a:t>incluso</a:t>
            </a:r>
            <a:r>
              <a:rPr lang="en-US" dirty="0"/>
              <a:t> hasta </a:t>
            </a:r>
            <a:r>
              <a:rPr lang="en-US" dirty="0" err="1"/>
              <a:t>su</a:t>
            </a:r>
            <a:r>
              <a:rPr lang="en-US" dirty="0"/>
              <a:t> </a:t>
            </a:r>
            <a:r>
              <a:rPr lang="en-US" dirty="0" err="1"/>
              <a:t>formato</a:t>
            </a:r>
            <a:r>
              <a:rPr lang="en-US" dirty="0"/>
              <a:t>.</a:t>
            </a:r>
          </a:p>
          <a:p>
            <a:endParaRPr lang="en-US" dirty="0"/>
          </a:p>
          <a:p>
            <a:r>
              <a:rPr lang="en-US" dirty="0" err="1"/>
              <a:t>Esto</a:t>
            </a:r>
            <a:r>
              <a:rPr lang="en-US" dirty="0"/>
              <a:t> es lo que se </a:t>
            </a:r>
            <a:r>
              <a:rPr lang="en-US" dirty="0" err="1"/>
              <a:t>espera</a:t>
            </a:r>
            <a:r>
              <a:rPr lang="en-US" dirty="0"/>
              <a:t> al </a:t>
            </a:r>
            <a:r>
              <a:rPr lang="en-US" dirty="0" err="1"/>
              <a:t>decir</a:t>
            </a:r>
            <a:r>
              <a:rPr lang="en-US" dirty="0"/>
              <a:t> Que </a:t>
            </a:r>
            <a:r>
              <a:rPr lang="en-US" dirty="0" err="1"/>
              <a:t>revelen</a:t>
            </a:r>
            <a:r>
              <a:rPr lang="en-US" dirty="0"/>
              <a:t> la </a:t>
            </a:r>
            <a:r>
              <a:rPr lang="en-US" dirty="0" err="1"/>
              <a:t>intención</a:t>
            </a:r>
            <a:r>
              <a:rPr lang="en-US" dirty="0"/>
              <a:t>.</a:t>
            </a:r>
          </a:p>
          <a:p>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23</a:t>
            </a:fld>
            <a:endParaRPr lang="es-CO"/>
          </a:p>
        </p:txBody>
      </p:sp>
    </p:spTree>
    <p:extLst>
      <p:ext uri="{BB962C8B-B14F-4D97-AF65-F5344CB8AC3E}">
        <p14:creationId xmlns:p14="http://schemas.microsoft.com/office/powerpoint/2010/main" val="2868793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1" dirty="0"/>
              <a:t>Que </a:t>
            </a:r>
            <a:r>
              <a:rPr lang="en-US" b="1" dirty="0" err="1"/>
              <a:t>eviten</a:t>
            </a:r>
            <a:r>
              <a:rPr lang="en-US" b="1" dirty="0"/>
              <a:t> </a:t>
            </a:r>
            <a:r>
              <a:rPr lang="en-US" b="1" dirty="0" err="1"/>
              <a:t>confusiones</a:t>
            </a:r>
            <a:endParaRPr lang="en-US" b="1" dirty="0"/>
          </a:p>
          <a:p>
            <a:pPr marL="228600" indent="-228600">
              <a:buAutoNum type="arabicPeriod"/>
            </a:pPr>
            <a:r>
              <a:rPr lang="en-US" dirty="0"/>
              <a:t>Los </a:t>
            </a:r>
            <a:r>
              <a:rPr lang="en-US" dirty="0" err="1"/>
              <a:t>Nombres</a:t>
            </a:r>
            <a:r>
              <a:rPr lang="en-US" dirty="0"/>
              <a:t> </a:t>
            </a:r>
            <a:r>
              <a:rPr lang="en-US" dirty="0" err="1"/>
              <a:t>deben</a:t>
            </a:r>
            <a:r>
              <a:rPr lang="en-US" dirty="0"/>
              <a:t> </a:t>
            </a:r>
            <a:r>
              <a:rPr lang="en-US" dirty="0" err="1"/>
              <a:t>informar</a:t>
            </a:r>
            <a:r>
              <a:rPr lang="en-US" dirty="0"/>
              <a:t> </a:t>
            </a:r>
            <a:r>
              <a:rPr lang="en-US" dirty="0" err="1"/>
              <a:t>en</a:t>
            </a:r>
            <a:r>
              <a:rPr lang="en-US" dirty="0"/>
              <a:t> </a:t>
            </a:r>
            <a:r>
              <a:rPr lang="en-US" dirty="0" err="1"/>
              <a:t>lugar</a:t>
            </a:r>
            <a:r>
              <a:rPr lang="en-US" dirty="0"/>
              <a:t> de </a:t>
            </a:r>
            <a:r>
              <a:rPr lang="en-US" dirty="0" err="1"/>
              <a:t>desinformar</a:t>
            </a:r>
            <a:endParaRPr lang="en-US" dirty="0"/>
          </a:p>
          <a:p>
            <a:pPr marL="0" indent="0">
              <a:buNone/>
            </a:pPr>
            <a:r>
              <a:rPr lang="en-US" dirty="0" err="1"/>
              <a:t>En</a:t>
            </a:r>
            <a:r>
              <a:rPr lang="en-US" dirty="0"/>
              <a:t> </a:t>
            </a:r>
            <a:r>
              <a:rPr lang="en-US" dirty="0" err="1"/>
              <a:t>este</a:t>
            </a:r>
            <a:r>
              <a:rPr lang="en-US" dirty="0"/>
              <a:t> </a:t>
            </a:r>
            <a:r>
              <a:rPr lang="en-US" dirty="0" err="1"/>
              <a:t>caso</a:t>
            </a:r>
            <a:r>
              <a:rPr lang="en-US" dirty="0"/>
              <a:t> </a:t>
            </a:r>
            <a:r>
              <a:rPr lang="en-US" dirty="0" err="1"/>
              <a:t>tiquetesV</a:t>
            </a:r>
            <a:r>
              <a:rPr lang="en-US" dirty="0"/>
              <a:t> </a:t>
            </a:r>
            <a:r>
              <a:rPr lang="en-US" dirty="0" err="1"/>
              <a:t>podria</a:t>
            </a:r>
            <a:r>
              <a:rPr lang="en-US" dirty="0"/>
              <a:t> ser </a:t>
            </a:r>
            <a:r>
              <a:rPr lang="en-US" dirty="0" err="1"/>
              <a:t>tiquetesVendidos</a:t>
            </a:r>
            <a:r>
              <a:rPr lang="en-US" dirty="0"/>
              <a:t> , </a:t>
            </a:r>
            <a:r>
              <a:rPr lang="en-US" dirty="0" err="1"/>
              <a:t>tiquetesVencidos</a:t>
            </a:r>
            <a:r>
              <a:rPr lang="en-US" dirty="0"/>
              <a:t> o </a:t>
            </a:r>
            <a:r>
              <a:rPr lang="en-US" dirty="0" err="1"/>
              <a:t>tiquetesVigentes</a:t>
            </a:r>
            <a:r>
              <a:rPr lang="en-US" dirty="0"/>
              <a:t>, </a:t>
            </a:r>
          </a:p>
          <a:p>
            <a:pPr marL="0" indent="0">
              <a:buFontTx/>
              <a:buNone/>
            </a:pPr>
            <a:r>
              <a:rPr lang="en-US" dirty="0"/>
              <a:t>Tambien temenos </a:t>
            </a:r>
            <a:r>
              <a:rPr lang="en-US" dirty="0" err="1"/>
              <a:t>tiquetesD</a:t>
            </a:r>
            <a:r>
              <a:rPr lang="en-US" dirty="0"/>
              <a:t> que  </a:t>
            </a:r>
            <a:r>
              <a:rPr lang="en-US" dirty="0" err="1"/>
              <a:t>podria</a:t>
            </a:r>
            <a:r>
              <a:rPr lang="en-US" dirty="0"/>
              <a:t> ser </a:t>
            </a:r>
            <a:r>
              <a:rPr lang="en-US" dirty="0" err="1"/>
              <a:t>tiquetesDespachados</a:t>
            </a:r>
            <a:r>
              <a:rPr lang="en-US" dirty="0"/>
              <a:t>, </a:t>
            </a:r>
            <a:r>
              <a:rPr lang="en-US" dirty="0" err="1"/>
              <a:t>tiquetesDisponibles</a:t>
            </a:r>
            <a:r>
              <a:rPr lang="en-US" dirty="0"/>
              <a:t> o </a:t>
            </a:r>
            <a:r>
              <a:rPr lang="en-US" dirty="0" err="1"/>
              <a:t>tiquetesDiferidos</a:t>
            </a:r>
            <a:endParaRPr lang="en-US" dirty="0"/>
          </a:p>
          <a:p>
            <a:pPr marL="0" indent="0">
              <a:buNone/>
            </a:pPr>
            <a:r>
              <a:rPr lang="en-US" dirty="0"/>
              <a:t>De </a:t>
            </a:r>
            <a:r>
              <a:rPr lang="en-US" dirty="0" err="1"/>
              <a:t>igual</a:t>
            </a:r>
            <a:r>
              <a:rPr lang="en-US" dirty="0"/>
              <a:t> forma temenos </a:t>
            </a:r>
            <a:r>
              <a:rPr lang="en-US" dirty="0" err="1"/>
              <a:t>numCDP</a:t>
            </a:r>
            <a:r>
              <a:rPr lang="en-US" dirty="0"/>
              <a:t> y </a:t>
            </a:r>
            <a:r>
              <a:rPr lang="en-US" dirty="0" err="1"/>
              <a:t>nomCDP</a:t>
            </a:r>
            <a:r>
              <a:rPr lang="en-US" dirty="0"/>
              <a:t> que </a:t>
            </a:r>
            <a:r>
              <a:rPr lang="en-US" dirty="0" err="1"/>
              <a:t>aparte</a:t>
            </a:r>
            <a:r>
              <a:rPr lang="en-US" dirty="0"/>
              <a:t> de que </a:t>
            </a:r>
            <a:r>
              <a:rPr lang="en-US" dirty="0" err="1"/>
              <a:t>usan</a:t>
            </a:r>
            <a:r>
              <a:rPr lang="en-US" dirty="0"/>
              <a:t> </a:t>
            </a:r>
            <a:r>
              <a:rPr lang="en-US" dirty="0" err="1"/>
              <a:t>siglas</a:t>
            </a:r>
            <a:r>
              <a:rPr lang="en-US" dirty="0"/>
              <a:t> </a:t>
            </a:r>
            <a:r>
              <a:rPr lang="en-US" dirty="0" err="1"/>
              <a:t>en</a:t>
            </a:r>
            <a:r>
              <a:rPr lang="en-US" dirty="0"/>
              <a:t> </a:t>
            </a:r>
            <a:r>
              <a:rPr lang="en-US" dirty="0" err="1"/>
              <a:t>su</a:t>
            </a:r>
            <a:r>
              <a:rPr lang="en-US" dirty="0"/>
              <a:t> </a:t>
            </a:r>
            <a:r>
              <a:rPr lang="en-US" dirty="0" err="1"/>
              <a:t>definicion</a:t>
            </a:r>
            <a:r>
              <a:rPr lang="en-US" dirty="0"/>
              <a:t>, solo </a:t>
            </a:r>
            <a:r>
              <a:rPr lang="en-US" dirty="0" err="1"/>
              <a:t>difieren</a:t>
            </a:r>
            <a:r>
              <a:rPr lang="en-US" dirty="0"/>
              <a:t> de </a:t>
            </a:r>
            <a:r>
              <a:rPr lang="en-US" dirty="0" err="1"/>
              <a:t>su</a:t>
            </a:r>
            <a:r>
              <a:rPr lang="en-US" dirty="0"/>
              <a:t> </a:t>
            </a:r>
            <a:r>
              <a:rPr lang="en-US" dirty="0" err="1"/>
              <a:t>nombre</a:t>
            </a:r>
            <a:r>
              <a:rPr lang="en-US" dirty="0"/>
              <a:t> por una sola </a:t>
            </a:r>
            <a:r>
              <a:rPr lang="en-US" dirty="0" err="1"/>
              <a:t>letra</a:t>
            </a:r>
            <a:r>
              <a:rPr lang="en-US" dirty="0"/>
              <a:t>, lo que </a:t>
            </a:r>
            <a:r>
              <a:rPr lang="en-US" dirty="0" err="1"/>
              <a:t>en</a:t>
            </a:r>
            <a:r>
              <a:rPr lang="en-US" dirty="0"/>
              <a:t> </a:t>
            </a:r>
            <a:r>
              <a:rPr lang="en-US" dirty="0" err="1"/>
              <a:t>algun</a:t>
            </a:r>
            <a:r>
              <a:rPr lang="en-US" dirty="0"/>
              <a:t> </a:t>
            </a:r>
            <a:r>
              <a:rPr lang="en-US" dirty="0" err="1"/>
              <a:t>momento</a:t>
            </a:r>
            <a:r>
              <a:rPr lang="en-US" dirty="0"/>
              <a:t> </a:t>
            </a:r>
            <a:r>
              <a:rPr lang="en-US" dirty="0" err="1"/>
              <a:t>podria</a:t>
            </a:r>
            <a:r>
              <a:rPr lang="en-US" dirty="0"/>
              <a:t> </a:t>
            </a:r>
            <a:r>
              <a:rPr lang="en-US" dirty="0" err="1"/>
              <a:t>causar</a:t>
            </a:r>
            <a:r>
              <a:rPr lang="en-US" dirty="0"/>
              <a:t> confusion o mal </a:t>
            </a:r>
            <a:r>
              <a:rPr lang="en-US" dirty="0" err="1"/>
              <a:t>uso</a:t>
            </a:r>
            <a:r>
              <a:rPr lang="en-US" dirty="0"/>
              <a:t>.</a:t>
            </a:r>
          </a:p>
          <a:p>
            <a:pPr marL="0" indent="0">
              <a:buNone/>
            </a:pPr>
            <a:endParaRPr lang="en-US" dirty="0"/>
          </a:p>
          <a:p>
            <a:pPr marL="0" indent="0">
              <a:buNone/>
            </a:pPr>
            <a:r>
              <a:rPr lang="en-US" dirty="0" err="1"/>
              <a:t>En</a:t>
            </a:r>
            <a:r>
              <a:rPr lang="en-US" dirty="0"/>
              <a:t> </a:t>
            </a:r>
            <a:r>
              <a:rPr lang="en-US" dirty="0" err="1"/>
              <a:t>lugar</a:t>
            </a:r>
            <a:r>
              <a:rPr lang="en-US" dirty="0"/>
              <a:t> de </a:t>
            </a:r>
            <a:r>
              <a:rPr lang="en-US" dirty="0" err="1"/>
              <a:t>esto</a:t>
            </a:r>
            <a:r>
              <a:rPr lang="en-US" dirty="0"/>
              <a:t> </a:t>
            </a:r>
            <a:r>
              <a:rPr lang="en-US" dirty="0" err="1"/>
              <a:t>debemos</a:t>
            </a:r>
            <a:r>
              <a:rPr lang="en-US" dirty="0"/>
              <a:t> ser mas </a:t>
            </a:r>
            <a:r>
              <a:rPr lang="en-US" dirty="0" err="1"/>
              <a:t>especificos</a:t>
            </a:r>
            <a:r>
              <a:rPr lang="en-US" dirty="0"/>
              <a:t>, y </a:t>
            </a:r>
            <a:r>
              <a:rPr lang="en-US" dirty="0" err="1"/>
              <a:t>nombrar</a:t>
            </a:r>
            <a:r>
              <a:rPr lang="en-US" dirty="0"/>
              <a:t> las variables de la forma mas </a:t>
            </a:r>
            <a:r>
              <a:rPr lang="en-US" dirty="0" err="1"/>
              <a:t>descriptiva</a:t>
            </a:r>
            <a:r>
              <a:rPr lang="en-US" dirty="0"/>
              <a:t>, por </a:t>
            </a:r>
            <a:r>
              <a:rPr lang="en-US" dirty="0" err="1"/>
              <a:t>ejemplo</a:t>
            </a:r>
            <a:r>
              <a:rPr lang="en-US" dirty="0"/>
              <a:t>:</a:t>
            </a:r>
          </a:p>
          <a:p>
            <a:pPr marL="0" indent="0">
              <a:buNone/>
            </a:pPr>
            <a:r>
              <a:rPr lang="en-US" dirty="0" err="1"/>
              <a:t>tiquetesVendidos</a:t>
            </a:r>
            <a:r>
              <a:rPr lang="en-US" dirty="0"/>
              <a:t> y </a:t>
            </a:r>
            <a:r>
              <a:rPr lang="en-US" dirty="0" err="1"/>
              <a:t>tiquetesDisponibles</a:t>
            </a:r>
            <a:r>
              <a:rPr lang="en-US" dirty="0"/>
              <a:t>, </a:t>
            </a:r>
            <a:r>
              <a:rPr lang="en-US" dirty="0" err="1"/>
              <a:t>igual</a:t>
            </a:r>
            <a:r>
              <a:rPr lang="en-US" dirty="0"/>
              <a:t> para </a:t>
            </a:r>
            <a:r>
              <a:rPr lang="en-US" dirty="0" err="1"/>
              <a:t>numeroCertificadoPresupuestal</a:t>
            </a:r>
            <a:r>
              <a:rPr lang="en-US" dirty="0"/>
              <a:t> y </a:t>
            </a:r>
            <a:r>
              <a:rPr lang="en-US" dirty="0" err="1"/>
              <a:t>nombreCertificadoPresupuestal</a:t>
            </a:r>
            <a:r>
              <a:rPr lang="en-US" dirty="0"/>
              <a:t>. </a:t>
            </a:r>
            <a:r>
              <a:rPr lang="en-US" dirty="0" err="1"/>
              <a:t>En</a:t>
            </a:r>
            <a:r>
              <a:rPr lang="en-US" dirty="0"/>
              <a:t> </a:t>
            </a:r>
            <a:r>
              <a:rPr lang="en-US" dirty="0" err="1"/>
              <a:t>este</a:t>
            </a:r>
            <a:r>
              <a:rPr lang="en-US" dirty="0"/>
              <a:t> punto </a:t>
            </a:r>
            <a:r>
              <a:rPr lang="en-US" dirty="0" err="1"/>
              <a:t>cabe</a:t>
            </a:r>
            <a:r>
              <a:rPr lang="en-US" dirty="0"/>
              <a:t> </a:t>
            </a:r>
            <a:r>
              <a:rPr lang="en-US" dirty="0" err="1"/>
              <a:t>anotar</a:t>
            </a:r>
            <a:r>
              <a:rPr lang="en-US" dirty="0"/>
              <a:t> que no </a:t>
            </a:r>
            <a:r>
              <a:rPr lang="en-US" dirty="0" err="1"/>
              <a:t>debemos</a:t>
            </a:r>
            <a:r>
              <a:rPr lang="en-US" dirty="0"/>
              <a:t> </a:t>
            </a:r>
            <a:r>
              <a:rPr lang="en-US" dirty="0" err="1"/>
              <a:t>temer</a:t>
            </a:r>
            <a:r>
              <a:rPr lang="en-US" dirty="0"/>
              <a:t> </a:t>
            </a:r>
            <a:r>
              <a:rPr lang="en-US" dirty="0" err="1"/>
              <a:t>en</a:t>
            </a:r>
            <a:r>
              <a:rPr lang="en-US" dirty="0"/>
              <a:t> </a:t>
            </a:r>
            <a:r>
              <a:rPr lang="en-US" dirty="0" err="1"/>
              <a:t>tener</a:t>
            </a:r>
            <a:r>
              <a:rPr lang="en-US" dirty="0"/>
              <a:t> </a:t>
            </a:r>
            <a:r>
              <a:rPr lang="en-US" dirty="0" err="1"/>
              <a:t>nombres</a:t>
            </a:r>
            <a:r>
              <a:rPr lang="en-US" dirty="0"/>
              <a:t> largos de variables, </a:t>
            </a:r>
            <a:r>
              <a:rPr lang="en-US" dirty="0" err="1"/>
              <a:t>ya</a:t>
            </a:r>
            <a:r>
              <a:rPr lang="en-US" dirty="0"/>
              <a:t> que </a:t>
            </a:r>
            <a:r>
              <a:rPr lang="en-US" dirty="0" err="1"/>
              <a:t>anteriormente</a:t>
            </a:r>
            <a:r>
              <a:rPr lang="en-US" dirty="0"/>
              <a:t> se </a:t>
            </a:r>
            <a:r>
              <a:rPr lang="en-US" dirty="0" err="1"/>
              <a:t>usaban</a:t>
            </a:r>
            <a:r>
              <a:rPr lang="en-US" dirty="0"/>
              <a:t> </a:t>
            </a:r>
            <a:r>
              <a:rPr lang="en-US" dirty="0" err="1"/>
              <a:t>nombres</a:t>
            </a:r>
            <a:r>
              <a:rPr lang="en-US" dirty="0"/>
              <a:t> </a:t>
            </a:r>
            <a:r>
              <a:rPr lang="en-US" dirty="0" err="1"/>
              <a:t>cortos</a:t>
            </a:r>
            <a:r>
              <a:rPr lang="en-US" dirty="0"/>
              <a:t> para </a:t>
            </a:r>
            <a:r>
              <a:rPr lang="en-US" dirty="0" err="1"/>
              <a:t>evitar</a:t>
            </a:r>
            <a:r>
              <a:rPr lang="en-US" dirty="0"/>
              <a:t> </a:t>
            </a:r>
            <a:r>
              <a:rPr lang="en-US" dirty="0" err="1"/>
              <a:t>perdertiempo</a:t>
            </a:r>
            <a:r>
              <a:rPr lang="en-US" dirty="0"/>
              <a:t> </a:t>
            </a:r>
            <a:r>
              <a:rPr lang="en-US" dirty="0" err="1"/>
              <a:t>escribiendo</a:t>
            </a:r>
            <a:r>
              <a:rPr lang="en-US" dirty="0"/>
              <a:t> los </a:t>
            </a:r>
            <a:r>
              <a:rPr lang="en-US" dirty="0" err="1"/>
              <a:t>nombres</a:t>
            </a:r>
            <a:r>
              <a:rPr lang="en-US" dirty="0"/>
              <a:t> largos, </a:t>
            </a:r>
            <a:r>
              <a:rPr lang="en-US" dirty="0" err="1"/>
              <a:t>pero</a:t>
            </a:r>
            <a:r>
              <a:rPr lang="en-US" dirty="0"/>
              <a:t> </a:t>
            </a:r>
            <a:r>
              <a:rPr lang="en-US" dirty="0" err="1"/>
              <a:t>en</a:t>
            </a:r>
            <a:r>
              <a:rPr lang="en-US" dirty="0"/>
              <a:t> </a:t>
            </a:r>
            <a:r>
              <a:rPr lang="en-US" dirty="0" err="1"/>
              <a:t>estos</a:t>
            </a:r>
            <a:r>
              <a:rPr lang="en-US" dirty="0"/>
              <a:t> </a:t>
            </a:r>
            <a:r>
              <a:rPr lang="en-US" dirty="0" err="1"/>
              <a:t>momentos</a:t>
            </a:r>
            <a:r>
              <a:rPr lang="en-US" dirty="0"/>
              <a:t> y con las </a:t>
            </a:r>
            <a:r>
              <a:rPr lang="en-US" dirty="0" err="1"/>
              <a:t>ventajas</a:t>
            </a:r>
            <a:r>
              <a:rPr lang="en-US" dirty="0"/>
              <a:t> que dan los </a:t>
            </a:r>
            <a:r>
              <a:rPr lang="en-US" dirty="0" err="1"/>
              <a:t>editores</a:t>
            </a:r>
            <a:r>
              <a:rPr lang="en-US" dirty="0"/>
              <a:t> de </a:t>
            </a:r>
            <a:r>
              <a:rPr lang="en-US" dirty="0" err="1"/>
              <a:t>codigo</a:t>
            </a:r>
            <a:r>
              <a:rPr lang="en-US" dirty="0"/>
              <a:t> y los ambientes de Desarrollo, </a:t>
            </a:r>
            <a:r>
              <a:rPr lang="en-US" dirty="0" err="1"/>
              <a:t>como</a:t>
            </a:r>
            <a:r>
              <a:rPr lang="en-US" dirty="0"/>
              <a:t> por </a:t>
            </a:r>
            <a:r>
              <a:rPr lang="en-US" dirty="0" err="1"/>
              <a:t>ejemplo</a:t>
            </a:r>
            <a:r>
              <a:rPr lang="en-US" dirty="0"/>
              <a:t> </a:t>
            </a:r>
            <a:r>
              <a:rPr lang="en-US" dirty="0" err="1"/>
              <a:t>el</a:t>
            </a:r>
            <a:r>
              <a:rPr lang="en-US" dirty="0"/>
              <a:t> </a:t>
            </a:r>
            <a:r>
              <a:rPr lang="en-US" dirty="0" err="1"/>
              <a:t>Intellisense</a:t>
            </a:r>
            <a:r>
              <a:rPr lang="en-US" dirty="0"/>
              <a:t>, </a:t>
            </a:r>
            <a:r>
              <a:rPr lang="en-US" dirty="0" err="1"/>
              <a:t>el</a:t>
            </a:r>
            <a:r>
              <a:rPr lang="en-US" dirty="0"/>
              <a:t> </a:t>
            </a:r>
            <a:r>
              <a:rPr lang="en-US" dirty="0" err="1"/>
              <a:t>nombre</a:t>
            </a:r>
            <a:r>
              <a:rPr lang="en-US" dirty="0"/>
              <a:t> complete de una variable solo se </a:t>
            </a:r>
            <a:r>
              <a:rPr lang="en-US" dirty="0" err="1"/>
              <a:t>digita</a:t>
            </a:r>
            <a:r>
              <a:rPr lang="en-US" dirty="0"/>
              <a:t> una sola </a:t>
            </a:r>
            <a:r>
              <a:rPr lang="en-US" dirty="0" err="1"/>
              <a:t>vez</a:t>
            </a:r>
            <a:r>
              <a:rPr lang="en-US" dirty="0"/>
              <a:t>, </a:t>
            </a:r>
            <a:r>
              <a:rPr lang="en-US" dirty="0" err="1"/>
              <a:t>el</a:t>
            </a:r>
            <a:r>
              <a:rPr lang="en-US" dirty="0"/>
              <a:t> resto de </a:t>
            </a:r>
            <a:r>
              <a:rPr lang="en-US" dirty="0" err="1"/>
              <a:t>veces</a:t>
            </a:r>
            <a:r>
              <a:rPr lang="en-US" dirty="0"/>
              <a:t> que se </a:t>
            </a:r>
            <a:r>
              <a:rPr lang="en-US" dirty="0" err="1"/>
              <a:t>utiliza</a:t>
            </a:r>
            <a:r>
              <a:rPr lang="en-US" dirty="0"/>
              <a:t>, solo </a:t>
            </a:r>
            <a:r>
              <a:rPr lang="en-US" dirty="0" err="1"/>
              <a:t>necesitamos</a:t>
            </a:r>
            <a:r>
              <a:rPr lang="en-US" dirty="0"/>
              <a:t> </a:t>
            </a:r>
            <a:r>
              <a:rPr lang="en-US" dirty="0" err="1"/>
              <a:t>escribir</a:t>
            </a:r>
            <a:r>
              <a:rPr lang="en-US" dirty="0"/>
              <a:t> los </a:t>
            </a:r>
            <a:r>
              <a:rPr lang="en-US" dirty="0" err="1"/>
              <a:t>primeros</a:t>
            </a:r>
            <a:r>
              <a:rPr lang="en-US" dirty="0"/>
              <a:t> </a:t>
            </a:r>
            <a:r>
              <a:rPr lang="en-US" dirty="0" err="1"/>
              <a:t>caracteres</a:t>
            </a:r>
            <a:r>
              <a:rPr lang="en-US" dirty="0"/>
              <a:t> y </a:t>
            </a:r>
            <a:r>
              <a:rPr lang="en-US" dirty="0" err="1"/>
              <a:t>el</a:t>
            </a:r>
            <a:r>
              <a:rPr lang="en-US" dirty="0"/>
              <a:t> resto se </a:t>
            </a:r>
            <a:r>
              <a:rPr lang="en-US" dirty="0" err="1"/>
              <a:t>autocompleta</a:t>
            </a:r>
            <a:r>
              <a:rPr lang="en-US" dirty="0"/>
              <a:t>, </a:t>
            </a:r>
            <a:r>
              <a:rPr lang="en-US" dirty="0" err="1"/>
              <a:t>asi</a:t>
            </a:r>
            <a:r>
              <a:rPr lang="en-US" dirty="0"/>
              <a:t> que no hay </a:t>
            </a:r>
            <a:r>
              <a:rPr lang="en-US" dirty="0" err="1"/>
              <a:t>problema</a:t>
            </a:r>
            <a:r>
              <a:rPr lang="en-US" dirty="0"/>
              <a:t> con </a:t>
            </a:r>
            <a:r>
              <a:rPr lang="en-US" dirty="0" err="1"/>
              <a:t>tener</a:t>
            </a:r>
            <a:r>
              <a:rPr lang="en-US" dirty="0"/>
              <a:t> </a:t>
            </a:r>
            <a:r>
              <a:rPr lang="en-US" dirty="0" err="1"/>
              <a:t>nombres</a:t>
            </a:r>
            <a:r>
              <a:rPr lang="en-US" dirty="0"/>
              <a:t> largos.</a:t>
            </a:r>
          </a:p>
          <a:p>
            <a:pPr marL="0" indent="0">
              <a:buNone/>
            </a:pPr>
            <a:endParaRPr lang="en-US" dirty="0"/>
          </a:p>
          <a:p>
            <a:pPr marL="0" indent="0">
              <a:buNone/>
            </a:pPr>
            <a:r>
              <a:rPr lang="en-US" dirty="0"/>
              <a:t>2. </a:t>
            </a:r>
            <a:r>
              <a:rPr lang="en-US" dirty="0" err="1"/>
              <a:t>Otros</a:t>
            </a:r>
            <a:r>
              <a:rPr lang="en-US" dirty="0"/>
              <a:t> </a:t>
            </a:r>
            <a:r>
              <a:rPr lang="en-US" dirty="0" err="1"/>
              <a:t>ejemplos</a:t>
            </a:r>
            <a:r>
              <a:rPr lang="en-US" dirty="0"/>
              <a:t> de </a:t>
            </a:r>
            <a:r>
              <a:rPr lang="en-US" dirty="0" err="1"/>
              <a:t>errores</a:t>
            </a:r>
            <a:r>
              <a:rPr lang="en-US" dirty="0"/>
              <a:t> </a:t>
            </a:r>
            <a:r>
              <a:rPr lang="en-US" dirty="0" err="1"/>
              <a:t>comunes</a:t>
            </a:r>
            <a:r>
              <a:rPr lang="en-US" dirty="0"/>
              <a:t> que </a:t>
            </a:r>
            <a:r>
              <a:rPr lang="en-US" dirty="0" err="1"/>
              <a:t>solemos</a:t>
            </a:r>
            <a:r>
              <a:rPr lang="en-US" dirty="0"/>
              <a:t> </a:t>
            </a:r>
            <a:r>
              <a:rPr lang="en-US" dirty="0" err="1"/>
              <a:t>cometer</a:t>
            </a:r>
            <a:r>
              <a:rPr lang="en-US" dirty="0"/>
              <a:t> los </a:t>
            </a:r>
            <a:r>
              <a:rPr lang="en-US" dirty="0" err="1"/>
              <a:t>desarrolladores</a:t>
            </a:r>
            <a:r>
              <a:rPr lang="en-US" dirty="0"/>
              <a:t> es usar </a:t>
            </a:r>
            <a:r>
              <a:rPr lang="en-US" dirty="0" err="1"/>
              <a:t>nombres</a:t>
            </a:r>
            <a:r>
              <a:rPr lang="en-US" dirty="0"/>
              <a:t> </a:t>
            </a:r>
            <a:r>
              <a:rPr lang="en-US" dirty="0" err="1"/>
              <a:t>demasiado</a:t>
            </a:r>
            <a:r>
              <a:rPr lang="en-US" dirty="0"/>
              <a:t> </a:t>
            </a:r>
            <a:r>
              <a:rPr lang="en-US" dirty="0" err="1"/>
              <a:t>cortos</a:t>
            </a:r>
            <a:r>
              <a:rPr lang="en-US" dirty="0"/>
              <a:t> que </a:t>
            </a:r>
            <a:r>
              <a:rPr lang="en-US" dirty="0" err="1"/>
              <a:t>en</a:t>
            </a:r>
            <a:r>
              <a:rPr lang="en-US" dirty="0"/>
              <a:t> </a:t>
            </a:r>
            <a:r>
              <a:rPr lang="en-US" dirty="0" err="1"/>
              <a:t>algunos</a:t>
            </a:r>
            <a:r>
              <a:rPr lang="en-US" dirty="0"/>
              <a:t> </a:t>
            </a:r>
            <a:r>
              <a:rPr lang="en-US" dirty="0" err="1"/>
              <a:t>casos</a:t>
            </a:r>
            <a:r>
              <a:rPr lang="en-US" dirty="0"/>
              <a:t> </a:t>
            </a:r>
            <a:r>
              <a:rPr lang="en-US" dirty="0" err="1"/>
              <a:t>pueden</a:t>
            </a:r>
            <a:r>
              <a:rPr lang="en-US" dirty="0"/>
              <a:t> </a:t>
            </a:r>
            <a:r>
              <a:rPr lang="en-US" dirty="0" err="1"/>
              <a:t>denotar</a:t>
            </a:r>
            <a:r>
              <a:rPr lang="en-US" dirty="0"/>
              <a:t> </a:t>
            </a:r>
            <a:r>
              <a:rPr lang="en-US" dirty="0" err="1"/>
              <a:t>información</a:t>
            </a:r>
            <a:r>
              <a:rPr lang="en-US" dirty="0"/>
              <a:t> de </a:t>
            </a:r>
            <a:r>
              <a:rPr lang="en-US" dirty="0" err="1"/>
              <a:t>otro</a:t>
            </a:r>
            <a:r>
              <a:rPr lang="en-US" dirty="0"/>
              <a:t> context, por </a:t>
            </a:r>
            <a:r>
              <a:rPr lang="en-US" dirty="0" err="1"/>
              <a:t>ejemplo</a:t>
            </a:r>
            <a:r>
              <a:rPr lang="en-US" dirty="0"/>
              <a:t>, </a:t>
            </a:r>
            <a:r>
              <a:rPr lang="en-US" dirty="0" err="1"/>
              <a:t>si</a:t>
            </a:r>
            <a:r>
              <a:rPr lang="en-US" dirty="0"/>
              <a:t> </a:t>
            </a:r>
            <a:r>
              <a:rPr lang="en-US" dirty="0" err="1"/>
              <a:t>usamos</a:t>
            </a:r>
            <a:r>
              <a:rPr lang="en-US" dirty="0"/>
              <a:t> </a:t>
            </a:r>
            <a:r>
              <a:rPr lang="en-US" b="1" dirty="0"/>
              <a:t>hp</a:t>
            </a:r>
            <a:r>
              <a:rPr lang="en-US" b="0" dirty="0"/>
              <a:t> para </a:t>
            </a:r>
            <a:r>
              <a:rPr lang="en-US" b="0" dirty="0" err="1"/>
              <a:t>denotar</a:t>
            </a:r>
            <a:r>
              <a:rPr lang="en-US" b="0" dirty="0"/>
              <a:t> la </a:t>
            </a:r>
            <a:r>
              <a:rPr lang="en-US" b="0" dirty="0" err="1"/>
              <a:t>hipotenusa</a:t>
            </a:r>
            <a:r>
              <a:rPr lang="en-US" b="0" dirty="0"/>
              <a:t> del </a:t>
            </a:r>
            <a:r>
              <a:rPr lang="en-US" b="0" dirty="0" err="1"/>
              <a:t>triangulo</a:t>
            </a:r>
            <a:r>
              <a:rPr lang="en-US" b="0" dirty="0"/>
              <a:t>, </a:t>
            </a:r>
            <a:r>
              <a:rPr lang="en-US" b="0" dirty="0" err="1"/>
              <a:t>el</a:t>
            </a:r>
            <a:r>
              <a:rPr lang="en-US" b="0" dirty="0"/>
              <a:t> solo </a:t>
            </a:r>
            <a:r>
              <a:rPr lang="en-US" b="0" dirty="0" err="1"/>
              <a:t>juego</a:t>
            </a:r>
            <a:r>
              <a:rPr lang="en-US" b="0" dirty="0"/>
              <a:t> de palabras </a:t>
            </a:r>
            <a:r>
              <a:rPr lang="en-US" b="0" dirty="0" err="1"/>
              <a:t>puede</a:t>
            </a:r>
            <a:r>
              <a:rPr lang="en-US" b="0" dirty="0"/>
              <a:t> </a:t>
            </a:r>
            <a:r>
              <a:rPr lang="en-US" b="0" dirty="0" err="1"/>
              <a:t>significar</a:t>
            </a:r>
            <a:r>
              <a:rPr lang="en-US" b="0" dirty="0"/>
              <a:t> al lector </a:t>
            </a:r>
            <a:r>
              <a:rPr lang="en-US" b="0" dirty="0" err="1"/>
              <a:t>otra</a:t>
            </a:r>
            <a:r>
              <a:rPr lang="en-US" b="0" dirty="0"/>
              <a:t> </a:t>
            </a:r>
            <a:r>
              <a:rPr lang="en-US" b="0" dirty="0" err="1"/>
              <a:t>cosa</a:t>
            </a:r>
            <a:r>
              <a:rPr lang="en-US" b="0" dirty="0"/>
              <a:t>, </a:t>
            </a:r>
            <a:r>
              <a:rPr lang="en-US" b="0" dirty="0" err="1"/>
              <a:t>en</a:t>
            </a:r>
            <a:r>
              <a:rPr lang="en-US" b="0" dirty="0"/>
              <a:t> </a:t>
            </a:r>
            <a:r>
              <a:rPr lang="en-US" b="0" dirty="0" err="1"/>
              <a:t>este</a:t>
            </a:r>
            <a:r>
              <a:rPr lang="en-US" b="0" dirty="0"/>
              <a:t> </a:t>
            </a:r>
            <a:r>
              <a:rPr lang="en-US" b="0" dirty="0" err="1"/>
              <a:t>caso</a:t>
            </a:r>
            <a:r>
              <a:rPr lang="en-US" b="0" dirty="0"/>
              <a:t> </a:t>
            </a:r>
            <a:r>
              <a:rPr lang="en-US" b="0" dirty="0" err="1"/>
              <a:t>puede</a:t>
            </a:r>
            <a:r>
              <a:rPr lang="en-US" b="0" dirty="0"/>
              <a:t> ser las </a:t>
            </a:r>
            <a:r>
              <a:rPr lang="en-US" b="0" dirty="0" err="1"/>
              <a:t>siglas</a:t>
            </a:r>
            <a:r>
              <a:rPr lang="en-US" b="0" dirty="0"/>
              <a:t> de la </a:t>
            </a:r>
            <a:r>
              <a:rPr lang="en-US" b="0" dirty="0" err="1"/>
              <a:t>marca</a:t>
            </a:r>
            <a:r>
              <a:rPr lang="en-US" b="0" dirty="0"/>
              <a:t> de </a:t>
            </a:r>
            <a:r>
              <a:rPr lang="en-US" b="0" dirty="0" err="1"/>
              <a:t>computadores</a:t>
            </a:r>
            <a:r>
              <a:rPr lang="en-US" b="0" dirty="0"/>
              <a:t> Hewlett Packard </a:t>
            </a:r>
          </a:p>
          <a:p>
            <a:pPr marL="0" indent="0">
              <a:buNone/>
            </a:pPr>
            <a:endParaRPr lang="en-US" b="1" dirty="0"/>
          </a:p>
          <a:p>
            <a:pPr marL="0" indent="0">
              <a:buNone/>
            </a:pPr>
            <a:r>
              <a:rPr lang="en-US" dirty="0"/>
              <a:t>No se </a:t>
            </a:r>
            <a:r>
              <a:rPr lang="en-US" dirty="0" err="1"/>
              <a:t>refiera</a:t>
            </a:r>
            <a:r>
              <a:rPr lang="en-US" dirty="0"/>
              <a:t> a un </a:t>
            </a:r>
            <a:r>
              <a:rPr lang="en-US" dirty="0" err="1"/>
              <a:t>grupo</a:t>
            </a:r>
            <a:r>
              <a:rPr lang="en-US" dirty="0"/>
              <a:t> de </a:t>
            </a:r>
            <a:r>
              <a:rPr lang="en-US" dirty="0" err="1"/>
              <a:t>cuentas</a:t>
            </a:r>
            <a:r>
              <a:rPr lang="en-US" dirty="0"/>
              <a:t> </a:t>
            </a:r>
            <a:r>
              <a:rPr lang="en-US" dirty="0" err="1"/>
              <a:t>como</a:t>
            </a:r>
            <a:r>
              <a:rPr lang="en-US" dirty="0"/>
              <a:t> </a:t>
            </a:r>
            <a:r>
              <a:rPr lang="en-US" b="1" dirty="0" err="1"/>
              <a:t>accountList</a:t>
            </a:r>
            <a:r>
              <a:rPr lang="en-US" b="0" dirty="0"/>
              <a:t>, a </a:t>
            </a:r>
            <a:r>
              <a:rPr lang="en-US" b="0" dirty="0" err="1"/>
              <a:t>menos</a:t>
            </a:r>
            <a:r>
              <a:rPr lang="en-US" b="0" dirty="0"/>
              <a:t> que </a:t>
            </a:r>
            <a:r>
              <a:rPr lang="en-US" b="0" dirty="0" err="1"/>
              <a:t>en</a:t>
            </a:r>
            <a:r>
              <a:rPr lang="en-US" b="0" dirty="0"/>
              <a:t> </a:t>
            </a:r>
            <a:r>
              <a:rPr lang="en-US" b="0" dirty="0" err="1"/>
              <a:t>realidad</a:t>
            </a:r>
            <a:r>
              <a:rPr lang="en-US" b="0" dirty="0"/>
              <a:t> sea una </a:t>
            </a:r>
            <a:r>
              <a:rPr lang="en-US" b="0" dirty="0" err="1"/>
              <a:t>lista</a:t>
            </a:r>
            <a:r>
              <a:rPr lang="en-US" b="0" dirty="0"/>
              <a:t>, use </a:t>
            </a:r>
            <a:r>
              <a:rPr lang="en-US" b="1" dirty="0" err="1"/>
              <a:t>accountGroup</a:t>
            </a:r>
            <a:r>
              <a:rPr lang="en-US" b="0" dirty="0"/>
              <a:t>, </a:t>
            </a:r>
            <a:r>
              <a:rPr lang="en-US" b="1" dirty="0" err="1"/>
              <a:t>bounchOfAccounts</a:t>
            </a:r>
            <a:r>
              <a:rPr lang="en-US" b="0" dirty="0"/>
              <a:t> o </a:t>
            </a:r>
            <a:r>
              <a:rPr lang="en-US" b="0" dirty="0" err="1"/>
              <a:t>solamente</a:t>
            </a:r>
            <a:r>
              <a:rPr lang="en-US" b="0" dirty="0"/>
              <a:t> </a:t>
            </a:r>
            <a:r>
              <a:rPr lang="en-US" b="1" dirty="0"/>
              <a:t>accounts</a:t>
            </a:r>
            <a:r>
              <a:rPr lang="en-US" b="0" dirty="0"/>
              <a:t>.</a:t>
            </a:r>
          </a:p>
          <a:p>
            <a:pPr marL="0" indent="0">
              <a:buNone/>
            </a:pPr>
            <a:endParaRPr lang="en-US" b="0" dirty="0"/>
          </a:p>
          <a:p>
            <a:pPr marL="0" indent="0">
              <a:buNone/>
            </a:pPr>
            <a:r>
              <a:rPr lang="en-US" b="0" dirty="0" err="1"/>
              <a:t>Tenga</a:t>
            </a:r>
            <a:r>
              <a:rPr lang="en-US" b="0" dirty="0"/>
              <a:t> </a:t>
            </a:r>
            <a:r>
              <a:rPr lang="en-US" b="0" dirty="0" err="1"/>
              <a:t>mucho</a:t>
            </a:r>
            <a:r>
              <a:rPr lang="en-US" b="0" dirty="0"/>
              <a:t> </a:t>
            </a:r>
            <a:r>
              <a:rPr lang="en-US" b="0" dirty="0" err="1"/>
              <a:t>cuidado</a:t>
            </a:r>
            <a:r>
              <a:rPr lang="en-US" b="0" dirty="0"/>
              <a:t> al usar </a:t>
            </a:r>
            <a:r>
              <a:rPr lang="en-US" b="0" dirty="0" err="1"/>
              <a:t>nombres</a:t>
            </a:r>
            <a:r>
              <a:rPr lang="en-US" b="0" dirty="0"/>
              <a:t> </a:t>
            </a:r>
            <a:r>
              <a:rPr lang="en-US" b="0" dirty="0" err="1"/>
              <a:t>demasiado</a:t>
            </a:r>
            <a:r>
              <a:rPr lang="en-US" b="0" dirty="0"/>
              <a:t> </a:t>
            </a:r>
            <a:r>
              <a:rPr lang="en-US" b="0" dirty="0" err="1"/>
              <a:t>cortos</a:t>
            </a:r>
            <a:r>
              <a:rPr lang="en-US" b="0" dirty="0"/>
              <a:t> que por </a:t>
            </a:r>
            <a:r>
              <a:rPr lang="en-US" b="0" dirty="0" err="1"/>
              <a:t>su</a:t>
            </a:r>
            <a:r>
              <a:rPr lang="en-US" b="0" dirty="0"/>
              <a:t> forma de </a:t>
            </a:r>
            <a:r>
              <a:rPr lang="en-US" b="0" dirty="0" err="1"/>
              <a:t>escritura</a:t>
            </a:r>
            <a:r>
              <a:rPr lang="en-US" b="0" dirty="0"/>
              <a:t> </a:t>
            </a:r>
            <a:r>
              <a:rPr lang="en-US" b="0" dirty="0" err="1"/>
              <a:t>pueden</a:t>
            </a:r>
            <a:r>
              <a:rPr lang="en-US" b="0" dirty="0"/>
              <a:t> </a:t>
            </a:r>
            <a:r>
              <a:rPr lang="en-US" b="0" dirty="0" err="1"/>
              <a:t>confundir</a:t>
            </a:r>
            <a:r>
              <a:rPr lang="en-US" b="0" dirty="0"/>
              <a:t> </a:t>
            </a:r>
            <a:r>
              <a:rPr lang="en-US" b="0" dirty="0" err="1"/>
              <a:t>en</a:t>
            </a:r>
            <a:r>
              <a:rPr lang="en-US" b="0" dirty="0"/>
              <a:t> la </a:t>
            </a:r>
            <a:r>
              <a:rPr lang="en-US" b="0" dirty="0" err="1"/>
              <a:t>lectura</a:t>
            </a:r>
            <a:r>
              <a:rPr lang="en-US" b="0" dirty="0"/>
              <a:t>, por </a:t>
            </a:r>
            <a:r>
              <a:rPr lang="en-US" b="0" dirty="0" err="1"/>
              <a:t>ejemplo</a:t>
            </a:r>
            <a:r>
              <a:rPr lang="en-US" b="0" dirty="0"/>
              <a:t> </a:t>
            </a:r>
            <a:r>
              <a:rPr lang="en-US" b="0" dirty="0" err="1"/>
              <a:t>el</a:t>
            </a:r>
            <a:r>
              <a:rPr lang="en-US" b="0" dirty="0"/>
              <a:t> </a:t>
            </a:r>
            <a:r>
              <a:rPr lang="en-US" b="0" dirty="0" err="1"/>
              <a:t>uso</a:t>
            </a:r>
            <a:r>
              <a:rPr lang="en-US" b="0" dirty="0"/>
              <a:t> de la </a:t>
            </a:r>
            <a:r>
              <a:rPr lang="en-US" b="1" dirty="0"/>
              <a:t>L</a:t>
            </a:r>
            <a:r>
              <a:rPr lang="en-US" b="0" dirty="0"/>
              <a:t> </a:t>
            </a:r>
            <a:r>
              <a:rPr lang="en-US" b="0" dirty="0" err="1"/>
              <a:t>minuscula</a:t>
            </a:r>
            <a:r>
              <a:rPr lang="en-US" b="0" dirty="0"/>
              <a:t> o </a:t>
            </a:r>
            <a:r>
              <a:rPr lang="en-US" b="0" dirty="0" err="1"/>
              <a:t>el</a:t>
            </a:r>
            <a:r>
              <a:rPr lang="en-US" b="0" dirty="0"/>
              <a:t> </a:t>
            </a:r>
            <a:r>
              <a:rPr lang="en-US" b="0" dirty="0" err="1"/>
              <a:t>uso</a:t>
            </a:r>
            <a:r>
              <a:rPr lang="en-US" b="0" dirty="0"/>
              <a:t> de la </a:t>
            </a:r>
            <a:r>
              <a:rPr lang="en-US" b="1" dirty="0"/>
              <a:t>O</a:t>
            </a:r>
            <a:r>
              <a:rPr lang="en-US" b="0" dirty="0"/>
              <a:t> </a:t>
            </a:r>
            <a:r>
              <a:rPr lang="en-US" b="0" dirty="0" err="1"/>
              <a:t>mayuscula</a:t>
            </a:r>
            <a:r>
              <a:rPr lang="en-US" b="0" dirty="0"/>
              <a:t>, </a:t>
            </a:r>
            <a:r>
              <a:rPr lang="en-US" b="0" dirty="0" err="1"/>
              <a:t>aunque</a:t>
            </a:r>
            <a:r>
              <a:rPr lang="en-US" b="0" dirty="0"/>
              <a:t> los </a:t>
            </a:r>
            <a:r>
              <a:rPr lang="en-US" b="0" dirty="0" err="1"/>
              <a:t>editores</a:t>
            </a:r>
            <a:r>
              <a:rPr lang="en-US" b="0" dirty="0"/>
              <a:t> no </a:t>
            </a:r>
            <a:r>
              <a:rPr lang="en-US" b="0" dirty="0" err="1"/>
              <a:t>generan</a:t>
            </a:r>
            <a:r>
              <a:rPr lang="en-US" b="0" dirty="0"/>
              <a:t> </a:t>
            </a:r>
            <a:r>
              <a:rPr lang="en-US" b="0" dirty="0" err="1"/>
              <a:t>problema</a:t>
            </a:r>
            <a:r>
              <a:rPr lang="en-US" b="0" dirty="0"/>
              <a:t> con </a:t>
            </a:r>
            <a:r>
              <a:rPr lang="en-US" b="0" dirty="0" err="1"/>
              <a:t>esto</a:t>
            </a:r>
            <a:r>
              <a:rPr lang="en-US" b="0" dirty="0"/>
              <a:t>, </a:t>
            </a:r>
            <a:r>
              <a:rPr lang="en-US" b="0" dirty="0" err="1"/>
              <a:t>si</a:t>
            </a:r>
            <a:r>
              <a:rPr lang="en-US" b="0" dirty="0"/>
              <a:t> se </a:t>
            </a:r>
            <a:r>
              <a:rPr lang="en-US" b="0" dirty="0" err="1"/>
              <a:t>hace</a:t>
            </a:r>
            <a:r>
              <a:rPr lang="en-US" b="0" dirty="0"/>
              <a:t> </a:t>
            </a:r>
            <a:r>
              <a:rPr lang="en-US" b="0" dirty="0" err="1"/>
              <a:t>dificil</a:t>
            </a:r>
            <a:r>
              <a:rPr lang="en-US" b="0" dirty="0"/>
              <a:t> de leer y </a:t>
            </a:r>
            <a:r>
              <a:rPr lang="en-US" b="0" dirty="0" err="1"/>
              <a:t>puede</a:t>
            </a:r>
            <a:r>
              <a:rPr lang="en-US" b="0" dirty="0"/>
              <a:t> </a:t>
            </a:r>
            <a:r>
              <a:rPr lang="en-US" b="0" dirty="0" err="1"/>
              <a:t>generar</a:t>
            </a:r>
            <a:r>
              <a:rPr lang="en-US" b="0" dirty="0"/>
              <a:t> confusion con </a:t>
            </a:r>
            <a:r>
              <a:rPr lang="en-US" b="0" dirty="0" err="1"/>
              <a:t>el</a:t>
            </a:r>
            <a:r>
              <a:rPr lang="en-US" b="0" dirty="0"/>
              <a:t> </a:t>
            </a:r>
            <a:r>
              <a:rPr lang="en-US" b="0" dirty="0" err="1"/>
              <a:t>numero</a:t>
            </a:r>
            <a:r>
              <a:rPr lang="en-US" b="0" dirty="0"/>
              <a:t> 1 y </a:t>
            </a:r>
            <a:r>
              <a:rPr lang="en-US" b="0" dirty="0" err="1"/>
              <a:t>el</a:t>
            </a:r>
            <a:r>
              <a:rPr lang="en-US" b="0" dirty="0"/>
              <a:t> </a:t>
            </a:r>
            <a:r>
              <a:rPr lang="en-US" b="0" dirty="0" err="1"/>
              <a:t>numero</a:t>
            </a:r>
            <a:r>
              <a:rPr lang="en-US" b="0" dirty="0"/>
              <a:t> cero.</a:t>
            </a:r>
          </a:p>
          <a:p>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24</a:t>
            </a:fld>
            <a:endParaRPr lang="es-CO"/>
          </a:p>
        </p:txBody>
      </p:sp>
    </p:spTree>
    <p:extLst>
      <p:ext uri="{BB962C8B-B14F-4D97-AF65-F5344CB8AC3E}">
        <p14:creationId xmlns:p14="http://schemas.microsoft.com/office/powerpoint/2010/main" val="1756063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 </a:t>
            </a:r>
            <a:r>
              <a:rPr lang="en-US" b="1" dirty="0" err="1"/>
              <a:t>sean</a:t>
            </a:r>
            <a:r>
              <a:rPr lang="en-US" b="1" dirty="0"/>
              <a:t> </a:t>
            </a:r>
            <a:r>
              <a:rPr lang="en-US" b="1" dirty="0" err="1"/>
              <a:t>Pronunciables</a:t>
            </a:r>
            <a:endParaRPr lang="en-US" b="1" dirty="0"/>
          </a:p>
          <a:p>
            <a:r>
              <a:rPr lang="en-US" dirty="0" err="1"/>
              <a:t>Siempre</a:t>
            </a:r>
            <a:r>
              <a:rPr lang="en-US" dirty="0"/>
              <a:t> </a:t>
            </a:r>
            <a:r>
              <a:rPr lang="en-US" dirty="0" err="1"/>
              <a:t>buscamos</a:t>
            </a:r>
            <a:r>
              <a:rPr lang="en-US" dirty="0"/>
              <a:t> </a:t>
            </a:r>
            <a:r>
              <a:rPr lang="en-US" dirty="0" err="1"/>
              <a:t>dar</a:t>
            </a:r>
            <a:r>
              <a:rPr lang="en-US" dirty="0"/>
              <a:t> </a:t>
            </a:r>
            <a:r>
              <a:rPr lang="en-US" dirty="0" err="1"/>
              <a:t>nombres</a:t>
            </a:r>
            <a:r>
              <a:rPr lang="en-US" dirty="0"/>
              <a:t> a </a:t>
            </a:r>
            <a:r>
              <a:rPr lang="en-US" dirty="0" err="1"/>
              <a:t>nuestras</a:t>
            </a:r>
            <a:r>
              <a:rPr lang="en-US" dirty="0"/>
              <a:t> variables </a:t>
            </a:r>
            <a:r>
              <a:rPr lang="en-US" dirty="0" err="1"/>
              <a:t>pero</a:t>
            </a:r>
            <a:r>
              <a:rPr lang="en-US" dirty="0"/>
              <a:t> </a:t>
            </a:r>
            <a:r>
              <a:rPr lang="en-US" dirty="0" err="1"/>
              <a:t>en</a:t>
            </a:r>
            <a:r>
              <a:rPr lang="en-US" dirty="0"/>
              <a:t> </a:t>
            </a:r>
            <a:r>
              <a:rPr lang="en-US" dirty="0" err="1"/>
              <a:t>algunos</a:t>
            </a:r>
            <a:r>
              <a:rPr lang="en-US" dirty="0"/>
              <a:t> </a:t>
            </a:r>
            <a:r>
              <a:rPr lang="en-US" dirty="0" err="1"/>
              <a:t>casos</a:t>
            </a:r>
            <a:r>
              <a:rPr lang="en-US" dirty="0"/>
              <a:t> la forma de </a:t>
            </a:r>
            <a:r>
              <a:rPr lang="en-US" dirty="0" err="1"/>
              <a:t>nombrarlas</a:t>
            </a:r>
            <a:r>
              <a:rPr lang="en-US" dirty="0"/>
              <a:t>, </a:t>
            </a:r>
            <a:r>
              <a:rPr lang="en-US" dirty="0" err="1"/>
              <a:t>hace</a:t>
            </a:r>
            <a:r>
              <a:rPr lang="en-US" dirty="0"/>
              <a:t> que </a:t>
            </a:r>
            <a:r>
              <a:rPr lang="en-US" dirty="0" err="1"/>
              <a:t>estas</a:t>
            </a:r>
            <a:r>
              <a:rPr lang="en-US" dirty="0"/>
              <a:t> no </a:t>
            </a:r>
            <a:r>
              <a:rPr lang="en-US" dirty="0" err="1"/>
              <a:t>sean</a:t>
            </a:r>
            <a:r>
              <a:rPr lang="en-US" dirty="0"/>
              <a:t> </a:t>
            </a:r>
            <a:r>
              <a:rPr lang="en-US" dirty="0" err="1"/>
              <a:t>faciles</a:t>
            </a:r>
            <a:r>
              <a:rPr lang="en-US" dirty="0"/>
              <a:t> de </a:t>
            </a:r>
            <a:r>
              <a:rPr lang="en-US" dirty="0" err="1"/>
              <a:t>pronunciar</a:t>
            </a:r>
            <a:r>
              <a:rPr lang="en-US" dirty="0"/>
              <a:t>. </a:t>
            </a:r>
          </a:p>
          <a:p>
            <a:r>
              <a:rPr lang="en-US" dirty="0"/>
              <a:t>Por </a:t>
            </a:r>
            <a:r>
              <a:rPr lang="en-US" dirty="0" err="1"/>
              <a:t>ejemplo</a:t>
            </a:r>
            <a:r>
              <a:rPr lang="en-US" dirty="0"/>
              <a:t>: </a:t>
            </a:r>
            <a:r>
              <a:rPr lang="en-US" dirty="0" err="1"/>
              <a:t>genymdhms</a:t>
            </a:r>
            <a:r>
              <a:rPr lang="en-US" dirty="0"/>
              <a:t> o </a:t>
            </a:r>
            <a:r>
              <a:rPr lang="en-US" dirty="0" err="1"/>
              <a:t>modymdhms</a:t>
            </a:r>
            <a:r>
              <a:rPr lang="en-US" dirty="0"/>
              <a:t>, son </a:t>
            </a:r>
            <a:r>
              <a:rPr lang="en-US" dirty="0" err="1"/>
              <a:t>nombres</a:t>
            </a:r>
            <a:r>
              <a:rPr lang="en-US" dirty="0"/>
              <a:t> que </a:t>
            </a:r>
            <a:r>
              <a:rPr lang="en-US" dirty="0" err="1"/>
              <a:t>aunque</a:t>
            </a:r>
            <a:r>
              <a:rPr lang="en-US" dirty="0"/>
              <a:t> </a:t>
            </a:r>
            <a:r>
              <a:rPr lang="en-US" dirty="0" err="1"/>
              <a:t>puedan</a:t>
            </a:r>
            <a:r>
              <a:rPr lang="en-US" dirty="0"/>
              <a:t> </a:t>
            </a:r>
            <a:r>
              <a:rPr lang="en-US" dirty="0" err="1"/>
              <a:t>tener</a:t>
            </a:r>
            <a:r>
              <a:rPr lang="en-US" dirty="0"/>
              <a:t> un </a:t>
            </a:r>
            <a:r>
              <a:rPr lang="en-US" dirty="0" err="1"/>
              <a:t>significado</a:t>
            </a:r>
            <a:r>
              <a:rPr lang="en-US" dirty="0"/>
              <a:t>, </a:t>
            </a:r>
            <a:r>
              <a:rPr lang="en-US" dirty="0" err="1"/>
              <a:t>en</a:t>
            </a:r>
            <a:r>
              <a:rPr lang="en-US" dirty="0"/>
              <a:t> </a:t>
            </a:r>
            <a:r>
              <a:rPr lang="en-US" dirty="0" err="1"/>
              <a:t>este</a:t>
            </a:r>
            <a:r>
              <a:rPr lang="en-US" dirty="0"/>
              <a:t> </a:t>
            </a:r>
            <a:r>
              <a:rPr lang="en-US" dirty="0" err="1"/>
              <a:t>caso</a:t>
            </a:r>
            <a:r>
              <a:rPr lang="en-US" dirty="0"/>
              <a:t> la </a:t>
            </a:r>
            <a:r>
              <a:rPr lang="en-US" dirty="0" err="1"/>
              <a:t>fecha</a:t>
            </a:r>
            <a:r>
              <a:rPr lang="en-US" dirty="0"/>
              <a:t> de </a:t>
            </a:r>
            <a:r>
              <a:rPr lang="en-US" dirty="0" err="1"/>
              <a:t>generacion</a:t>
            </a:r>
            <a:r>
              <a:rPr lang="en-US" dirty="0"/>
              <a:t> </a:t>
            </a:r>
            <a:r>
              <a:rPr lang="en-US" dirty="0" err="1"/>
              <a:t>en</a:t>
            </a:r>
            <a:r>
              <a:rPr lang="en-US" dirty="0"/>
              <a:t> </a:t>
            </a:r>
            <a:r>
              <a:rPr lang="en-US" dirty="0" err="1"/>
              <a:t>formato</a:t>
            </a:r>
            <a:r>
              <a:rPr lang="en-US" dirty="0"/>
              <a:t> </a:t>
            </a:r>
            <a:r>
              <a:rPr lang="en-US" dirty="0" err="1"/>
              <a:t>año</a:t>
            </a:r>
            <a:r>
              <a:rPr lang="en-US" dirty="0"/>
              <a:t>, </a:t>
            </a:r>
            <a:r>
              <a:rPr lang="en-US" dirty="0" err="1"/>
              <a:t>mes</a:t>
            </a:r>
            <a:r>
              <a:rPr lang="en-US" dirty="0"/>
              <a:t>, </a:t>
            </a:r>
            <a:r>
              <a:rPr lang="en-US" dirty="0" err="1"/>
              <a:t>dia</a:t>
            </a:r>
            <a:r>
              <a:rPr lang="en-US" dirty="0"/>
              <a:t>, hora, </a:t>
            </a:r>
            <a:r>
              <a:rPr lang="en-US" dirty="0" err="1"/>
              <a:t>minutos</a:t>
            </a:r>
            <a:r>
              <a:rPr lang="en-US" dirty="0"/>
              <a:t> y </a:t>
            </a:r>
            <a:r>
              <a:rPr lang="en-US" dirty="0" err="1"/>
              <a:t>segundos</a:t>
            </a:r>
            <a:r>
              <a:rPr lang="en-US" dirty="0"/>
              <a:t>,  se </a:t>
            </a:r>
            <a:r>
              <a:rPr lang="en-US" dirty="0" err="1"/>
              <a:t>han</a:t>
            </a:r>
            <a:r>
              <a:rPr lang="en-US" dirty="0"/>
              <a:t> </a:t>
            </a:r>
            <a:r>
              <a:rPr lang="en-US" dirty="0" err="1"/>
              <a:t>dificiles</a:t>
            </a:r>
            <a:r>
              <a:rPr lang="en-US" dirty="0"/>
              <a:t> de </a:t>
            </a:r>
            <a:r>
              <a:rPr lang="en-US" dirty="0" err="1"/>
              <a:t>pronunciar</a:t>
            </a:r>
            <a:r>
              <a:rPr lang="en-US" dirty="0"/>
              <a:t>.</a:t>
            </a:r>
          </a:p>
          <a:p>
            <a:endParaRPr lang="en-US" dirty="0"/>
          </a:p>
          <a:p>
            <a:r>
              <a:rPr lang="en-US" dirty="0"/>
              <a:t>Solo </a:t>
            </a:r>
            <a:r>
              <a:rPr lang="en-US" dirty="0" err="1"/>
              <a:t>imaginemos</a:t>
            </a:r>
            <a:r>
              <a:rPr lang="en-US" dirty="0"/>
              <a:t> una </a:t>
            </a:r>
            <a:r>
              <a:rPr lang="en-US" dirty="0" err="1"/>
              <a:t>llamada</a:t>
            </a:r>
            <a:r>
              <a:rPr lang="en-US" dirty="0"/>
              <a:t> de </a:t>
            </a:r>
            <a:r>
              <a:rPr lang="en-US" dirty="0" err="1"/>
              <a:t>soporte</a:t>
            </a:r>
            <a:r>
              <a:rPr lang="en-US" dirty="0"/>
              <a:t> </a:t>
            </a:r>
            <a:r>
              <a:rPr lang="en-US" dirty="0" err="1"/>
              <a:t>en</a:t>
            </a:r>
            <a:r>
              <a:rPr lang="en-US" dirty="0"/>
              <a:t> </a:t>
            </a:r>
            <a:r>
              <a:rPr lang="en-US" dirty="0" err="1"/>
              <a:t>donde</a:t>
            </a:r>
            <a:r>
              <a:rPr lang="en-US" dirty="0"/>
              <a:t> </a:t>
            </a:r>
            <a:r>
              <a:rPr lang="en-US" dirty="0" err="1"/>
              <a:t>tengamos</a:t>
            </a:r>
            <a:r>
              <a:rPr lang="en-US" dirty="0"/>
              <a:t> que </a:t>
            </a:r>
            <a:r>
              <a:rPr lang="en-US" dirty="0" err="1"/>
              <a:t>pronunciar</a:t>
            </a:r>
            <a:r>
              <a:rPr lang="en-US" dirty="0"/>
              <a:t> </a:t>
            </a:r>
            <a:r>
              <a:rPr lang="en-US" dirty="0" err="1"/>
              <a:t>estas</a:t>
            </a:r>
            <a:r>
              <a:rPr lang="en-US" dirty="0"/>
              <a:t> variables, se </a:t>
            </a:r>
            <a:r>
              <a:rPr lang="en-US" dirty="0" err="1"/>
              <a:t>haria</a:t>
            </a:r>
            <a:r>
              <a:rPr lang="en-US" dirty="0"/>
              <a:t> </a:t>
            </a:r>
            <a:r>
              <a:rPr lang="en-US" dirty="0" err="1"/>
              <a:t>muy</a:t>
            </a:r>
            <a:r>
              <a:rPr lang="en-US" dirty="0"/>
              <a:t> </a:t>
            </a:r>
            <a:r>
              <a:rPr lang="en-US" dirty="0" err="1"/>
              <a:t>complicado</a:t>
            </a:r>
            <a:r>
              <a:rPr lang="en-US" dirty="0"/>
              <a:t> y </a:t>
            </a:r>
            <a:r>
              <a:rPr lang="en-US" dirty="0" err="1"/>
              <a:t>probablemente</a:t>
            </a:r>
            <a:r>
              <a:rPr lang="en-US" dirty="0"/>
              <a:t> </a:t>
            </a:r>
            <a:r>
              <a:rPr lang="en-US" dirty="0" err="1"/>
              <a:t>terminemos</a:t>
            </a:r>
            <a:r>
              <a:rPr lang="en-US" dirty="0"/>
              <a:t> </a:t>
            </a:r>
            <a:r>
              <a:rPr lang="en-US" dirty="0" err="1"/>
              <a:t>deletreando</a:t>
            </a:r>
            <a:r>
              <a:rPr lang="en-US" dirty="0"/>
              <a:t> para </a:t>
            </a:r>
            <a:r>
              <a:rPr lang="en-US" dirty="0" err="1"/>
              <a:t>poder</a:t>
            </a:r>
            <a:r>
              <a:rPr lang="en-US" dirty="0"/>
              <a:t> </a:t>
            </a:r>
            <a:r>
              <a:rPr lang="en-US" dirty="0" err="1"/>
              <a:t>expresarlas</a:t>
            </a:r>
            <a:r>
              <a:rPr lang="en-US" dirty="0"/>
              <a:t>.</a:t>
            </a:r>
          </a:p>
          <a:p>
            <a:endParaRPr lang="en-US" dirty="0"/>
          </a:p>
          <a:p>
            <a:r>
              <a:rPr lang="en-US" dirty="0"/>
              <a:t>Es por </a:t>
            </a:r>
            <a:r>
              <a:rPr lang="en-US" dirty="0" err="1"/>
              <a:t>esto</a:t>
            </a:r>
            <a:r>
              <a:rPr lang="en-US" dirty="0"/>
              <a:t> que se </a:t>
            </a:r>
            <a:r>
              <a:rPr lang="en-US" dirty="0" err="1"/>
              <a:t>recomienda</a:t>
            </a:r>
            <a:r>
              <a:rPr lang="en-US" dirty="0"/>
              <a:t> usar </a:t>
            </a:r>
            <a:r>
              <a:rPr lang="en-US" dirty="0" err="1"/>
              <a:t>nombres</a:t>
            </a:r>
            <a:r>
              <a:rPr lang="en-US" dirty="0"/>
              <a:t> que </a:t>
            </a:r>
            <a:r>
              <a:rPr lang="en-US" dirty="0" err="1"/>
              <a:t>sean</a:t>
            </a:r>
            <a:r>
              <a:rPr lang="en-US" dirty="0"/>
              <a:t> </a:t>
            </a:r>
            <a:r>
              <a:rPr lang="en-US" dirty="0" err="1"/>
              <a:t>pronunciables</a:t>
            </a:r>
            <a:r>
              <a:rPr lang="en-US" dirty="0"/>
              <a:t> y que se </a:t>
            </a:r>
            <a:r>
              <a:rPr lang="en-US" dirty="0" err="1"/>
              <a:t>pueden</a:t>
            </a:r>
            <a:r>
              <a:rPr lang="en-US" dirty="0"/>
              <a:t> leer </a:t>
            </a:r>
            <a:r>
              <a:rPr lang="en-US" dirty="0" err="1"/>
              <a:t>facilmente</a:t>
            </a:r>
            <a:r>
              <a:rPr lang="en-US" dirty="0"/>
              <a:t>, </a:t>
            </a:r>
            <a:r>
              <a:rPr lang="en-US" dirty="0" err="1"/>
              <a:t>como</a:t>
            </a:r>
            <a:r>
              <a:rPr lang="en-US" dirty="0"/>
              <a:t> </a:t>
            </a:r>
          </a:p>
          <a:p>
            <a:r>
              <a:rPr lang="en-US" dirty="0" err="1"/>
              <a:t>generationTimeStamp</a:t>
            </a:r>
            <a:r>
              <a:rPr lang="en-US" dirty="0"/>
              <a:t> o </a:t>
            </a:r>
            <a:r>
              <a:rPr lang="en-US" dirty="0" err="1"/>
              <a:t>modificationTimeStamp</a:t>
            </a:r>
            <a:r>
              <a:rPr lang="en-US" dirty="0"/>
              <a:t>, de </a:t>
            </a:r>
            <a:r>
              <a:rPr lang="en-US" dirty="0" err="1"/>
              <a:t>esta</a:t>
            </a:r>
            <a:r>
              <a:rPr lang="en-US" dirty="0"/>
              <a:t> forma se </a:t>
            </a:r>
            <a:r>
              <a:rPr lang="en-US" dirty="0" err="1"/>
              <a:t>tiene</a:t>
            </a:r>
            <a:r>
              <a:rPr lang="en-US" dirty="0"/>
              <a:t> variables </a:t>
            </a:r>
            <a:r>
              <a:rPr lang="en-US" dirty="0" err="1"/>
              <a:t>faciles</a:t>
            </a:r>
            <a:r>
              <a:rPr lang="en-US" dirty="0"/>
              <a:t> de leer y de </a:t>
            </a:r>
            <a:r>
              <a:rPr lang="en-US" dirty="0" err="1"/>
              <a:t>pronunciar</a:t>
            </a:r>
            <a:r>
              <a:rPr lang="en-US" dirty="0"/>
              <a:t>, </a:t>
            </a:r>
            <a:r>
              <a:rPr lang="en-US" dirty="0" err="1"/>
              <a:t>en</a:t>
            </a:r>
            <a:r>
              <a:rPr lang="en-US" dirty="0"/>
              <a:t> </a:t>
            </a:r>
            <a:r>
              <a:rPr lang="en-US" dirty="0" err="1"/>
              <a:t>cualquier</a:t>
            </a:r>
            <a:r>
              <a:rPr lang="en-US" dirty="0"/>
              <a:t> </a:t>
            </a:r>
            <a:r>
              <a:rPr lang="en-US" dirty="0" err="1"/>
              <a:t>situacion</a:t>
            </a:r>
            <a:r>
              <a:rPr lang="en-US" dirty="0"/>
              <a:t>.</a:t>
            </a:r>
          </a:p>
          <a:p>
            <a:endParaRPr lang="en-US" dirty="0"/>
          </a:p>
          <a:p>
            <a:r>
              <a:rPr lang="en-US" dirty="0"/>
              <a:t>No </a:t>
            </a:r>
            <a:r>
              <a:rPr lang="en-US" dirty="0" err="1"/>
              <a:t>vaya</a:t>
            </a:r>
            <a:r>
              <a:rPr lang="en-US" dirty="0"/>
              <a:t> y </a:t>
            </a:r>
            <a:r>
              <a:rPr lang="en-US" dirty="0" err="1"/>
              <a:t>nos</a:t>
            </a:r>
            <a:r>
              <a:rPr lang="en-US" dirty="0"/>
              <a:t> </a:t>
            </a:r>
            <a:r>
              <a:rPr lang="en-US" dirty="0" err="1"/>
              <a:t>pase</a:t>
            </a:r>
            <a:r>
              <a:rPr lang="en-US" dirty="0"/>
              <a:t> lo de </a:t>
            </a:r>
            <a:r>
              <a:rPr lang="en-US" b="1" dirty="0"/>
              <a:t>Flint Loco</a:t>
            </a:r>
            <a:r>
              <a:rPr lang="en-US" b="0" dirty="0"/>
              <a:t> </a:t>
            </a:r>
            <a:r>
              <a:rPr lang="es-ES" dirty="0"/>
              <a:t>con su maquina replicadora de comida.</a:t>
            </a:r>
          </a:p>
          <a:p>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25</a:t>
            </a:fld>
            <a:endParaRPr lang="es-CO"/>
          </a:p>
        </p:txBody>
      </p:sp>
    </p:spTree>
    <p:extLst>
      <p:ext uri="{BB962C8B-B14F-4D97-AF65-F5344CB8AC3E}">
        <p14:creationId xmlns:p14="http://schemas.microsoft.com/office/powerpoint/2010/main" val="2249129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 </a:t>
            </a:r>
            <a:r>
              <a:rPr lang="en-US" b="1" dirty="0" err="1"/>
              <a:t>sean</a:t>
            </a:r>
            <a:r>
              <a:rPr lang="en-US" b="1" dirty="0"/>
              <a:t> </a:t>
            </a:r>
            <a:r>
              <a:rPr lang="en-US" b="1" dirty="0" err="1"/>
              <a:t>buscables</a:t>
            </a:r>
            <a:endParaRPr lang="en-US" b="0" dirty="0"/>
          </a:p>
          <a:p>
            <a:r>
              <a:rPr lang="en-US" b="0" dirty="0"/>
              <a:t>Los </a:t>
            </a:r>
            <a:r>
              <a:rPr lang="en-US" b="0" dirty="0" err="1"/>
              <a:t>nombres</a:t>
            </a:r>
            <a:r>
              <a:rPr lang="en-US" b="0" dirty="0"/>
              <a:t> de variables de una sola </a:t>
            </a:r>
            <a:r>
              <a:rPr lang="en-US" b="0" dirty="0" err="1"/>
              <a:t>letra</a:t>
            </a:r>
            <a:r>
              <a:rPr lang="en-US" b="0" dirty="0"/>
              <a:t> o </a:t>
            </a:r>
            <a:r>
              <a:rPr lang="en-US" b="0" dirty="0" err="1"/>
              <a:t>valores</a:t>
            </a:r>
            <a:r>
              <a:rPr lang="en-US" b="0" dirty="0"/>
              <a:t> </a:t>
            </a:r>
            <a:r>
              <a:rPr lang="en-US" b="0" dirty="0" err="1"/>
              <a:t>constantes</a:t>
            </a:r>
            <a:r>
              <a:rPr lang="en-US" b="0" dirty="0"/>
              <a:t>, </a:t>
            </a:r>
            <a:r>
              <a:rPr lang="en-US" b="0" dirty="0" err="1"/>
              <a:t>tiene</a:t>
            </a:r>
            <a:r>
              <a:rPr lang="en-US" b="0" dirty="0"/>
              <a:t> </a:t>
            </a:r>
            <a:r>
              <a:rPr lang="en-US" b="0" dirty="0" err="1"/>
              <a:t>el</a:t>
            </a:r>
            <a:r>
              <a:rPr lang="en-US" b="0" dirty="0"/>
              <a:t> </a:t>
            </a:r>
            <a:r>
              <a:rPr lang="en-US" b="0" dirty="0" err="1"/>
              <a:t>problema</a:t>
            </a:r>
            <a:r>
              <a:rPr lang="en-US" b="0" dirty="0"/>
              <a:t> que  no son </a:t>
            </a:r>
            <a:r>
              <a:rPr lang="en-US" b="0" dirty="0" err="1"/>
              <a:t>faciles</a:t>
            </a:r>
            <a:r>
              <a:rPr lang="en-US" b="0" dirty="0"/>
              <a:t> de </a:t>
            </a:r>
            <a:r>
              <a:rPr lang="en-US" b="0" dirty="0" err="1"/>
              <a:t>encontrar</a:t>
            </a:r>
            <a:r>
              <a:rPr lang="en-US" b="0" dirty="0"/>
              <a:t> o de </a:t>
            </a:r>
            <a:r>
              <a:rPr lang="en-US" b="0" dirty="0" err="1"/>
              <a:t>dar</a:t>
            </a:r>
            <a:r>
              <a:rPr lang="en-US" b="0" dirty="0"/>
              <a:t> </a:t>
            </a:r>
            <a:r>
              <a:rPr lang="en-US" b="0" dirty="0" err="1"/>
              <a:t>significado</a:t>
            </a:r>
            <a:r>
              <a:rPr lang="en-US" b="0" dirty="0"/>
              <a:t> a la </a:t>
            </a:r>
            <a:r>
              <a:rPr lang="en-US" b="0" dirty="0" err="1"/>
              <a:t>logica</a:t>
            </a:r>
            <a:r>
              <a:rPr lang="en-US" b="0" dirty="0"/>
              <a:t> del Código.</a:t>
            </a:r>
          </a:p>
          <a:p>
            <a:endParaRPr lang="en-US" b="0" dirty="0"/>
          </a:p>
          <a:p>
            <a:r>
              <a:rPr lang="en-US" b="0" dirty="0"/>
              <a:t>Por </a:t>
            </a:r>
            <a:r>
              <a:rPr lang="en-US" b="0" dirty="0" err="1"/>
              <a:t>ejemplo</a:t>
            </a:r>
            <a:r>
              <a:rPr lang="en-US" b="0" dirty="0"/>
              <a:t> </a:t>
            </a:r>
            <a:r>
              <a:rPr lang="en-US" b="0" dirty="0" err="1"/>
              <a:t>en</a:t>
            </a:r>
            <a:r>
              <a:rPr lang="en-US" b="0" dirty="0"/>
              <a:t> </a:t>
            </a:r>
            <a:r>
              <a:rPr lang="en-US" b="0" dirty="0" err="1"/>
              <a:t>esta</a:t>
            </a:r>
            <a:r>
              <a:rPr lang="en-US" b="0" dirty="0"/>
              <a:t> </a:t>
            </a:r>
            <a:r>
              <a:rPr lang="en-US" b="0" dirty="0" err="1"/>
              <a:t>pequeña</a:t>
            </a:r>
            <a:r>
              <a:rPr lang="en-US" b="0" dirty="0"/>
              <a:t> </a:t>
            </a:r>
            <a:r>
              <a:rPr lang="en-US" b="0" dirty="0" err="1"/>
              <a:t>porción</a:t>
            </a:r>
            <a:r>
              <a:rPr lang="en-US" b="0" dirty="0"/>
              <a:t> de </a:t>
            </a:r>
            <a:r>
              <a:rPr lang="en-US" b="0" dirty="0" err="1"/>
              <a:t>código</a:t>
            </a:r>
            <a:r>
              <a:rPr lang="en-US" b="0" dirty="0"/>
              <a:t> </a:t>
            </a:r>
            <a:r>
              <a:rPr lang="en-US" b="0" dirty="0" err="1"/>
              <a:t>tenemos</a:t>
            </a:r>
            <a:r>
              <a:rPr lang="en-US" b="0" dirty="0"/>
              <a:t> </a:t>
            </a:r>
            <a:r>
              <a:rPr lang="en-US" b="0" dirty="0" err="1"/>
              <a:t>valores</a:t>
            </a:r>
            <a:r>
              <a:rPr lang="en-US" b="0" dirty="0"/>
              <a:t> </a:t>
            </a:r>
            <a:r>
              <a:rPr lang="en-US" b="0" dirty="0" err="1"/>
              <a:t>numericos</a:t>
            </a:r>
            <a:r>
              <a:rPr lang="en-US" b="0" dirty="0"/>
              <a:t> (34, 4, 5) que por </a:t>
            </a:r>
            <a:r>
              <a:rPr lang="en-US" b="0" dirty="0" err="1"/>
              <a:t>si</a:t>
            </a:r>
            <a:r>
              <a:rPr lang="en-US" b="0" dirty="0"/>
              <a:t> solo no </a:t>
            </a:r>
            <a:r>
              <a:rPr lang="en-US" b="0" dirty="0" err="1"/>
              <a:t>tienen</a:t>
            </a:r>
            <a:r>
              <a:rPr lang="en-US" b="0" dirty="0"/>
              <a:t> </a:t>
            </a:r>
            <a:r>
              <a:rPr lang="en-US" b="0" dirty="0" err="1"/>
              <a:t>significado</a:t>
            </a:r>
            <a:r>
              <a:rPr lang="en-US" b="0" dirty="0"/>
              <a:t>, de </a:t>
            </a:r>
            <a:r>
              <a:rPr lang="en-US" b="0" dirty="0" err="1"/>
              <a:t>igual</a:t>
            </a:r>
            <a:r>
              <a:rPr lang="en-US" b="0" dirty="0"/>
              <a:t> forma variables de una sola </a:t>
            </a:r>
            <a:r>
              <a:rPr lang="en-US" b="0" dirty="0" err="1"/>
              <a:t>letra</a:t>
            </a:r>
            <a:r>
              <a:rPr lang="en-US" b="0" dirty="0"/>
              <a:t> (</a:t>
            </a:r>
            <a:r>
              <a:rPr lang="en-US" b="0" dirty="0" err="1"/>
              <a:t>s,j,t</a:t>
            </a:r>
            <a:r>
              <a:rPr lang="en-US" b="0" dirty="0"/>
              <a:t>) que </a:t>
            </a:r>
            <a:r>
              <a:rPr lang="en-US" b="0" dirty="0" err="1"/>
              <a:t>tampoco</a:t>
            </a:r>
            <a:r>
              <a:rPr lang="en-US" b="0" dirty="0"/>
              <a:t> dan mayor </a:t>
            </a:r>
            <a:r>
              <a:rPr lang="en-US" b="0" dirty="0" err="1"/>
              <a:t>información</a:t>
            </a:r>
            <a:r>
              <a:rPr lang="en-US" b="0" dirty="0"/>
              <a:t>, </a:t>
            </a:r>
            <a:r>
              <a:rPr lang="en-US" b="0" dirty="0" err="1"/>
              <a:t>pero</a:t>
            </a:r>
            <a:r>
              <a:rPr lang="en-US" b="0" dirty="0"/>
              <a:t> </a:t>
            </a:r>
            <a:r>
              <a:rPr lang="en-US" b="0" dirty="0" err="1"/>
              <a:t>si</a:t>
            </a:r>
            <a:r>
              <a:rPr lang="en-US" b="0" dirty="0"/>
              <a:t> </a:t>
            </a:r>
            <a:r>
              <a:rPr lang="en-US" b="0" dirty="0" err="1"/>
              <a:t>esto</a:t>
            </a:r>
            <a:r>
              <a:rPr lang="en-US" b="0" dirty="0"/>
              <a:t> lo </a:t>
            </a:r>
            <a:r>
              <a:rPr lang="en-US" b="0" dirty="0" err="1"/>
              <a:t>cambiamos</a:t>
            </a:r>
            <a:r>
              <a:rPr lang="en-US" b="0" dirty="0"/>
              <a:t> </a:t>
            </a:r>
            <a:r>
              <a:rPr lang="en-US" b="0" dirty="0" err="1"/>
              <a:t>asi</a:t>
            </a:r>
            <a:r>
              <a:rPr lang="en-US" b="0" dirty="0"/>
              <a:t>:</a:t>
            </a:r>
          </a:p>
          <a:p>
            <a:endParaRPr lang="en-US" b="1" dirty="0"/>
          </a:p>
          <a:p>
            <a:r>
              <a:rPr lang="en-US" b="0" dirty="0" err="1"/>
              <a:t>Incluyendo</a:t>
            </a:r>
            <a:r>
              <a:rPr lang="en-US" b="0" dirty="0"/>
              <a:t> </a:t>
            </a:r>
            <a:r>
              <a:rPr lang="en-US" b="0" dirty="0" err="1"/>
              <a:t>el</a:t>
            </a:r>
            <a:r>
              <a:rPr lang="en-US" b="0" dirty="0"/>
              <a:t> </a:t>
            </a:r>
            <a:r>
              <a:rPr lang="en-US" b="0" dirty="0" err="1"/>
              <a:t>uso</a:t>
            </a:r>
            <a:r>
              <a:rPr lang="en-US" b="0" dirty="0"/>
              <a:t> de </a:t>
            </a:r>
            <a:r>
              <a:rPr lang="en-US" b="0" dirty="0" err="1"/>
              <a:t>constantes</a:t>
            </a:r>
            <a:r>
              <a:rPr lang="en-US" b="0" dirty="0"/>
              <a:t> y variables que </a:t>
            </a:r>
            <a:r>
              <a:rPr lang="en-US" b="0" dirty="0" err="1"/>
              <a:t>sean</a:t>
            </a:r>
            <a:r>
              <a:rPr lang="en-US" b="0" dirty="0"/>
              <a:t> mas </a:t>
            </a:r>
            <a:r>
              <a:rPr lang="en-US" b="0" dirty="0" err="1"/>
              <a:t>acordes</a:t>
            </a:r>
            <a:r>
              <a:rPr lang="en-US" b="0" dirty="0"/>
              <a:t> a la </a:t>
            </a:r>
            <a:r>
              <a:rPr lang="en-US" b="0" dirty="0" err="1"/>
              <a:t>logica</a:t>
            </a:r>
            <a:r>
              <a:rPr lang="en-US" b="0" dirty="0"/>
              <a:t> del Código, y por </a:t>
            </a:r>
            <a:r>
              <a:rPr lang="en-US" b="0" dirty="0" err="1"/>
              <a:t>ende</a:t>
            </a:r>
            <a:r>
              <a:rPr lang="en-US" b="0" dirty="0"/>
              <a:t> </a:t>
            </a:r>
            <a:r>
              <a:rPr lang="en-US" b="0" dirty="0" err="1"/>
              <a:t>ya</a:t>
            </a:r>
            <a:r>
              <a:rPr lang="en-US" b="0" dirty="0"/>
              <a:t> van a </a:t>
            </a:r>
            <a:r>
              <a:rPr lang="en-US" b="0" dirty="0" err="1"/>
              <a:t>poder</a:t>
            </a:r>
            <a:r>
              <a:rPr lang="en-US" b="0" dirty="0"/>
              <a:t> ser </a:t>
            </a:r>
            <a:r>
              <a:rPr lang="en-US" b="0" dirty="0" err="1"/>
              <a:t>buscables</a:t>
            </a:r>
            <a:r>
              <a:rPr lang="en-US" b="0" dirty="0"/>
              <a:t> e </a:t>
            </a:r>
            <a:r>
              <a:rPr lang="en-US" b="0" dirty="0" err="1"/>
              <a:t>identificables</a:t>
            </a:r>
            <a:r>
              <a:rPr lang="en-US" b="0" dirty="0"/>
              <a:t> dentro de </a:t>
            </a:r>
            <a:r>
              <a:rPr lang="en-US" b="0" dirty="0" err="1"/>
              <a:t>nuestro</a:t>
            </a:r>
            <a:r>
              <a:rPr lang="en-US" b="0" dirty="0"/>
              <a:t> </a:t>
            </a:r>
            <a:r>
              <a:rPr lang="en-US" b="0" dirty="0" err="1"/>
              <a:t>programa</a:t>
            </a:r>
            <a:r>
              <a:rPr lang="en-US" b="0" dirty="0"/>
              <a:t>, con </a:t>
            </a:r>
            <a:r>
              <a:rPr lang="en-US" b="0" dirty="0" err="1"/>
              <a:t>esto</a:t>
            </a:r>
            <a:r>
              <a:rPr lang="en-US" b="0" dirty="0"/>
              <a:t> </a:t>
            </a:r>
            <a:r>
              <a:rPr lang="en-US" b="0" dirty="0" err="1"/>
              <a:t>hacemos</a:t>
            </a:r>
            <a:r>
              <a:rPr lang="en-US" b="0" dirty="0"/>
              <a:t> que </a:t>
            </a:r>
            <a:r>
              <a:rPr lang="en-US" b="0" dirty="0" err="1"/>
              <a:t>nuestra</a:t>
            </a:r>
            <a:r>
              <a:rPr lang="en-US" b="0" dirty="0"/>
              <a:t> </a:t>
            </a:r>
            <a:r>
              <a:rPr lang="en-US" b="0" dirty="0" err="1"/>
              <a:t>logica</a:t>
            </a:r>
            <a:r>
              <a:rPr lang="en-US" b="0" dirty="0"/>
              <a:t> no </a:t>
            </a:r>
            <a:r>
              <a:rPr lang="en-US" b="0" dirty="0" err="1"/>
              <a:t>cambie</a:t>
            </a:r>
            <a:r>
              <a:rPr lang="en-US" b="0" dirty="0"/>
              <a:t> </a:t>
            </a:r>
            <a:r>
              <a:rPr lang="en-US" b="0" dirty="0" err="1"/>
              <a:t>sino</a:t>
            </a:r>
            <a:r>
              <a:rPr lang="en-US" b="0" dirty="0"/>
              <a:t> que sea mas legible y </a:t>
            </a:r>
            <a:r>
              <a:rPr lang="en-US" b="0" dirty="0" err="1"/>
              <a:t>asu</a:t>
            </a:r>
            <a:r>
              <a:rPr lang="en-US" b="0" dirty="0"/>
              <a:t> </a:t>
            </a:r>
            <a:r>
              <a:rPr lang="en-US" b="0" dirty="0" err="1"/>
              <a:t>vez</a:t>
            </a:r>
            <a:r>
              <a:rPr lang="en-US" b="0" dirty="0"/>
              <a:t> mas </a:t>
            </a:r>
            <a:r>
              <a:rPr lang="en-US" b="0" dirty="0" err="1"/>
              <a:t>entendible</a:t>
            </a:r>
            <a:r>
              <a:rPr lang="en-US" b="0" dirty="0"/>
              <a:t>.</a:t>
            </a:r>
          </a:p>
        </p:txBody>
      </p:sp>
      <p:sp>
        <p:nvSpPr>
          <p:cNvPr id="4" name="Slide Number Placeholder 3"/>
          <p:cNvSpPr>
            <a:spLocks noGrp="1"/>
          </p:cNvSpPr>
          <p:nvPr>
            <p:ph type="sldNum" sz="quarter" idx="5"/>
          </p:nvPr>
        </p:nvSpPr>
        <p:spPr/>
        <p:txBody>
          <a:bodyPr/>
          <a:lstStyle/>
          <a:p>
            <a:fld id="{3461A6AF-5C91-4279-A2A9-5DA981759015}" type="slidenum">
              <a:rPr lang="es-CO" smtClean="0"/>
              <a:pPr/>
              <a:t>26</a:t>
            </a:fld>
            <a:endParaRPr lang="es-CO"/>
          </a:p>
        </p:txBody>
      </p:sp>
    </p:spTree>
    <p:extLst>
      <p:ext uri="{BB962C8B-B14F-4D97-AF65-F5344CB8AC3E}">
        <p14:creationId xmlns:p14="http://schemas.microsoft.com/office/powerpoint/2010/main" val="42136119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b="1" dirty="0"/>
              <a:t>Sin </a:t>
            </a:r>
            <a:r>
              <a:rPr lang="en-US" b="1" dirty="0" err="1"/>
              <a:t>notaciones</a:t>
            </a:r>
            <a:r>
              <a:rPr lang="en-US" b="1" dirty="0"/>
              <a:t> de </a:t>
            </a:r>
            <a:r>
              <a:rPr lang="en-US" b="1" dirty="0" err="1"/>
              <a:t>codificación</a:t>
            </a:r>
            <a:endParaRPr lang="en-US" b="1" dirty="0"/>
          </a:p>
          <a:p>
            <a:r>
              <a:rPr lang="en-US" dirty="0"/>
              <a:t>Este </a:t>
            </a:r>
            <a:r>
              <a:rPr lang="en-US" dirty="0" err="1"/>
              <a:t>tipo</a:t>
            </a:r>
            <a:r>
              <a:rPr lang="en-US" dirty="0"/>
              <a:t> de </a:t>
            </a:r>
            <a:r>
              <a:rPr lang="en-US" dirty="0" err="1"/>
              <a:t>códificacion</a:t>
            </a:r>
            <a:r>
              <a:rPr lang="en-US" dirty="0"/>
              <a:t>, </a:t>
            </a:r>
            <a:r>
              <a:rPr lang="en-US" dirty="0" err="1"/>
              <a:t>en</a:t>
            </a:r>
            <a:r>
              <a:rPr lang="en-US" dirty="0"/>
              <a:t> </a:t>
            </a:r>
            <a:r>
              <a:rPr lang="en-US" dirty="0" err="1"/>
              <a:t>donde</a:t>
            </a:r>
            <a:r>
              <a:rPr lang="en-US" dirty="0"/>
              <a:t> se </a:t>
            </a:r>
            <a:r>
              <a:rPr lang="en-US" dirty="0" err="1"/>
              <a:t>añade</a:t>
            </a:r>
            <a:r>
              <a:rPr lang="en-US" dirty="0"/>
              <a:t> un </a:t>
            </a:r>
            <a:r>
              <a:rPr lang="en-US" dirty="0" err="1"/>
              <a:t>sufijo</a:t>
            </a:r>
            <a:r>
              <a:rPr lang="en-US" dirty="0"/>
              <a:t> o </a:t>
            </a:r>
            <a:r>
              <a:rPr lang="en-US" dirty="0" err="1"/>
              <a:t>prefijo</a:t>
            </a:r>
            <a:r>
              <a:rPr lang="en-US" dirty="0"/>
              <a:t> a la variable se </a:t>
            </a:r>
            <a:r>
              <a:rPr lang="en-US" dirty="0" err="1"/>
              <a:t>conoce</a:t>
            </a:r>
            <a:r>
              <a:rPr lang="en-US" dirty="0"/>
              <a:t> </a:t>
            </a:r>
            <a:r>
              <a:rPr lang="en-US" dirty="0" err="1"/>
              <a:t>como</a:t>
            </a:r>
            <a:r>
              <a:rPr lang="en-US" dirty="0"/>
              <a:t> </a:t>
            </a:r>
            <a:r>
              <a:rPr lang="en-US" b="1" dirty="0" err="1"/>
              <a:t>Notación</a:t>
            </a:r>
            <a:r>
              <a:rPr lang="en-US" b="1" dirty="0"/>
              <a:t> </a:t>
            </a:r>
            <a:r>
              <a:rPr lang="en-US" b="1" dirty="0" err="1"/>
              <a:t>Humgara</a:t>
            </a:r>
            <a:r>
              <a:rPr lang="en-US" b="1" dirty="0"/>
              <a:t> </a:t>
            </a:r>
            <a:r>
              <a:rPr lang="en-US" b="0" dirty="0"/>
              <a:t>y </a:t>
            </a:r>
            <a:r>
              <a:rPr lang="en-US" b="0" dirty="0" err="1"/>
              <a:t>fue</a:t>
            </a:r>
            <a:r>
              <a:rPr lang="en-US" b="0" dirty="0"/>
              <a:t> </a:t>
            </a:r>
            <a:r>
              <a:rPr lang="en-US" b="0" dirty="0" err="1"/>
              <a:t>muy</a:t>
            </a:r>
            <a:r>
              <a:rPr lang="en-US" b="0" dirty="0"/>
              <a:t> </a:t>
            </a:r>
            <a:r>
              <a:rPr lang="en-US" b="0" dirty="0" err="1"/>
              <a:t>comun</a:t>
            </a:r>
            <a:r>
              <a:rPr lang="en-US" b="0" dirty="0"/>
              <a:t> </a:t>
            </a:r>
            <a:r>
              <a:rPr lang="en-US" b="0" dirty="0" err="1"/>
              <a:t>en</a:t>
            </a:r>
            <a:r>
              <a:rPr lang="en-US" b="0" dirty="0"/>
              <a:t> los 70’s y 80’s y se </a:t>
            </a:r>
            <a:r>
              <a:rPr lang="en-US" b="0" dirty="0" err="1"/>
              <a:t>volvio</a:t>
            </a:r>
            <a:r>
              <a:rPr lang="en-US" b="0" dirty="0"/>
              <a:t> popular </a:t>
            </a:r>
            <a:r>
              <a:rPr lang="en-US" b="0" dirty="0" err="1"/>
              <a:t>sobre</a:t>
            </a:r>
            <a:r>
              <a:rPr lang="en-US" b="0" dirty="0"/>
              <a:t> </a:t>
            </a:r>
            <a:r>
              <a:rPr lang="en-US" b="0" dirty="0" err="1"/>
              <a:t>todo</a:t>
            </a:r>
            <a:r>
              <a:rPr lang="en-US" b="0" dirty="0"/>
              <a:t> </a:t>
            </a:r>
            <a:r>
              <a:rPr lang="en-US" b="0" dirty="0" err="1"/>
              <a:t>en</a:t>
            </a:r>
            <a:r>
              <a:rPr lang="en-US" b="0" dirty="0"/>
              <a:t> los </a:t>
            </a:r>
            <a:r>
              <a:rPr lang="en-US" b="0" dirty="0" err="1"/>
              <a:t>lenguajes</a:t>
            </a:r>
            <a:r>
              <a:rPr lang="en-US" b="0" dirty="0"/>
              <a:t> </a:t>
            </a:r>
            <a:r>
              <a:rPr lang="en-US" b="0" dirty="0" err="1"/>
              <a:t>como</a:t>
            </a:r>
            <a:r>
              <a:rPr lang="en-US" b="0" dirty="0"/>
              <a:t> C y C++. </a:t>
            </a:r>
            <a:r>
              <a:rPr lang="en-US" dirty="0" err="1"/>
              <a:t>En</a:t>
            </a:r>
            <a:r>
              <a:rPr lang="en-US" dirty="0"/>
              <a:t> </a:t>
            </a:r>
            <a:r>
              <a:rPr lang="en-US" dirty="0" err="1"/>
              <a:t>este</a:t>
            </a:r>
            <a:r>
              <a:rPr lang="en-US" dirty="0"/>
              <a:t> punto </a:t>
            </a:r>
            <a:r>
              <a:rPr lang="en-US" dirty="0" err="1"/>
              <a:t>cabe</a:t>
            </a:r>
            <a:r>
              <a:rPr lang="en-US" dirty="0"/>
              <a:t> </a:t>
            </a:r>
            <a:r>
              <a:rPr lang="en-US" dirty="0" err="1"/>
              <a:t>mencionar</a:t>
            </a:r>
            <a:r>
              <a:rPr lang="en-US" dirty="0"/>
              <a:t> que </a:t>
            </a:r>
            <a:r>
              <a:rPr lang="en-US" dirty="0" err="1"/>
              <a:t>anteriormente</a:t>
            </a:r>
            <a:r>
              <a:rPr lang="en-US" dirty="0"/>
              <a:t>, </a:t>
            </a:r>
            <a:r>
              <a:rPr lang="en-US" dirty="0" err="1"/>
              <a:t>el</a:t>
            </a:r>
            <a:r>
              <a:rPr lang="en-US" dirty="0"/>
              <a:t> </a:t>
            </a:r>
            <a:r>
              <a:rPr lang="en-US" dirty="0" err="1"/>
              <a:t>compilador</a:t>
            </a:r>
            <a:r>
              <a:rPr lang="en-US" dirty="0"/>
              <a:t> no </a:t>
            </a:r>
            <a:r>
              <a:rPr lang="en-US" dirty="0" err="1"/>
              <a:t>comprobaba</a:t>
            </a:r>
            <a:r>
              <a:rPr lang="en-US" dirty="0"/>
              <a:t> los </a:t>
            </a:r>
            <a:r>
              <a:rPr lang="en-US" dirty="0" err="1"/>
              <a:t>tipos</a:t>
            </a:r>
            <a:r>
              <a:rPr lang="en-US" dirty="0"/>
              <a:t>, solo al </a:t>
            </a:r>
            <a:r>
              <a:rPr lang="en-US" dirty="0" err="1"/>
              <a:t>momento</a:t>
            </a:r>
            <a:r>
              <a:rPr lang="en-US" dirty="0"/>
              <a:t> de </a:t>
            </a:r>
            <a:r>
              <a:rPr lang="en-US" dirty="0" err="1"/>
              <a:t>realizar</a:t>
            </a:r>
            <a:r>
              <a:rPr lang="en-US" dirty="0"/>
              <a:t> la </a:t>
            </a:r>
            <a:r>
              <a:rPr lang="en-US" dirty="0" err="1"/>
              <a:t>ejecución</a:t>
            </a:r>
            <a:r>
              <a:rPr lang="en-US" dirty="0"/>
              <a:t> era que </a:t>
            </a:r>
            <a:r>
              <a:rPr lang="en-US" dirty="0" err="1"/>
              <a:t>podria</a:t>
            </a:r>
            <a:r>
              <a:rPr lang="en-US" dirty="0"/>
              <a:t> </a:t>
            </a:r>
            <a:r>
              <a:rPr lang="en-US" dirty="0" err="1"/>
              <a:t>generarse</a:t>
            </a:r>
            <a:r>
              <a:rPr lang="en-US" dirty="0"/>
              <a:t> un error </a:t>
            </a:r>
            <a:r>
              <a:rPr lang="en-US" dirty="0" err="1"/>
              <a:t>si</a:t>
            </a:r>
            <a:r>
              <a:rPr lang="en-US" dirty="0"/>
              <a:t> </a:t>
            </a:r>
            <a:r>
              <a:rPr lang="en-US" dirty="0" err="1"/>
              <a:t>existia</a:t>
            </a:r>
            <a:r>
              <a:rPr lang="en-US" dirty="0"/>
              <a:t> una mala </a:t>
            </a:r>
            <a:r>
              <a:rPr lang="en-US" dirty="0" err="1"/>
              <a:t>asignacion</a:t>
            </a:r>
            <a:r>
              <a:rPr lang="en-US" dirty="0"/>
              <a:t> de </a:t>
            </a:r>
            <a:r>
              <a:rPr lang="en-US" dirty="0" err="1"/>
              <a:t>valores</a:t>
            </a:r>
            <a:r>
              <a:rPr lang="en-US" dirty="0"/>
              <a:t> a las variables, es por </a:t>
            </a:r>
            <a:r>
              <a:rPr lang="en-US" dirty="0" err="1"/>
              <a:t>esto</a:t>
            </a:r>
            <a:r>
              <a:rPr lang="en-US" dirty="0"/>
              <a:t> que </a:t>
            </a:r>
            <a:r>
              <a:rPr lang="en-US" dirty="0" err="1"/>
              <a:t>entonces</a:t>
            </a:r>
            <a:r>
              <a:rPr lang="en-US" dirty="0"/>
              <a:t> </a:t>
            </a:r>
            <a:r>
              <a:rPr lang="en-US" dirty="0" err="1"/>
              <a:t>el</a:t>
            </a:r>
            <a:r>
              <a:rPr lang="en-US" dirty="0"/>
              <a:t> </a:t>
            </a:r>
            <a:r>
              <a:rPr lang="en-US" dirty="0" err="1"/>
              <a:t>programador</a:t>
            </a:r>
            <a:r>
              <a:rPr lang="en-US" dirty="0"/>
              <a:t> era </a:t>
            </a:r>
            <a:r>
              <a:rPr lang="en-US" dirty="0" err="1"/>
              <a:t>quien</a:t>
            </a:r>
            <a:r>
              <a:rPr lang="en-US" dirty="0"/>
              <a:t> </a:t>
            </a:r>
            <a:r>
              <a:rPr lang="en-US" dirty="0" err="1"/>
              <a:t>debia</a:t>
            </a:r>
            <a:r>
              <a:rPr lang="en-US" dirty="0"/>
              <a:t> </a:t>
            </a:r>
            <a:r>
              <a:rPr lang="en-US" dirty="0" err="1"/>
              <a:t>recordar</a:t>
            </a:r>
            <a:r>
              <a:rPr lang="en-US" dirty="0"/>
              <a:t> </a:t>
            </a:r>
            <a:r>
              <a:rPr lang="en-US" dirty="0" err="1"/>
              <a:t>el</a:t>
            </a:r>
            <a:r>
              <a:rPr lang="en-US" dirty="0"/>
              <a:t> </a:t>
            </a:r>
            <a:r>
              <a:rPr lang="en-US" dirty="0" err="1"/>
              <a:t>tipo</a:t>
            </a:r>
            <a:r>
              <a:rPr lang="en-US" dirty="0"/>
              <a:t> de variable, por </a:t>
            </a:r>
            <a:r>
              <a:rPr lang="en-US" dirty="0" err="1"/>
              <a:t>esto</a:t>
            </a:r>
            <a:r>
              <a:rPr lang="en-US" dirty="0"/>
              <a:t> </a:t>
            </a:r>
            <a:r>
              <a:rPr lang="en-US" dirty="0" err="1"/>
              <a:t>el</a:t>
            </a:r>
            <a:r>
              <a:rPr lang="en-US" dirty="0"/>
              <a:t> </a:t>
            </a:r>
            <a:r>
              <a:rPr lang="en-US" dirty="0" err="1"/>
              <a:t>uso</a:t>
            </a:r>
            <a:r>
              <a:rPr lang="en-US" dirty="0"/>
              <a:t> de la </a:t>
            </a:r>
            <a:r>
              <a:rPr lang="en-US" dirty="0" err="1"/>
              <a:t>notación</a:t>
            </a:r>
            <a:r>
              <a:rPr lang="en-US" dirty="0"/>
              <a:t> </a:t>
            </a:r>
            <a:r>
              <a:rPr lang="en-US" dirty="0" err="1"/>
              <a:t>hungara</a:t>
            </a:r>
            <a:r>
              <a:rPr lang="en-US" dirty="0"/>
              <a:t> </a:t>
            </a:r>
            <a:r>
              <a:rPr lang="en-US" dirty="0" err="1"/>
              <a:t>ayudaba</a:t>
            </a:r>
            <a:r>
              <a:rPr lang="en-US" dirty="0"/>
              <a:t> a saber que </a:t>
            </a:r>
            <a:r>
              <a:rPr lang="en-US" dirty="0" err="1"/>
              <a:t>tipo</a:t>
            </a:r>
            <a:r>
              <a:rPr lang="en-US" dirty="0"/>
              <a:t> de valor </a:t>
            </a:r>
            <a:r>
              <a:rPr lang="en-US" dirty="0" err="1"/>
              <a:t>asignar</a:t>
            </a:r>
            <a:r>
              <a:rPr lang="en-US" dirty="0"/>
              <a:t> y </a:t>
            </a:r>
            <a:r>
              <a:rPr lang="en-US" dirty="0" err="1"/>
              <a:t>facilitaba</a:t>
            </a:r>
            <a:r>
              <a:rPr lang="en-US" dirty="0"/>
              <a:t> </a:t>
            </a:r>
            <a:r>
              <a:rPr lang="en-US" dirty="0" err="1"/>
              <a:t>su</a:t>
            </a:r>
            <a:r>
              <a:rPr lang="en-US" dirty="0"/>
              <a:t> </a:t>
            </a:r>
            <a:r>
              <a:rPr lang="en-US" dirty="0" err="1"/>
              <a:t>uso</a:t>
            </a:r>
            <a:r>
              <a:rPr lang="en-US" dirty="0"/>
              <a:t>.</a:t>
            </a:r>
          </a:p>
          <a:p>
            <a:endParaRPr lang="en-US" dirty="0"/>
          </a:p>
          <a:p>
            <a:r>
              <a:rPr lang="en-US" dirty="0"/>
              <a:t>De </a:t>
            </a:r>
            <a:r>
              <a:rPr lang="en-US" dirty="0" err="1"/>
              <a:t>igual</a:t>
            </a:r>
            <a:r>
              <a:rPr lang="en-US" dirty="0"/>
              <a:t> forma y para saber </a:t>
            </a:r>
            <a:r>
              <a:rPr lang="en-US" dirty="0" err="1"/>
              <a:t>el</a:t>
            </a:r>
            <a:r>
              <a:rPr lang="en-US" dirty="0"/>
              <a:t> </a:t>
            </a:r>
            <a:r>
              <a:rPr lang="en-US" dirty="0" err="1"/>
              <a:t>contexto</a:t>
            </a:r>
            <a:r>
              <a:rPr lang="en-US" dirty="0"/>
              <a:t> de </a:t>
            </a:r>
            <a:r>
              <a:rPr lang="en-US" dirty="0" err="1"/>
              <a:t>ciertas</a:t>
            </a:r>
            <a:r>
              <a:rPr lang="en-US" dirty="0"/>
              <a:t> variables, </a:t>
            </a:r>
            <a:r>
              <a:rPr lang="en-US" dirty="0" err="1"/>
              <a:t>en</a:t>
            </a:r>
            <a:r>
              <a:rPr lang="en-US" dirty="0"/>
              <a:t> especial las que </a:t>
            </a:r>
            <a:r>
              <a:rPr lang="en-US" dirty="0" err="1"/>
              <a:t>eran</a:t>
            </a:r>
            <a:r>
              <a:rPr lang="en-US" dirty="0"/>
              <a:t> </a:t>
            </a:r>
            <a:r>
              <a:rPr lang="en-US" dirty="0" err="1"/>
              <a:t>atributos</a:t>
            </a:r>
            <a:r>
              <a:rPr lang="en-US" dirty="0"/>
              <a:t> de la </a:t>
            </a:r>
            <a:r>
              <a:rPr lang="en-US" dirty="0" err="1"/>
              <a:t>clase</a:t>
            </a:r>
            <a:r>
              <a:rPr lang="en-US" dirty="0"/>
              <a:t>, se les </a:t>
            </a:r>
            <a:r>
              <a:rPr lang="en-US" dirty="0" err="1"/>
              <a:t>adicionaba</a:t>
            </a:r>
            <a:r>
              <a:rPr lang="en-US" dirty="0"/>
              <a:t> un </a:t>
            </a:r>
            <a:r>
              <a:rPr lang="en-US" dirty="0" err="1"/>
              <a:t>prefijo</a:t>
            </a:r>
            <a:r>
              <a:rPr lang="en-US" dirty="0"/>
              <a:t>, </a:t>
            </a:r>
            <a:r>
              <a:rPr lang="en-US" dirty="0" err="1"/>
              <a:t>como</a:t>
            </a:r>
            <a:r>
              <a:rPr lang="en-US" dirty="0"/>
              <a:t> por </a:t>
            </a:r>
            <a:r>
              <a:rPr lang="en-US" dirty="0" err="1"/>
              <a:t>ejemplo</a:t>
            </a:r>
            <a:r>
              <a:rPr lang="en-US" dirty="0"/>
              <a:t> </a:t>
            </a:r>
            <a:r>
              <a:rPr lang="en-US" dirty="0" err="1"/>
              <a:t>el</a:t>
            </a:r>
            <a:r>
              <a:rPr lang="en-US" dirty="0"/>
              <a:t> </a:t>
            </a:r>
            <a:r>
              <a:rPr lang="en-US" b="1" dirty="0"/>
              <a:t>m_</a:t>
            </a:r>
            <a:r>
              <a:rPr lang="en-US" b="0" dirty="0"/>
              <a:t> que Servia para </a:t>
            </a:r>
            <a:r>
              <a:rPr lang="en-US" b="0" dirty="0" err="1"/>
              <a:t>identificar</a:t>
            </a:r>
            <a:r>
              <a:rPr lang="en-US" b="0" dirty="0"/>
              <a:t> que la variable era una variable </a:t>
            </a:r>
            <a:r>
              <a:rPr lang="en-US" b="0" dirty="0" err="1"/>
              <a:t>miembro</a:t>
            </a:r>
            <a:r>
              <a:rPr lang="en-US" b="0" dirty="0"/>
              <a:t> de la </a:t>
            </a:r>
            <a:r>
              <a:rPr lang="en-US" b="0" dirty="0" err="1"/>
              <a:t>clase</a:t>
            </a:r>
            <a:r>
              <a:rPr lang="en-US" b="0" dirty="0"/>
              <a:t> y por tanto era </a:t>
            </a:r>
            <a:r>
              <a:rPr lang="en-US" b="0" dirty="0" err="1"/>
              <a:t>privada</a:t>
            </a:r>
            <a:r>
              <a:rPr lang="en-US" b="0" dirty="0"/>
              <a:t> y solo </a:t>
            </a:r>
            <a:r>
              <a:rPr lang="en-US" b="0" dirty="0" err="1"/>
              <a:t>podria</a:t>
            </a:r>
            <a:r>
              <a:rPr lang="en-US" b="0" dirty="0"/>
              <a:t> ser </a:t>
            </a:r>
            <a:r>
              <a:rPr lang="en-US" b="0" dirty="0" err="1"/>
              <a:t>utilizada</a:t>
            </a:r>
            <a:r>
              <a:rPr lang="en-US" b="0" dirty="0"/>
              <a:t> dentro de la </a:t>
            </a:r>
            <a:r>
              <a:rPr lang="en-US" b="0" dirty="0" err="1"/>
              <a:t>clase</a:t>
            </a:r>
            <a:r>
              <a:rPr lang="en-US" b="0" dirty="0"/>
              <a:t> y solo </a:t>
            </a:r>
            <a:r>
              <a:rPr lang="en-US" b="0" dirty="0" err="1"/>
              <a:t>exponerse</a:t>
            </a:r>
            <a:r>
              <a:rPr lang="en-US" b="0" dirty="0"/>
              <a:t> por </a:t>
            </a:r>
            <a:r>
              <a:rPr lang="en-US" b="0" dirty="0" err="1"/>
              <a:t>metodos</a:t>
            </a:r>
            <a:r>
              <a:rPr lang="en-US" b="0" dirty="0"/>
              <a:t> getter or Setter o por </a:t>
            </a:r>
            <a:r>
              <a:rPr lang="en-US" b="0" dirty="0" err="1"/>
              <a:t>propiedades</a:t>
            </a:r>
            <a:r>
              <a:rPr lang="en-US" b="0" dirty="0"/>
              <a:t>, </a:t>
            </a:r>
            <a:r>
              <a:rPr lang="en-US" b="0" dirty="0" err="1"/>
              <a:t>pero</a:t>
            </a:r>
            <a:r>
              <a:rPr lang="en-US" b="0" dirty="0"/>
              <a:t> que a </a:t>
            </a:r>
            <a:r>
              <a:rPr lang="en-US" b="0" dirty="0" err="1"/>
              <a:t>nivel</a:t>
            </a:r>
            <a:r>
              <a:rPr lang="en-US" b="0" dirty="0"/>
              <a:t> </a:t>
            </a:r>
            <a:r>
              <a:rPr lang="en-US" b="0" dirty="0" err="1"/>
              <a:t>interno</a:t>
            </a:r>
            <a:r>
              <a:rPr lang="en-US" b="0" dirty="0"/>
              <a:t> de la </a:t>
            </a:r>
            <a:r>
              <a:rPr lang="en-US" b="0" dirty="0" err="1"/>
              <a:t>clase</a:t>
            </a:r>
            <a:r>
              <a:rPr lang="en-US" b="0" dirty="0"/>
              <a:t> </a:t>
            </a:r>
            <a:r>
              <a:rPr lang="en-US" b="0" dirty="0" err="1"/>
              <a:t>podrian</a:t>
            </a:r>
            <a:r>
              <a:rPr lang="en-US" b="0" dirty="0"/>
              <a:t> </a:t>
            </a:r>
            <a:r>
              <a:rPr lang="en-US" b="0" dirty="0" err="1"/>
              <a:t>utilizarse</a:t>
            </a:r>
            <a:r>
              <a:rPr lang="en-US" b="0" dirty="0"/>
              <a:t> </a:t>
            </a:r>
            <a:r>
              <a:rPr lang="en-US" b="0" dirty="0" err="1"/>
              <a:t>como</a:t>
            </a:r>
            <a:r>
              <a:rPr lang="en-US" b="0" dirty="0"/>
              <a:t> </a:t>
            </a:r>
            <a:r>
              <a:rPr lang="en-US" b="0" dirty="0" err="1"/>
              <a:t>atributos</a:t>
            </a:r>
            <a:r>
              <a:rPr lang="en-US" b="0" dirty="0"/>
              <a:t> </a:t>
            </a:r>
            <a:r>
              <a:rPr lang="en-US" b="0" dirty="0" err="1"/>
              <a:t>internos</a:t>
            </a:r>
            <a:r>
              <a:rPr lang="en-US" b="0" dirty="0"/>
              <a:t>.</a:t>
            </a:r>
          </a:p>
          <a:p>
            <a:endParaRPr lang="en-US" b="0" dirty="0"/>
          </a:p>
          <a:p>
            <a:r>
              <a:rPr lang="en-US" b="0" dirty="0" err="1"/>
              <a:t>Actualmente</a:t>
            </a:r>
            <a:r>
              <a:rPr lang="en-US" b="0" dirty="0"/>
              <a:t> </a:t>
            </a:r>
            <a:r>
              <a:rPr lang="en-US" b="0" dirty="0" err="1"/>
              <a:t>esto</a:t>
            </a:r>
            <a:r>
              <a:rPr lang="en-US" b="0" dirty="0"/>
              <a:t> </a:t>
            </a:r>
            <a:r>
              <a:rPr lang="en-US" b="0" dirty="0" err="1"/>
              <a:t>ya</a:t>
            </a:r>
            <a:r>
              <a:rPr lang="en-US" b="0" dirty="0"/>
              <a:t> no es </a:t>
            </a:r>
            <a:r>
              <a:rPr lang="en-US" b="0" dirty="0" err="1"/>
              <a:t>necesario</a:t>
            </a:r>
            <a:r>
              <a:rPr lang="en-US" b="0" dirty="0"/>
              <a:t> por los </a:t>
            </a:r>
            <a:r>
              <a:rPr lang="en-US" b="0" dirty="0" err="1"/>
              <a:t>editores</a:t>
            </a:r>
            <a:r>
              <a:rPr lang="en-US" b="0" dirty="0"/>
              <a:t> </a:t>
            </a:r>
            <a:r>
              <a:rPr lang="en-US" b="0" dirty="0" err="1"/>
              <a:t>nos</a:t>
            </a:r>
            <a:r>
              <a:rPr lang="en-US" b="0" dirty="0"/>
              <a:t> dan </a:t>
            </a:r>
            <a:r>
              <a:rPr lang="en-US" b="0" dirty="0" err="1"/>
              <a:t>toda</a:t>
            </a:r>
            <a:r>
              <a:rPr lang="en-US" b="0" dirty="0"/>
              <a:t> la </a:t>
            </a:r>
            <a:r>
              <a:rPr lang="en-US" b="0" dirty="0" err="1"/>
              <a:t>información</a:t>
            </a:r>
            <a:r>
              <a:rPr lang="en-US" b="0" dirty="0"/>
              <a:t> de la variable, </a:t>
            </a:r>
            <a:r>
              <a:rPr lang="en-US" b="0" dirty="0" err="1"/>
              <a:t>su</a:t>
            </a:r>
            <a:r>
              <a:rPr lang="en-US" b="0" dirty="0"/>
              <a:t> </a:t>
            </a:r>
            <a:r>
              <a:rPr lang="en-US" b="0" dirty="0" err="1"/>
              <a:t>tipo</a:t>
            </a:r>
            <a:r>
              <a:rPr lang="en-US" b="0" dirty="0"/>
              <a:t>, </a:t>
            </a:r>
            <a:r>
              <a:rPr lang="en-US" b="0" dirty="0" err="1"/>
              <a:t>su</a:t>
            </a:r>
            <a:r>
              <a:rPr lang="en-US" b="0" dirty="0"/>
              <a:t> valor e </a:t>
            </a:r>
            <a:r>
              <a:rPr lang="en-US" b="0" dirty="0" err="1"/>
              <a:t>incluso</a:t>
            </a:r>
            <a:r>
              <a:rPr lang="en-US" b="0" dirty="0"/>
              <a:t> </a:t>
            </a:r>
            <a:r>
              <a:rPr lang="en-US" b="0" dirty="0" err="1"/>
              <a:t>donde</a:t>
            </a:r>
            <a:r>
              <a:rPr lang="en-US" b="0" dirty="0"/>
              <a:t> se </a:t>
            </a:r>
            <a:r>
              <a:rPr lang="en-US" b="0" dirty="0" err="1"/>
              <a:t>usa</a:t>
            </a:r>
            <a:r>
              <a:rPr lang="en-US" b="0" dirty="0"/>
              <a:t> y </a:t>
            </a:r>
            <a:r>
              <a:rPr lang="en-US" b="0" dirty="0" err="1"/>
              <a:t>cuantas</a:t>
            </a:r>
            <a:r>
              <a:rPr lang="en-US" b="0" dirty="0"/>
              <a:t> </a:t>
            </a:r>
            <a:r>
              <a:rPr lang="en-US" b="0" dirty="0" err="1"/>
              <a:t>veces</a:t>
            </a:r>
            <a:r>
              <a:rPr lang="en-US" b="0" dirty="0"/>
              <a:t>, por </a:t>
            </a:r>
            <a:r>
              <a:rPr lang="en-US" b="0" dirty="0" err="1"/>
              <a:t>esto</a:t>
            </a:r>
            <a:r>
              <a:rPr lang="en-US" b="0" dirty="0"/>
              <a:t> </a:t>
            </a:r>
            <a:r>
              <a:rPr lang="en-US" b="0" dirty="0" err="1"/>
              <a:t>ya</a:t>
            </a:r>
            <a:r>
              <a:rPr lang="en-US" b="0" dirty="0"/>
              <a:t> no se </a:t>
            </a:r>
            <a:r>
              <a:rPr lang="en-US" b="0" dirty="0" err="1"/>
              <a:t>hace</a:t>
            </a:r>
            <a:r>
              <a:rPr lang="en-US" b="0" dirty="0"/>
              <a:t> </a:t>
            </a:r>
            <a:r>
              <a:rPr lang="en-US" b="0" dirty="0" err="1"/>
              <a:t>necesario</a:t>
            </a:r>
            <a:r>
              <a:rPr lang="en-US" b="0" dirty="0"/>
              <a:t> </a:t>
            </a:r>
            <a:r>
              <a:rPr lang="en-US" b="0" dirty="0" err="1"/>
              <a:t>añadir</a:t>
            </a:r>
            <a:r>
              <a:rPr lang="en-US" b="0" dirty="0"/>
              <a:t> </a:t>
            </a:r>
            <a:r>
              <a:rPr lang="en-US" b="0" dirty="0" err="1"/>
              <a:t>estos</a:t>
            </a:r>
            <a:r>
              <a:rPr lang="en-US" b="0" dirty="0"/>
              <a:t> </a:t>
            </a:r>
            <a:r>
              <a:rPr lang="en-US" b="0" dirty="0" err="1"/>
              <a:t>prefijos</a:t>
            </a:r>
            <a:r>
              <a:rPr lang="en-US" b="0" dirty="0"/>
              <a:t> o </a:t>
            </a:r>
            <a:r>
              <a:rPr lang="en-US" b="0" dirty="0" err="1"/>
              <a:t>sufijos</a:t>
            </a:r>
            <a:r>
              <a:rPr lang="en-US" b="0" dirty="0"/>
              <a:t> a las variables, solo que </a:t>
            </a:r>
            <a:r>
              <a:rPr lang="en-US" b="0" dirty="0" err="1"/>
              <a:t>nos</a:t>
            </a:r>
            <a:r>
              <a:rPr lang="en-US" b="0" dirty="0"/>
              <a:t> </a:t>
            </a:r>
            <a:r>
              <a:rPr lang="en-US" b="0" dirty="0" err="1"/>
              <a:t>indiquen</a:t>
            </a:r>
            <a:r>
              <a:rPr lang="en-US" b="0" dirty="0"/>
              <a:t> por medio de </a:t>
            </a:r>
            <a:r>
              <a:rPr lang="en-US" b="0" dirty="0" err="1"/>
              <a:t>su</a:t>
            </a:r>
            <a:r>
              <a:rPr lang="en-US" b="0" dirty="0"/>
              <a:t> </a:t>
            </a:r>
            <a:r>
              <a:rPr lang="en-US" b="0" dirty="0" err="1"/>
              <a:t>nombre</a:t>
            </a:r>
            <a:r>
              <a:rPr lang="en-US" b="0" dirty="0"/>
              <a:t> que </a:t>
            </a:r>
            <a:r>
              <a:rPr lang="en-US" b="0" dirty="0" err="1"/>
              <a:t>podria</a:t>
            </a:r>
            <a:r>
              <a:rPr lang="en-US" b="0" dirty="0"/>
              <a:t> ser </a:t>
            </a:r>
            <a:r>
              <a:rPr lang="en-US" b="0" dirty="0" err="1"/>
              <a:t>su</a:t>
            </a:r>
            <a:r>
              <a:rPr lang="en-US" b="0" dirty="0"/>
              <a:t> </a:t>
            </a:r>
            <a:r>
              <a:rPr lang="en-US" b="0" dirty="0" err="1"/>
              <a:t>contenido</a:t>
            </a:r>
            <a:r>
              <a:rPr lang="en-US" b="0" dirty="0"/>
              <a:t> </a:t>
            </a:r>
            <a:r>
              <a:rPr lang="en-US" b="0" dirty="0" err="1"/>
              <a:t>asi</a:t>
            </a:r>
            <a:r>
              <a:rPr lang="en-US" b="0" dirty="0"/>
              <a:t>./</a:t>
            </a:r>
          </a:p>
          <a:p>
            <a:endParaRPr lang="en-US" b="0" dirty="0"/>
          </a:p>
          <a:p>
            <a:pPr marL="171450" indent="-171450">
              <a:buFontTx/>
              <a:buChar char="-"/>
            </a:pPr>
            <a:r>
              <a:rPr lang="en-US" b="0" dirty="0" err="1"/>
              <a:t>phoneNumber</a:t>
            </a:r>
            <a:r>
              <a:rPr lang="en-US" b="0" dirty="0"/>
              <a:t> para </a:t>
            </a:r>
            <a:r>
              <a:rPr lang="en-US" b="0" dirty="0" err="1"/>
              <a:t>el</a:t>
            </a:r>
            <a:r>
              <a:rPr lang="en-US" b="0" dirty="0"/>
              <a:t> </a:t>
            </a:r>
            <a:r>
              <a:rPr lang="en-US" b="0" dirty="0" err="1"/>
              <a:t>numero</a:t>
            </a:r>
            <a:r>
              <a:rPr lang="en-US" b="0" dirty="0"/>
              <a:t> del </a:t>
            </a:r>
            <a:r>
              <a:rPr lang="en-US" b="0" dirty="0" err="1"/>
              <a:t>telefono</a:t>
            </a:r>
            <a:endParaRPr lang="en-US" b="0" dirty="0"/>
          </a:p>
          <a:p>
            <a:pPr marL="171450" indent="-171450">
              <a:buFontTx/>
              <a:buChar char="-"/>
            </a:pPr>
            <a:r>
              <a:rPr lang="en-US" b="0" dirty="0"/>
              <a:t>code para </a:t>
            </a:r>
            <a:r>
              <a:rPr lang="en-US" b="0" dirty="0" err="1"/>
              <a:t>el</a:t>
            </a:r>
            <a:r>
              <a:rPr lang="en-US" b="0" dirty="0"/>
              <a:t> </a:t>
            </a:r>
            <a:r>
              <a:rPr lang="en-US" b="0" dirty="0" err="1"/>
              <a:t>codigo</a:t>
            </a:r>
            <a:r>
              <a:rPr lang="en-US" b="0" dirty="0"/>
              <a:t> o </a:t>
            </a:r>
            <a:r>
              <a:rPr lang="en-US" b="0" dirty="0" err="1"/>
              <a:t>identificador</a:t>
            </a:r>
            <a:r>
              <a:rPr lang="en-US" b="0" dirty="0"/>
              <a:t> de </a:t>
            </a:r>
            <a:r>
              <a:rPr lang="en-US" b="0" dirty="0" err="1"/>
              <a:t>registro</a:t>
            </a:r>
            <a:r>
              <a:rPr lang="en-US" b="0" dirty="0"/>
              <a:t> y</a:t>
            </a:r>
          </a:p>
          <a:p>
            <a:pPr marL="171450" indent="-171450">
              <a:buFontTx/>
              <a:buChar char="-"/>
            </a:pPr>
            <a:r>
              <a:rPr lang="en-US" b="0" dirty="0" err="1"/>
              <a:t>fullName</a:t>
            </a:r>
            <a:r>
              <a:rPr lang="en-US" b="0" dirty="0"/>
              <a:t> para </a:t>
            </a:r>
            <a:r>
              <a:rPr lang="en-US" b="0" dirty="0" err="1"/>
              <a:t>el</a:t>
            </a:r>
            <a:r>
              <a:rPr lang="en-US" b="0" dirty="0"/>
              <a:t> </a:t>
            </a:r>
            <a:r>
              <a:rPr lang="en-US" b="0" dirty="0" err="1"/>
              <a:t>nombre</a:t>
            </a:r>
            <a:r>
              <a:rPr lang="en-US" b="0" dirty="0"/>
              <a:t> </a:t>
            </a:r>
            <a:r>
              <a:rPr lang="en-US" b="0" dirty="0" err="1"/>
              <a:t>completo</a:t>
            </a:r>
            <a:r>
              <a:rPr lang="en-US" b="0" dirty="0"/>
              <a:t> del </a:t>
            </a:r>
            <a:r>
              <a:rPr lang="en-US" b="0" dirty="0" err="1"/>
              <a:t>cliente</a:t>
            </a:r>
            <a:r>
              <a:rPr lang="en-US" b="0" dirty="0"/>
              <a:t>.</a:t>
            </a:r>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27</a:t>
            </a:fld>
            <a:endParaRPr lang="es-CO"/>
          </a:p>
        </p:txBody>
      </p:sp>
    </p:spTree>
    <p:extLst>
      <p:ext uri="{BB962C8B-B14F-4D97-AF65-F5344CB8AC3E}">
        <p14:creationId xmlns:p14="http://schemas.microsoft.com/office/powerpoint/2010/main" val="729432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err="1">
                <a:solidFill>
                  <a:srgbClr val="FFFFFF"/>
                </a:solidFill>
                <a:latin typeface="+mj-lt"/>
                <a:ea typeface="+mj-ea"/>
                <a:cs typeface="+mj-cs"/>
              </a:rPr>
              <a:t>Sustantivos</a:t>
            </a:r>
            <a:r>
              <a:rPr lang="en-US" sz="1200" b="1" kern="1200" dirty="0">
                <a:solidFill>
                  <a:srgbClr val="FFFFFF"/>
                </a:solidFill>
                <a:latin typeface="+mj-lt"/>
                <a:ea typeface="+mj-ea"/>
                <a:cs typeface="+mj-cs"/>
              </a:rPr>
              <a:t> para </a:t>
            </a:r>
            <a:r>
              <a:rPr lang="en-US" sz="1200" b="1" kern="1200" dirty="0" err="1">
                <a:solidFill>
                  <a:srgbClr val="FFFFFF"/>
                </a:solidFill>
                <a:latin typeface="+mj-lt"/>
                <a:ea typeface="+mj-ea"/>
                <a:cs typeface="+mj-cs"/>
              </a:rPr>
              <a:t>Clases</a:t>
            </a:r>
            <a:r>
              <a:rPr lang="en-US" sz="1200" b="1" kern="1200" dirty="0">
                <a:solidFill>
                  <a:srgbClr val="FFFFFF"/>
                </a:solidFill>
                <a:latin typeface="+mj-lt"/>
                <a:ea typeface="+mj-ea"/>
                <a:cs typeface="+mj-cs"/>
              </a:rPr>
              <a:t> y </a:t>
            </a:r>
            <a:r>
              <a:rPr lang="en-US" sz="1200" b="1" kern="1200" dirty="0" err="1">
                <a:solidFill>
                  <a:srgbClr val="FFFFFF"/>
                </a:solidFill>
                <a:latin typeface="+mj-lt"/>
                <a:ea typeface="+mj-ea"/>
                <a:cs typeface="+mj-cs"/>
              </a:rPr>
              <a:t>Verbos</a:t>
            </a:r>
            <a:r>
              <a:rPr lang="en-US" sz="1200" b="1" kern="1200" dirty="0">
                <a:solidFill>
                  <a:srgbClr val="FFFFFF"/>
                </a:solidFill>
                <a:latin typeface="+mj-lt"/>
                <a:ea typeface="+mj-ea"/>
                <a:cs typeface="+mj-cs"/>
              </a:rPr>
              <a:t> para </a:t>
            </a:r>
            <a:r>
              <a:rPr lang="en-US" sz="1200" b="1" kern="1200" dirty="0" err="1">
                <a:solidFill>
                  <a:srgbClr val="FFFFFF"/>
                </a:solidFill>
                <a:latin typeface="+mj-lt"/>
                <a:ea typeface="+mj-ea"/>
                <a:cs typeface="+mj-cs"/>
              </a:rPr>
              <a:t>Métodos</a:t>
            </a:r>
            <a:endParaRPr lang="en-US" sz="1200" b="0" kern="1200" dirty="0">
              <a:solidFill>
                <a:srgbClr val="FFFFFF"/>
              </a:solidFill>
              <a:latin typeface="+mj-lt"/>
              <a:ea typeface="+mj-ea"/>
              <a:cs typeface="+mj-cs"/>
            </a:endParaRPr>
          </a:p>
          <a:p>
            <a:r>
              <a:rPr lang="en-US" sz="1200" b="0" kern="1200" dirty="0">
                <a:solidFill>
                  <a:srgbClr val="FFFFFF"/>
                </a:solidFill>
                <a:latin typeface="+mj-lt"/>
                <a:ea typeface="+mj-ea"/>
                <a:cs typeface="+mj-cs"/>
              </a:rPr>
              <a:t>Al </a:t>
            </a:r>
            <a:r>
              <a:rPr lang="en-US" sz="1200" b="0" kern="1200" dirty="0" err="1">
                <a:solidFill>
                  <a:srgbClr val="FFFFFF"/>
                </a:solidFill>
                <a:latin typeface="+mj-lt"/>
                <a:ea typeface="+mj-ea"/>
                <a:cs typeface="+mj-cs"/>
              </a:rPr>
              <a:t>momento</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denombrar</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clases</a:t>
            </a:r>
            <a:r>
              <a:rPr lang="en-US" sz="1200" b="0" kern="1200" dirty="0">
                <a:solidFill>
                  <a:srgbClr val="FFFFFF"/>
                </a:solidFill>
                <a:latin typeface="+mj-lt"/>
                <a:ea typeface="+mj-ea"/>
                <a:cs typeface="+mj-cs"/>
              </a:rPr>
              <a:t> use </a:t>
            </a:r>
            <a:r>
              <a:rPr lang="en-US" sz="1200" b="0" kern="1200" dirty="0" err="1">
                <a:solidFill>
                  <a:srgbClr val="FFFFFF"/>
                </a:solidFill>
                <a:latin typeface="+mj-lt"/>
                <a:ea typeface="+mj-ea"/>
                <a:cs typeface="+mj-cs"/>
              </a:rPr>
              <a:t>sustantivos</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pero</a:t>
            </a:r>
            <a:r>
              <a:rPr lang="en-US" sz="1200" b="0" kern="1200" dirty="0">
                <a:solidFill>
                  <a:srgbClr val="FFFFFF"/>
                </a:solidFill>
                <a:latin typeface="+mj-lt"/>
                <a:ea typeface="+mj-ea"/>
                <a:cs typeface="+mj-cs"/>
              </a:rPr>
              <a:t> que </a:t>
            </a:r>
            <a:r>
              <a:rPr lang="en-US" sz="1200" b="0" kern="1200" dirty="0" err="1">
                <a:solidFill>
                  <a:srgbClr val="FFFFFF"/>
                </a:solidFill>
                <a:latin typeface="+mj-lt"/>
                <a:ea typeface="+mj-ea"/>
                <a:cs typeface="+mj-cs"/>
              </a:rPr>
              <a:t>denoten</a:t>
            </a:r>
            <a:r>
              <a:rPr lang="en-US" sz="1200" b="0" kern="1200" dirty="0">
                <a:solidFill>
                  <a:srgbClr val="FFFFFF"/>
                </a:solidFill>
                <a:latin typeface="+mj-lt"/>
                <a:ea typeface="+mj-ea"/>
                <a:cs typeface="+mj-cs"/>
              </a:rPr>
              <a:t> y </a:t>
            </a:r>
            <a:r>
              <a:rPr lang="en-US" sz="1200" b="0" kern="1200" dirty="0" err="1">
                <a:solidFill>
                  <a:srgbClr val="FFFFFF"/>
                </a:solidFill>
                <a:latin typeface="+mj-lt"/>
                <a:ea typeface="+mj-ea"/>
                <a:cs typeface="+mj-cs"/>
              </a:rPr>
              <a:t>puedan</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diferenciar</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su</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contenido</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como</a:t>
            </a:r>
            <a:r>
              <a:rPr lang="en-US" sz="1200" b="0" kern="1200" dirty="0">
                <a:solidFill>
                  <a:srgbClr val="FFFFFF"/>
                </a:solidFill>
                <a:latin typeface="+mj-lt"/>
                <a:ea typeface="+mj-ea"/>
                <a:cs typeface="+mj-cs"/>
              </a:rPr>
              <a:t>: Customer, Account o Employee. </a:t>
            </a:r>
          </a:p>
          <a:p>
            <a:r>
              <a:rPr lang="en-US" sz="1200" b="0" kern="1200" dirty="0">
                <a:solidFill>
                  <a:srgbClr val="FFFFFF"/>
                </a:solidFill>
                <a:latin typeface="+mj-lt"/>
                <a:ea typeface="+mj-ea"/>
                <a:cs typeface="+mj-cs"/>
              </a:rPr>
              <a:t>Pero evite usar </a:t>
            </a:r>
            <a:r>
              <a:rPr lang="en-US" sz="1200" b="0" kern="1200" dirty="0" err="1">
                <a:solidFill>
                  <a:srgbClr val="FFFFFF"/>
                </a:solidFill>
                <a:latin typeface="+mj-lt"/>
                <a:ea typeface="+mj-ea"/>
                <a:cs typeface="+mj-cs"/>
              </a:rPr>
              <a:t>sustantivos</a:t>
            </a:r>
            <a:r>
              <a:rPr lang="en-US" sz="1200" b="0" kern="1200" dirty="0">
                <a:solidFill>
                  <a:srgbClr val="FFFFFF"/>
                </a:solidFill>
                <a:latin typeface="+mj-lt"/>
                <a:ea typeface="+mj-ea"/>
                <a:cs typeface="+mj-cs"/>
              </a:rPr>
              <a:t> que </a:t>
            </a:r>
            <a:r>
              <a:rPr lang="en-US" sz="1200" b="0" kern="1200" dirty="0" err="1">
                <a:solidFill>
                  <a:srgbClr val="FFFFFF"/>
                </a:solidFill>
                <a:latin typeface="+mj-lt"/>
                <a:ea typeface="+mj-ea"/>
                <a:cs typeface="+mj-cs"/>
              </a:rPr>
              <a:t>sean</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demasiado</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genericos</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como</a:t>
            </a:r>
            <a:r>
              <a:rPr lang="en-US" sz="1200" b="0" kern="1200" dirty="0">
                <a:solidFill>
                  <a:srgbClr val="FFFFFF"/>
                </a:solidFill>
                <a:latin typeface="+mj-lt"/>
                <a:ea typeface="+mj-ea"/>
                <a:cs typeface="+mj-cs"/>
              </a:rPr>
              <a:t> Manager, Processor o Executor. </a:t>
            </a:r>
          </a:p>
          <a:p>
            <a:r>
              <a:rPr lang="en-US" sz="1200" b="0" kern="1200" dirty="0">
                <a:solidFill>
                  <a:srgbClr val="FFFFFF"/>
                </a:solidFill>
                <a:latin typeface="+mj-lt"/>
                <a:ea typeface="+mj-ea"/>
                <a:cs typeface="+mj-cs"/>
              </a:rPr>
              <a:t>Si </a:t>
            </a:r>
            <a:r>
              <a:rPr lang="en-US" sz="1200" b="0" kern="1200" dirty="0" err="1">
                <a:solidFill>
                  <a:srgbClr val="FFFFFF"/>
                </a:solidFill>
                <a:latin typeface="+mj-lt"/>
                <a:ea typeface="+mj-ea"/>
                <a:cs typeface="+mj-cs"/>
              </a:rPr>
              <a:t>requiere</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usarlos</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haga</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claridad</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complementandolos</a:t>
            </a:r>
            <a:r>
              <a:rPr lang="en-US" sz="1200" b="0" kern="1200" dirty="0">
                <a:solidFill>
                  <a:srgbClr val="FFFFFF"/>
                </a:solidFill>
                <a:latin typeface="+mj-lt"/>
                <a:ea typeface="+mj-ea"/>
                <a:cs typeface="+mj-cs"/>
              </a:rPr>
              <a:t> por </a:t>
            </a:r>
            <a:r>
              <a:rPr lang="en-US" sz="1200" b="0" kern="1200" dirty="0" err="1">
                <a:solidFill>
                  <a:srgbClr val="FFFFFF"/>
                </a:solidFill>
                <a:latin typeface="+mj-lt"/>
                <a:ea typeface="+mj-ea"/>
                <a:cs typeface="+mj-cs"/>
              </a:rPr>
              <a:t>ejemplo</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ThreadManager</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JobProcessor</a:t>
            </a:r>
            <a:r>
              <a:rPr lang="en-US" sz="1200" b="0" kern="1200" dirty="0">
                <a:solidFill>
                  <a:srgbClr val="FFFFFF"/>
                </a:solidFill>
                <a:latin typeface="+mj-lt"/>
                <a:ea typeface="+mj-ea"/>
                <a:cs typeface="+mj-cs"/>
              </a:rPr>
              <a:t> o </a:t>
            </a:r>
            <a:r>
              <a:rPr lang="en-US" sz="1200" b="0" kern="1200" dirty="0" err="1">
                <a:solidFill>
                  <a:srgbClr val="FFFFFF"/>
                </a:solidFill>
                <a:latin typeface="+mj-lt"/>
                <a:ea typeface="+mj-ea"/>
                <a:cs typeface="+mj-cs"/>
              </a:rPr>
              <a:t>TaskExecutor</a:t>
            </a:r>
            <a:r>
              <a:rPr lang="en-US" sz="1200" b="0" kern="1200" dirty="0">
                <a:solidFill>
                  <a:srgbClr val="FFFFFF"/>
                </a:solidFill>
                <a:latin typeface="+mj-lt"/>
                <a:ea typeface="+mj-ea"/>
                <a:cs typeface="+mj-cs"/>
              </a:rPr>
              <a:t>.</a:t>
            </a:r>
          </a:p>
          <a:p>
            <a:endParaRPr lang="en-US" sz="1200" b="0" kern="1200" dirty="0">
              <a:solidFill>
                <a:srgbClr val="FFFFFF"/>
              </a:solidFill>
              <a:latin typeface="+mj-lt"/>
              <a:ea typeface="+mj-ea"/>
              <a:cs typeface="+mj-cs"/>
            </a:endParaRPr>
          </a:p>
          <a:p>
            <a:r>
              <a:rPr lang="en-US" sz="1200" b="0" kern="1200" dirty="0" err="1">
                <a:solidFill>
                  <a:srgbClr val="FFFFFF"/>
                </a:solidFill>
                <a:latin typeface="+mj-lt"/>
                <a:ea typeface="+mj-ea"/>
                <a:cs typeface="+mj-cs"/>
              </a:rPr>
              <a:t>Ahora</a:t>
            </a:r>
            <a:r>
              <a:rPr lang="en-US" sz="1200" b="0" kern="1200" dirty="0">
                <a:solidFill>
                  <a:srgbClr val="FFFFFF"/>
                </a:solidFill>
                <a:latin typeface="+mj-lt"/>
                <a:ea typeface="+mj-ea"/>
                <a:cs typeface="+mj-cs"/>
              </a:rPr>
              <a:t> para </a:t>
            </a:r>
            <a:r>
              <a:rPr lang="en-US" sz="1200" b="0" kern="1200" dirty="0" err="1">
                <a:solidFill>
                  <a:srgbClr val="FFFFFF"/>
                </a:solidFill>
                <a:latin typeface="+mj-lt"/>
                <a:ea typeface="+mj-ea"/>
                <a:cs typeface="+mj-cs"/>
              </a:rPr>
              <a:t>nombrar</a:t>
            </a:r>
            <a:r>
              <a:rPr lang="en-US" sz="1200" b="0" kern="1200" dirty="0">
                <a:solidFill>
                  <a:srgbClr val="FFFFFF"/>
                </a:solidFill>
                <a:latin typeface="+mj-lt"/>
                <a:ea typeface="+mj-ea"/>
                <a:cs typeface="+mj-cs"/>
              </a:rPr>
              <a:t> los </a:t>
            </a:r>
            <a:r>
              <a:rPr lang="en-US" sz="1200" b="0" kern="1200" dirty="0" err="1">
                <a:solidFill>
                  <a:srgbClr val="FFFFFF"/>
                </a:solidFill>
                <a:latin typeface="+mj-lt"/>
                <a:ea typeface="+mj-ea"/>
                <a:cs typeface="+mj-cs"/>
              </a:rPr>
              <a:t>Métodos</a:t>
            </a:r>
            <a:r>
              <a:rPr lang="en-US" sz="1200" b="0" kern="1200" dirty="0">
                <a:solidFill>
                  <a:srgbClr val="FFFFFF"/>
                </a:solidFill>
                <a:latin typeface="+mj-lt"/>
                <a:ea typeface="+mj-ea"/>
                <a:cs typeface="+mj-cs"/>
              </a:rPr>
              <a:t> use </a:t>
            </a:r>
            <a:r>
              <a:rPr lang="en-US" sz="1200" b="0" kern="1200" dirty="0" err="1">
                <a:solidFill>
                  <a:srgbClr val="FFFFFF"/>
                </a:solidFill>
                <a:latin typeface="+mj-lt"/>
                <a:ea typeface="+mj-ea"/>
                <a:cs typeface="+mj-cs"/>
              </a:rPr>
              <a:t>Verbos</a:t>
            </a:r>
            <a:r>
              <a:rPr lang="en-US" sz="1200" b="0" kern="1200" dirty="0">
                <a:solidFill>
                  <a:srgbClr val="FFFFFF"/>
                </a:solidFill>
                <a:latin typeface="+mj-lt"/>
                <a:ea typeface="+mj-ea"/>
                <a:cs typeface="+mj-cs"/>
              </a:rPr>
              <a:t> que </a:t>
            </a:r>
            <a:r>
              <a:rPr lang="en-US" sz="1200" b="0" kern="1200" dirty="0" err="1">
                <a:solidFill>
                  <a:srgbClr val="FFFFFF"/>
                </a:solidFill>
                <a:latin typeface="+mj-lt"/>
                <a:ea typeface="+mj-ea"/>
                <a:cs typeface="+mj-cs"/>
              </a:rPr>
              <a:t>denoten</a:t>
            </a:r>
            <a:r>
              <a:rPr lang="en-US" sz="1200" b="0" kern="1200" dirty="0">
                <a:solidFill>
                  <a:srgbClr val="FFFFFF"/>
                </a:solidFill>
                <a:latin typeface="+mj-lt"/>
                <a:ea typeface="+mj-ea"/>
                <a:cs typeface="+mj-cs"/>
              </a:rPr>
              <a:t> la </a:t>
            </a:r>
            <a:r>
              <a:rPr lang="en-US" sz="1200" b="0" kern="1200" dirty="0" err="1">
                <a:solidFill>
                  <a:srgbClr val="FFFFFF"/>
                </a:solidFill>
                <a:latin typeface="+mj-lt"/>
                <a:ea typeface="+mj-ea"/>
                <a:cs typeface="+mj-cs"/>
              </a:rPr>
              <a:t>accion</a:t>
            </a:r>
            <a:r>
              <a:rPr lang="en-US" sz="1200" b="0" kern="1200" dirty="0">
                <a:solidFill>
                  <a:srgbClr val="FFFFFF"/>
                </a:solidFill>
                <a:latin typeface="+mj-lt"/>
                <a:ea typeface="+mj-ea"/>
                <a:cs typeface="+mj-cs"/>
              </a:rPr>
              <a:t> a </a:t>
            </a:r>
            <a:r>
              <a:rPr lang="en-US" sz="1200" b="0" kern="1200" dirty="0" err="1">
                <a:solidFill>
                  <a:srgbClr val="FFFFFF"/>
                </a:solidFill>
                <a:latin typeface="+mj-lt"/>
                <a:ea typeface="+mj-ea"/>
                <a:cs typeface="+mj-cs"/>
              </a:rPr>
              <a:t>ejecutar</a:t>
            </a:r>
            <a:r>
              <a:rPr lang="en-US" sz="1200" b="0" kern="1200" dirty="0">
                <a:solidFill>
                  <a:srgbClr val="FFFFFF"/>
                </a:solidFill>
                <a:latin typeface="+mj-lt"/>
                <a:ea typeface="+mj-ea"/>
                <a:cs typeface="+mj-cs"/>
              </a:rPr>
              <a:t> y de </a:t>
            </a:r>
            <a:r>
              <a:rPr lang="en-US" sz="1200" b="0" kern="1200" dirty="0" err="1">
                <a:solidFill>
                  <a:srgbClr val="FFFFFF"/>
                </a:solidFill>
                <a:latin typeface="+mj-lt"/>
                <a:ea typeface="+mj-ea"/>
                <a:cs typeface="+mj-cs"/>
              </a:rPr>
              <a:t>preferencia</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sobre</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quien</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esto</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en</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caso</a:t>
            </a:r>
            <a:r>
              <a:rPr lang="en-US" sz="1200" b="0" kern="1200" dirty="0">
                <a:solidFill>
                  <a:srgbClr val="FFFFFF"/>
                </a:solidFill>
                <a:latin typeface="+mj-lt"/>
                <a:ea typeface="+mj-ea"/>
                <a:cs typeface="+mj-cs"/>
              </a:rPr>
              <a:t> de no </a:t>
            </a:r>
            <a:r>
              <a:rPr lang="en-US" sz="1200" b="0" kern="1200" dirty="0" err="1">
                <a:solidFill>
                  <a:srgbClr val="FFFFFF"/>
                </a:solidFill>
                <a:latin typeface="+mj-lt"/>
                <a:ea typeface="+mj-ea"/>
                <a:cs typeface="+mj-cs"/>
              </a:rPr>
              <a:t>tener</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contexto</a:t>
            </a:r>
            <a:r>
              <a:rPr lang="en-US" sz="1200" b="0" kern="1200" dirty="0">
                <a:solidFill>
                  <a:srgbClr val="FFFFFF"/>
                </a:solidFill>
                <a:latin typeface="+mj-lt"/>
                <a:ea typeface="+mj-ea"/>
                <a:cs typeface="+mj-cs"/>
              </a:rPr>
              <a:t>, por </a:t>
            </a:r>
            <a:r>
              <a:rPr lang="en-US" sz="1200" b="0" kern="1200" dirty="0" err="1">
                <a:solidFill>
                  <a:srgbClr val="FFFFFF"/>
                </a:solidFill>
                <a:latin typeface="+mj-lt"/>
                <a:ea typeface="+mj-ea"/>
                <a:cs typeface="+mj-cs"/>
              </a:rPr>
              <a:t>ejemplo</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GetName</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ValidateFields</a:t>
            </a:r>
            <a:r>
              <a:rPr lang="en-US" sz="1200" b="0" kern="1200" dirty="0">
                <a:solidFill>
                  <a:srgbClr val="FFFFFF"/>
                </a:solidFill>
                <a:latin typeface="+mj-lt"/>
                <a:ea typeface="+mj-ea"/>
                <a:cs typeface="+mj-cs"/>
              </a:rPr>
              <a:t> o </a:t>
            </a:r>
            <a:r>
              <a:rPr lang="en-US" sz="1200" b="0" kern="1200" dirty="0" err="1">
                <a:solidFill>
                  <a:srgbClr val="FFFFFF"/>
                </a:solidFill>
                <a:latin typeface="+mj-lt"/>
                <a:ea typeface="+mj-ea"/>
                <a:cs typeface="+mj-cs"/>
              </a:rPr>
              <a:t>SaveData</a:t>
            </a:r>
            <a:r>
              <a:rPr lang="en-US" sz="1200" b="0" kern="1200" dirty="0">
                <a:solidFill>
                  <a:srgbClr val="FFFFFF"/>
                </a:solidFill>
                <a:latin typeface="+mj-lt"/>
                <a:ea typeface="+mj-ea"/>
                <a:cs typeface="+mj-cs"/>
              </a:rPr>
              <a:t>.</a:t>
            </a:r>
          </a:p>
          <a:p>
            <a:endParaRPr lang="en-US" sz="1200" b="0" kern="1200" dirty="0">
              <a:solidFill>
                <a:srgbClr val="FFFFFF"/>
              </a:solidFill>
              <a:latin typeface="+mj-lt"/>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rgbClr val="FFFFFF"/>
                </a:solidFill>
                <a:latin typeface="+mj-lt"/>
                <a:ea typeface="+mj-ea"/>
                <a:cs typeface="+mj-cs"/>
              </a:rPr>
              <a:t>Evite usar </a:t>
            </a:r>
            <a:r>
              <a:rPr lang="en-US" sz="1200" b="0" kern="1200" dirty="0" err="1">
                <a:solidFill>
                  <a:srgbClr val="FFFFFF"/>
                </a:solidFill>
                <a:latin typeface="+mj-lt"/>
                <a:ea typeface="+mj-ea"/>
                <a:cs typeface="+mj-cs"/>
              </a:rPr>
              <a:t>Verbos</a:t>
            </a:r>
            <a:r>
              <a:rPr lang="en-US" sz="1200" b="0" kern="1200" dirty="0">
                <a:solidFill>
                  <a:srgbClr val="FFFFFF"/>
                </a:solidFill>
                <a:latin typeface="+mj-lt"/>
                <a:ea typeface="+mj-ea"/>
                <a:cs typeface="+mj-cs"/>
              </a:rPr>
              <a:t> sin </a:t>
            </a:r>
            <a:r>
              <a:rPr lang="en-US" sz="1200" b="0" kern="1200" dirty="0" err="1">
                <a:solidFill>
                  <a:srgbClr val="FFFFFF"/>
                </a:solidFill>
                <a:latin typeface="+mj-lt"/>
                <a:ea typeface="+mj-ea"/>
                <a:cs typeface="+mj-cs"/>
              </a:rPr>
              <a:t>contexto</a:t>
            </a:r>
            <a:r>
              <a:rPr lang="en-US" sz="1200" b="0" kern="1200" dirty="0">
                <a:solidFill>
                  <a:srgbClr val="FFFFFF"/>
                </a:solidFill>
                <a:latin typeface="+mj-lt"/>
                <a:ea typeface="+mj-ea"/>
                <a:cs typeface="+mj-cs"/>
              </a:rPr>
              <a:t> o que </a:t>
            </a:r>
            <a:r>
              <a:rPr lang="en-US" sz="1200" b="0" kern="1200" dirty="0" err="1">
                <a:solidFill>
                  <a:srgbClr val="FFFFFF"/>
                </a:solidFill>
                <a:latin typeface="+mj-lt"/>
                <a:ea typeface="+mj-ea"/>
                <a:cs typeface="+mj-cs"/>
              </a:rPr>
              <a:t>sean</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muy</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genericos</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como</a:t>
            </a:r>
            <a:r>
              <a:rPr lang="en-US" sz="1200" b="0" kern="1200" dirty="0">
                <a:solidFill>
                  <a:srgbClr val="FFFFFF"/>
                </a:solidFill>
                <a:latin typeface="+mj-lt"/>
                <a:ea typeface="+mj-ea"/>
                <a:cs typeface="+mj-cs"/>
              </a:rPr>
              <a:t>: Execute, Calculate, Clean, </a:t>
            </a:r>
            <a:r>
              <a:rPr lang="en-US" sz="1200" b="0" kern="1200" dirty="0" err="1">
                <a:solidFill>
                  <a:srgbClr val="FFFFFF"/>
                </a:solidFill>
                <a:latin typeface="+mj-lt"/>
                <a:ea typeface="+mj-ea"/>
                <a:cs typeface="+mj-cs"/>
              </a:rPr>
              <a:t>En</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su</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lugar</a:t>
            </a:r>
            <a:r>
              <a:rPr lang="en-US" sz="1200" b="0" kern="1200" dirty="0">
                <a:solidFill>
                  <a:srgbClr val="FFFFFF"/>
                </a:solidFill>
                <a:latin typeface="+mj-lt"/>
                <a:ea typeface="+mj-ea"/>
                <a:cs typeface="+mj-cs"/>
              </a:rPr>
              <a:t> use </a:t>
            </a:r>
            <a:r>
              <a:rPr lang="en-US" sz="1200" b="0" kern="1200" dirty="0" err="1">
                <a:solidFill>
                  <a:srgbClr val="FFFFFF"/>
                </a:solidFill>
                <a:latin typeface="+mj-lt"/>
                <a:ea typeface="+mj-ea"/>
                <a:cs typeface="+mj-cs"/>
              </a:rPr>
              <a:t>ExecuteTask</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CalculateAverage</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CleanFields</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donde</a:t>
            </a:r>
            <a:r>
              <a:rPr lang="en-US" sz="1200" b="0" kern="1200" dirty="0">
                <a:solidFill>
                  <a:srgbClr val="FFFFFF"/>
                </a:solidFill>
                <a:latin typeface="+mj-lt"/>
                <a:ea typeface="+mj-ea"/>
                <a:cs typeface="+mj-cs"/>
              </a:rPr>
              <a:t> se da mas </a:t>
            </a:r>
            <a:r>
              <a:rPr lang="en-US" sz="1200" b="0" kern="1200" dirty="0" err="1">
                <a:solidFill>
                  <a:srgbClr val="FFFFFF"/>
                </a:solidFill>
                <a:latin typeface="+mj-lt"/>
                <a:ea typeface="+mj-ea"/>
                <a:cs typeface="+mj-cs"/>
              </a:rPr>
              <a:t>claridad</a:t>
            </a:r>
            <a:r>
              <a:rPr lang="en-US" sz="1200" b="0" kern="1200" dirty="0">
                <a:solidFill>
                  <a:srgbClr val="FFFFFF"/>
                </a:solidFill>
                <a:latin typeface="+mj-lt"/>
                <a:ea typeface="+mj-ea"/>
                <a:cs typeface="+mj-cs"/>
              </a:rPr>
              <a:t> de la </a:t>
            </a:r>
            <a:r>
              <a:rPr lang="en-US" sz="1200" b="0" kern="1200" dirty="0" err="1">
                <a:solidFill>
                  <a:srgbClr val="FFFFFF"/>
                </a:solidFill>
                <a:latin typeface="+mj-lt"/>
                <a:ea typeface="+mj-ea"/>
                <a:cs typeface="+mj-cs"/>
              </a:rPr>
              <a:t>accion</a:t>
            </a:r>
            <a:r>
              <a:rPr lang="en-US" sz="1200" b="0" kern="1200" dirty="0">
                <a:solidFill>
                  <a:srgbClr val="FFFFFF"/>
                </a:solidFill>
                <a:latin typeface="+mj-lt"/>
                <a:ea typeface="+mj-ea"/>
                <a:cs typeface="+mj-cs"/>
              </a:rPr>
              <a:t> y </a:t>
            </a:r>
            <a:r>
              <a:rPr lang="en-US" sz="1200" b="0" kern="1200" dirty="0" err="1">
                <a:solidFill>
                  <a:srgbClr val="FFFFFF"/>
                </a:solidFill>
                <a:latin typeface="+mj-lt"/>
                <a:ea typeface="+mj-ea"/>
                <a:cs typeface="+mj-cs"/>
              </a:rPr>
              <a:t>sobre</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quien</a:t>
            </a:r>
            <a:r>
              <a:rPr lang="en-US" sz="1200" b="0" kern="1200" dirty="0">
                <a:solidFill>
                  <a:srgbClr val="FFFFFF"/>
                </a:solidFill>
                <a:latin typeface="+mj-lt"/>
                <a:ea typeface="+mj-ea"/>
                <a:cs typeface="+mj-cs"/>
              </a:rPr>
              <a:t> se </a:t>
            </a:r>
            <a:r>
              <a:rPr lang="en-US" sz="1200" b="0" kern="1200" dirty="0" err="1">
                <a:solidFill>
                  <a:srgbClr val="FFFFFF"/>
                </a:solidFill>
                <a:latin typeface="+mj-lt"/>
                <a:ea typeface="+mj-ea"/>
                <a:cs typeface="+mj-cs"/>
              </a:rPr>
              <a:t>ejecuta</a:t>
            </a:r>
            <a:r>
              <a:rPr lang="en-US" sz="1200" b="0" kern="1200" dirty="0">
                <a:solidFill>
                  <a:srgbClr val="FFFFFF"/>
                </a:solidFill>
                <a:latin typeface="+mj-lt"/>
                <a:ea typeface="+mj-ea"/>
                <a:cs typeface="+mj-cs"/>
              </a:rPr>
              <a:t>.</a:t>
            </a:r>
          </a:p>
          <a:p>
            <a:endParaRPr lang="en-US" sz="1200" b="0" kern="1200" dirty="0">
              <a:solidFill>
                <a:srgbClr val="FFFFFF"/>
              </a:solidFill>
              <a:latin typeface="+mj-lt"/>
              <a:ea typeface="+mj-ea"/>
              <a:cs typeface="+mj-cs"/>
            </a:endParaRPr>
          </a:p>
        </p:txBody>
      </p:sp>
      <p:sp>
        <p:nvSpPr>
          <p:cNvPr id="4" name="Slide Number Placeholder 3"/>
          <p:cNvSpPr>
            <a:spLocks noGrp="1"/>
          </p:cNvSpPr>
          <p:nvPr>
            <p:ph type="sldNum" sz="quarter" idx="5"/>
          </p:nvPr>
        </p:nvSpPr>
        <p:spPr/>
        <p:txBody>
          <a:bodyPr/>
          <a:lstStyle/>
          <a:p>
            <a:fld id="{3461A6AF-5C91-4279-A2A9-5DA981759015}" type="slidenum">
              <a:rPr lang="es-CO" smtClean="0"/>
              <a:pPr/>
              <a:t>28</a:t>
            </a:fld>
            <a:endParaRPr lang="es-CO"/>
          </a:p>
        </p:txBody>
      </p:sp>
    </p:spTree>
    <p:extLst>
      <p:ext uri="{BB962C8B-B14F-4D97-AF65-F5344CB8AC3E}">
        <p14:creationId xmlns:p14="http://schemas.microsoft.com/office/powerpoint/2010/main" val="1685199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Una palabra por </a:t>
            </a:r>
            <a:r>
              <a:rPr lang="en-US" b="1" dirty="0" err="1"/>
              <a:t>Concepto</a:t>
            </a:r>
            <a:endParaRPr lang="en-US" b="0" dirty="0"/>
          </a:p>
          <a:p>
            <a:r>
              <a:rPr lang="en-US" b="0" dirty="0" err="1"/>
              <a:t>Elija</a:t>
            </a:r>
            <a:r>
              <a:rPr lang="en-US" b="0" dirty="0"/>
              <a:t> una sola palabra por </a:t>
            </a:r>
            <a:r>
              <a:rPr lang="en-US" b="0" dirty="0" err="1"/>
              <a:t>concepto</a:t>
            </a:r>
            <a:r>
              <a:rPr lang="en-US" b="0" dirty="0"/>
              <a:t> y </a:t>
            </a:r>
            <a:r>
              <a:rPr lang="en-US" b="0" dirty="0" err="1"/>
              <a:t>mantengalo</a:t>
            </a:r>
            <a:r>
              <a:rPr lang="en-US" b="0" dirty="0"/>
              <a:t>, por </a:t>
            </a:r>
            <a:r>
              <a:rPr lang="en-US" b="0" dirty="0" err="1"/>
              <a:t>ejemplo</a:t>
            </a:r>
            <a:r>
              <a:rPr lang="en-US" b="0" dirty="0"/>
              <a:t> Si temenos la </a:t>
            </a:r>
            <a:r>
              <a:rPr lang="en-US" b="0" dirty="0" err="1"/>
              <a:t>clase</a:t>
            </a:r>
            <a:r>
              <a:rPr lang="en-US" b="0" dirty="0"/>
              <a:t> Employee y la </a:t>
            </a:r>
            <a:r>
              <a:rPr lang="en-US" b="0" dirty="0" err="1"/>
              <a:t>clase</a:t>
            </a:r>
            <a:r>
              <a:rPr lang="en-US" b="0" dirty="0"/>
              <a:t> Customer y </a:t>
            </a:r>
            <a:r>
              <a:rPr lang="en-US" b="0" dirty="0" err="1"/>
              <a:t>queremos</a:t>
            </a:r>
            <a:r>
              <a:rPr lang="en-US" b="0" dirty="0"/>
              <a:t> </a:t>
            </a:r>
            <a:r>
              <a:rPr lang="en-US" b="0" dirty="0" err="1"/>
              <a:t>tener</a:t>
            </a:r>
            <a:r>
              <a:rPr lang="en-US" b="0" dirty="0"/>
              <a:t> un </a:t>
            </a:r>
            <a:r>
              <a:rPr lang="en-US" b="0" dirty="0" err="1"/>
              <a:t>metodo</a:t>
            </a:r>
            <a:r>
              <a:rPr lang="en-US" b="0" dirty="0"/>
              <a:t> que se </a:t>
            </a:r>
            <a:r>
              <a:rPr lang="en-US" b="0" dirty="0" err="1"/>
              <a:t>encargue</a:t>
            </a:r>
            <a:r>
              <a:rPr lang="en-US" b="0" dirty="0"/>
              <a:t> de </a:t>
            </a:r>
            <a:r>
              <a:rPr lang="en-US" b="0" dirty="0" err="1"/>
              <a:t>guardar</a:t>
            </a:r>
            <a:r>
              <a:rPr lang="en-US" b="0" dirty="0"/>
              <a:t> los </a:t>
            </a:r>
            <a:r>
              <a:rPr lang="en-US" b="0" dirty="0" err="1"/>
              <a:t>datos</a:t>
            </a:r>
            <a:r>
              <a:rPr lang="en-US" b="0" dirty="0"/>
              <a:t> de </a:t>
            </a:r>
            <a:r>
              <a:rPr lang="en-US" b="0" dirty="0" err="1"/>
              <a:t>cada</a:t>
            </a:r>
            <a:r>
              <a:rPr lang="en-US" b="0" dirty="0"/>
              <a:t> uno, </a:t>
            </a:r>
            <a:r>
              <a:rPr lang="en-US" b="0" dirty="0" err="1"/>
              <a:t>podriamos</a:t>
            </a:r>
            <a:r>
              <a:rPr lang="en-US" b="0" dirty="0"/>
              <a:t> </a:t>
            </a:r>
            <a:r>
              <a:rPr lang="en-US" b="0" dirty="0" err="1"/>
              <a:t>tener</a:t>
            </a:r>
            <a:r>
              <a:rPr lang="en-US" b="0" dirty="0"/>
              <a:t> algo </a:t>
            </a:r>
            <a:r>
              <a:rPr lang="en-US" b="0" dirty="0" err="1"/>
              <a:t>como</a:t>
            </a:r>
            <a:r>
              <a:rPr lang="en-US" b="0" dirty="0"/>
              <a:t> lo </a:t>
            </a:r>
            <a:r>
              <a:rPr lang="en-US" b="0" dirty="0" err="1"/>
              <a:t>siguiente</a:t>
            </a:r>
            <a:r>
              <a:rPr lang="en-US" b="0" dirty="0"/>
              <a:t>:</a:t>
            </a:r>
          </a:p>
          <a:p>
            <a:r>
              <a:rPr lang="en-US" b="0" dirty="0"/>
              <a:t>La </a:t>
            </a:r>
            <a:r>
              <a:rPr lang="en-US" b="0" dirty="0" err="1"/>
              <a:t>clase</a:t>
            </a:r>
            <a:r>
              <a:rPr lang="en-US" b="0" dirty="0"/>
              <a:t> employee con un </a:t>
            </a:r>
            <a:r>
              <a:rPr lang="en-US" b="0" dirty="0" err="1"/>
              <a:t>método</a:t>
            </a:r>
            <a:r>
              <a:rPr lang="en-US" b="0" dirty="0"/>
              <a:t> Save y la </a:t>
            </a:r>
            <a:r>
              <a:rPr lang="en-US" b="0" dirty="0" err="1"/>
              <a:t>clase</a:t>
            </a:r>
            <a:r>
              <a:rPr lang="en-US" b="0" dirty="0"/>
              <a:t> customer con un </a:t>
            </a:r>
            <a:r>
              <a:rPr lang="en-US" b="0" dirty="0" err="1"/>
              <a:t>método</a:t>
            </a:r>
            <a:r>
              <a:rPr lang="en-US" b="0" dirty="0"/>
              <a:t> Insert, </a:t>
            </a:r>
            <a:r>
              <a:rPr lang="en-US" b="0" dirty="0" err="1"/>
              <a:t>aunque</a:t>
            </a:r>
            <a:r>
              <a:rPr lang="en-US" b="0" dirty="0"/>
              <a:t> los dos </a:t>
            </a:r>
            <a:r>
              <a:rPr lang="en-US" b="0" dirty="0" err="1"/>
              <a:t>metodos</a:t>
            </a:r>
            <a:r>
              <a:rPr lang="en-US" b="0" dirty="0"/>
              <a:t> </a:t>
            </a:r>
            <a:r>
              <a:rPr lang="en-US" b="0" dirty="0" err="1"/>
              <a:t>significan</a:t>
            </a:r>
            <a:r>
              <a:rPr lang="en-US" b="0" dirty="0"/>
              <a:t> que </a:t>
            </a:r>
            <a:r>
              <a:rPr lang="en-US" b="0" dirty="0" err="1"/>
              <a:t>guardan</a:t>
            </a:r>
            <a:r>
              <a:rPr lang="en-US" b="0" dirty="0"/>
              <a:t> </a:t>
            </a:r>
            <a:r>
              <a:rPr lang="en-US" b="0" dirty="0" err="1"/>
              <a:t>datos</a:t>
            </a:r>
            <a:r>
              <a:rPr lang="en-US" b="0" dirty="0"/>
              <a:t> la idea es </a:t>
            </a:r>
            <a:r>
              <a:rPr lang="en-US" b="0" dirty="0" err="1"/>
              <a:t>tener</a:t>
            </a:r>
            <a:r>
              <a:rPr lang="en-US" b="0" dirty="0"/>
              <a:t> solo uno para </a:t>
            </a:r>
            <a:r>
              <a:rPr lang="en-US" b="0" dirty="0" err="1"/>
              <a:t>garantizar</a:t>
            </a:r>
            <a:r>
              <a:rPr lang="en-US" b="0" dirty="0"/>
              <a:t> </a:t>
            </a:r>
            <a:r>
              <a:rPr lang="en-US" b="0" dirty="0" err="1"/>
              <a:t>el</a:t>
            </a:r>
            <a:r>
              <a:rPr lang="en-US" b="0" dirty="0"/>
              <a:t> </a:t>
            </a:r>
            <a:r>
              <a:rPr lang="en-US" b="0" dirty="0" err="1"/>
              <a:t>concepto</a:t>
            </a:r>
            <a:r>
              <a:rPr lang="en-US" b="0" dirty="0"/>
              <a:t>, </a:t>
            </a:r>
            <a:r>
              <a:rPr lang="en-US" b="0" dirty="0" err="1"/>
              <a:t>en</a:t>
            </a:r>
            <a:r>
              <a:rPr lang="en-US" b="0" dirty="0"/>
              <a:t> </a:t>
            </a:r>
            <a:r>
              <a:rPr lang="en-US" b="0" dirty="0" err="1"/>
              <a:t>este</a:t>
            </a:r>
            <a:r>
              <a:rPr lang="en-US" b="0" dirty="0"/>
              <a:t> </a:t>
            </a:r>
            <a:r>
              <a:rPr lang="en-US" b="0" dirty="0" err="1"/>
              <a:t>caso</a:t>
            </a:r>
            <a:r>
              <a:rPr lang="en-US" b="0" dirty="0"/>
              <a:t> </a:t>
            </a:r>
            <a:r>
              <a:rPr lang="en-US" b="0" dirty="0" err="1"/>
              <a:t>podría</a:t>
            </a:r>
            <a:r>
              <a:rPr lang="en-US" b="0" dirty="0"/>
              <a:t> ser solo </a:t>
            </a:r>
            <a:r>
              <a:rPr lang="en-US" b="0" dirty="0" err="1"/>
              <a:t>el</a:t>
            </a:r>
            <a:r>
              <a:rPr lang="en-US" b="0" dirty="0"/>
              <a:t> </a:t>
            </a:r>
            <a:r>
              <a:rPr lang="en-US" b="0" dirty="0" err="1"/>
              <a:t>método</a:t>
            </a:r>
            <a:r>
              <a:rPr lang="en-US" b="0" dirty="0"/>
              <a:t> Save, </a:t>
            </a:r>
            <a:r>
              <a:rPr lang="en-US" b="0" dirty="0" err="1"/>
              <a:t>así</a:t>
            </a:r>
            <a:r>
              <a:rPr lang="en-US" b="0" dirty="0"/>
              <a:t>.</a:t>
            </a:r>
          </a:p>
          <a:p>
            <a:endParaRPr lang="en-US" b="0" dirty="0"/>
          </a:p>
          <a:p>
            <a:r>
              <a:rPr lang="es-ES" b="0" dirty="0"/>
              <a:t>De esta forma se conserva la homogeneidad de conceptos y se entiende que </a:t>
            </a:r>
            <a:r>
              <a:rPr lang="es-ES" b="0" dirty="0" err="1"/>
              <a:t>preoceso</a:t>
            </a:r>
            <a:r>
              <a:rPr lang="es-ES" b="0" dirty="0"/>
              <a:t> se ejecuta en cada uno.</a:t>
            </a:r>
            <a:endParaRPr lang="en-US" b="0"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29</a:t>
            </a:fld>
            <a:endParaRPr lang="es-CO"/>
          </a:p>
        </p:txBody>
      </p:sp>
    </p:spTree>
    <p:extLst>
      <p:ext uri="{BB962C8B-B14F-4D97-AF65-F5344CB8AC3E}">
        <p14:creationId xmlns:p14="http://schemas.microsoft.com/office/powerpoint/2010/main" val="42441319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Sin </a:t>
            </a:r>
            <a:r>
              <a:rPr lang="en-US" b="1" dirty="0" err="1"/>
              <a:t>Juegos</a:t>
            </a:r>
            <a:r>
              <a:rPr lang="en-US" b="1" dirty="0"/>
              <a:t> de Palabras</a:t>
            </a:r>
            <a:endParaRPr lang="en-US" b="0" dirty="0"/>
          </a:p>
          <a:p>
            <a:r>
              <a:rPr lang="en-US" b="0" dirty="0"/>
              <a:t>Evite usar la </a:t>
            </a:r>
            <a:r>
              <a:rPr lang="en-US" b="0" dirty="0" err="1"/>
              <a:t>misma</a:t>
            </a:r>
            <a:r>
              <a:rPr lang="en-US" b="0" dirty="0"/>
              <a:t> palabra con dos fines </a:t>
            </a:r>
            <a:r>
              <a:rPr lang="en-US" b="0" dirty="0" err="1"/>
              <a:t>distintos</a:t>
            </a:r>
            <a:r>
              <a:rPr lang="en-US" b="0" dirty="0"/>
              <a:t>. Por </a:t>
            </a:r>
            <a:r>
              <a:rPr lang="en-US" b="0" dirty="0" err="1"/>
              <a:t>ejemplo</a:t>
            </a:r>
            <a:r>
              <a:rPr lang="en-US" b="0" dirty="0"/>
              <a:t> </a:t>
            </a:r>
            <a:r>
              <a:rPr lang="en-US" b="0" dirty="0" err="1"/>
              <a:t>tiene</a:t>
            </a:r>
            <a:r>
              <a:rPr lang="en-US" b="0" dirty="0"/>
              <a:t> un </a:t>
            </a:r>
            <a:r>
              <a:rPr lang="en-US" b="0" dirty="0" err="1"/>
              <a:t>clase</a:t>
            </a:r>
            <a:r>
              <a:rPr lang="en-US" b="0" dirty="0"/>
              <a:t> Calculator que </a:t>
            </a:r>
            <a:r>
              <a:rPr lang="en-US" b="0" dirty="0" err="1"/>
              <a:t>tiene</a:t>
            </a:r>
            <a:r>
              <a:rPr lang="en-US" b="0" dirty="0"/>
              <a:t> un </a:t>
            </a:r>
            <a:r>
              <a:rPr lang="en-US" b="0" dirty="0" err="1"/>
              <a:t>método</a:t>
            </a:r>
            <a:r>
              <a:rPr lang="en-US" b="0" dirty="0"/>
              <a:t> Add que </a:t>
            </a:r>
            <a:r>
              <a:rPr lang="en-US" b="0" dirty="0" err="1"/>
              <a:t>suma</a:t>
            </a:r>
            <a:r>
              <a:rPr lang="en-US" b="0" dirty="0"/>
              <a:t> dos </a:t>
            </a:r>
            <a:r>
              <a:rPr lang="en-US" b="0" dirty="0" err="1"/>
              <a:t>numeros</a:t>
            </a:r>
            <a:r>
              <a:rPr lang="en-US" b="0" dirty="0"/>
              <a:t> y </a:t>
            </a:r>
            <a:r>
              <a:rPr lang="en-US" b="0" dirty="0" err="1"/>
              <a:t>tiene</a:t>
            </a:r>
            <a:r>
              <a:rPr lang="en-US" b="0" dirty="0"/>
              <a:t> </a:t>
            </a:r>
            <a:r>
              <a:rPr lang="en-US" b="0" dirty="0" err="1"/>
              <a:t>otra</a:t>
            </a:r>
            <a:r>
              <a:rPr lang="en-US" b="0" dirty="0"/>
              <a:t> </a:t>
            </a:r>
            <a:r>
              <a:rPr lang="en-US" b="0" dirty="0" err="1"/>
              <a:t>clase</a:t>
            </a:r>
            <a:r>
              <a:rPr lang="en-US" b="0" dirty="0"/>
              <a:t> List que Tambien </a:t>
            </a:r>
            <a:r>
              <a:rPr lang="en-US" b="0" dirty="0" err="1"/>
              <a:t>tiene</a:t>
            </a:r>
            <a:r>
              <a:rPr lang="en-US" b="0" dirty="0"/>
              <a:t> </a:t>
            </a:r>
            <a:r>
              <a:rPr lang="en-US" b="0" dirty="0" err="1"/>
              <a:t>el</a:t>
            </a:r>
            <a:r>
              <a:rPr lang="en-US" b="0" dirty="0"/>
              <a:t> </a:t>
            </a:r>
            <a:r>
              <a:rPr lang="en-US" b="0" dirty="0" err="1"/>
              <a:t>mismo</a:t>
            </a:r>
            <a:r>
              <a:rPr lang="en-US" b="0" dirty="0"/>
              <a:t> </a:t>
            </a:r>
            <a:r>
              <a:rPr lang="en-US" b="0" dirty="0" err="1"/>
              <a:t>método</a:t>
            </a:r>
            <a:r>
              <a:rPr lang="en-US" b="0" dirty="0"/>
              <a:t>; solo que </a:t>
            </a:r>
            <a:r>
              <a:rPr lang="en-US" b="0" dirty="0" err="1"/>
              <a:t>este</a:t>
            </a:r>
            <a:r>
              <a:rPr lang="en-US" b="0" dirty="0"/>
              <a:t> </a:t>
            </a:r>
            <a:r>
              <a:rPr lang="en-US" b="0" dirty="0" err="1"/>
              <a:t>adiciona</a:t>
            </a:r>
            <a:r>
              <a:rPr lang="en-US" b="0" dirty="0"/>
              <a:t> un item a la </a:t>
            </a:r>
            <a:r>
              <a:rPr lang="en-US" b="0" dirty="0" err="1"/>
              <a:t>lista</a:t>
            </a:r>
            <a:r>
              <a:rPr lang="en-US" b="0" dirty="0"/>
              <a:t>.</a:t>
            </a:r>
          </a:p>
          <a:p>
            <a:endParaRPr lang="en-US" b="0" dirty="0"/>
          </a:p>
          <a:p>
            <a:r>
              <a:rPr lang="en-US" b="0" dirty="0" err="1"/>
              <a:t>En</a:t>
            </a:r>
            <a:r>
              <a:rPr lang="en-US" b="0" dirty="0"/>
              <a:t> </a:t>
            </a:r>
            <a:r>
              <a:rPr lang="en-US" b="0" dirty="0" err="1"/>
              <a:t>este</a:t>
            </a:r>
            <a:r>
              <a:rPr lang="en-US" b="0" dirty="0"/>
              <a:t> </a:t>
            </a:r>
            <a:r>
              <a:rPr lang="en-US" b="0" dirty="0" err="1"/>
              <a:t>caso</a:t>
            </a:r>
            <a:r>
              <a:rPr lang="en-US" b="0" dirty="0"/>
              <a:t> </a:t>
            </a:r>
            <a:r>
              <a:rPr lang="en-US" b="0" dirty="0" err="1"/>
              <a:t>tiene</a:t>
            </a:r>
            <a:r>
              <a:rPr lang="en-US" b="0" dirty="0"/>
              <a:t> </a:t>
            </a:r>
            <a:r>
              <a:rPr lang="en-US" b="0" dirty="0" err="1"/>
              <a:t>el</a:t>
            </a:r>
            <a:r>
              <a:rPr lang="en-US" b="0" dirty="0"/>
              <a:t> </a:t>
            </a:r>
            <a:r>
              <a:rPr lang="en-US" b="0" dirty="0" err="1"/>
              <a:t>mismo</a:t>
            </a:r>
            <a:r>
              <a:rPr lang="en-US" b="0" dirty="0"/>
              <a:t> </a:t>
            </a:r>
            <a:r>
              <a:rPr lang="en-US" b="0" dirty="0" err="1"/>
              <a:t>nombre</a:t>
            </a:r>
            <a:r>
              <a:rPr lang="en-US" b="0" dirty="0"/>
              <a:t> del </a:t>
            </a:r>
            <a:r>
              <a:rPr lang="en-US" b="0" dirty="0" err="1"/>
              <a:t>Metodo</a:t>
            </a:r>
            <a:r>
              <a:rPr lang="en-US" b="0" dirty="0"/>
              <a:t>, </a:t>
            </a:r>
            <a:r>
              <a:rPr lang="en-US" b="0" dirty="0" err="1"/>
              <a:t>pero</a:t>
            </a:r>
            <a:r>
              <a:rPr lang="en-US" b="0" dirty="0"/>
              <a:t> </a:t>
            </a:r>
            <a:r>
              <a:rPr lang="en-US" b="0" dirty="0" err="1"/>
              <a:t>realizan</a:t>
            </a:r>
            <a:r>
              <a:rPr lang="en-US" b="0" dirty="0"/>
              <a:t> </a:t>
            </a:r>
            <a:r>
              <a:rPr lang="en-US" b="0" dirty="0" err="1"/>
              <a:t>operaciones</a:t>
            </a:r>
            <a:r>
              <a:rPr lang="en-US" b="0" dirty="0"/>
              <a:t> </a:t>
            </a:r>
            <a:r>
              <a:rPr lang="en-US" b="0" dirty="0" err="1"/>
              <a:t>diferentes</a:t>
            </a:r>
            <a:r>
              <a:rPr lang="en-US" b="0" dirty="0"/>
              <a:t>, por </a:t>
            </a:r>
            <a:r>
              <a:rPr lang="en-US" b="0" dirty="0" err="1"/>
              <a:t>tal</a:t>
            </a:r>
            <a:r>
              <a:rPr lang="en-US" b="0" dirty="0"/>
              <a:t> </a:t>
            </a:r>
            <a:r>
              <a:rPr lang="en-US" b="0" dirty="0" err="1"/>
              <a:t>motivo</a:t>
            </a:r>
            <a:r>
              <a:rPr lang="en-US" b="0" dirty="0"/>
              <a:t> lo ideal </a:t>
            </a:r>
            <a:r>
              <a:rPr lang="en-US" b="0" dirty="0" err="1"/>
              <a:t>seria</a:t>
            </a:r>
            <a:r>
              <a:rPr lang="en-US" b="0" dirty="0"/>
              <a:t> </a:t>
            </a:r>
            <a:r>
              <a:rPr lang="en-US" b="0" dirty="0" err="1"/>
              <a:t>cambiar</a:t>
            </a:r>
            <a:r>
              <a:rPr lang="en-US" b="0" dirty="0"/>
              <a:t> uno de los dos. </a:t>
            </a:r>
          </a:p>
          <a:p>
            <a:endParaRPr lang="en-US" b="0" dirty="0"/>
          </a:p>
          <a:p>
            <a:r>
              <a:rPr lang="en-US" b="0" dirty="0" err="1"/>
              <a:t>Posiblemente</a:t>
            </a:r>
            <a:r>
              <a:rPr lang="en-US" b="0" dirty="0"/>
              <a:t> </a:t>
            </a:r>
            <a:r>
              <a:rPr lang="en-US" b="0" dirty="0" err="1"/>
              <a:t>cambiar</a:t>
            </a:r>
            <a:r>
              <a:rPr lang="en-US" b="0" dirty="0"/>
              <a:t> </a:t>
            </a:r>
            <a:r>
              <a:rPr lang="en-US" b="0" dirty="0" err="1"/>
              <a:t>el</a:t>
            </a:r>
            <a:r>
              <a:rPr lang="en-US" b="0" dirty="0"/>
              <a:t> </a:t>
            </a:r>
            <a:r>
              <a:rPr lang="en-US" b="0" dirty="0" err="1"/>
              <a:t>metodo</a:t>
            </a:r>
            <a:r>
              <a:rPr lang="en-US" b="0" dirty="0"/>
              <a:t> Add, de la </a:t>
            </a:r>
            <a:r>
              <a:rPr lang="en-US" b="0" dirty="0" err="1"/>
              <a:t>clase</a:t>
            </a:r>
            <a:r>
              <a:rPr lang="en-US" b="0" dirty="0"/>
              <a:t> calculator, por un </a:t>
            </a:r>
            <a:r>
              <a:rPr lang="en-US" b="0" dirty="0" err="1"/>
              <a:t>metodo</a:t>
            </a:r>
            <a:r>
              <a:rPr lang="en-US" b="0" dirty="0"/>
              <a:t> com Sum o </a:t>
            </a:r>
            <a:r>
              <a:rPr lang="en-US" b="0" dirty="0" err="1"/>
              <a:t>cambiar</a:t>
            </a:r>
            <a:r>
              <a:rPr lang="en-US" b="0" dirty="0"/>
              <a:t> </a:t>
            </a:r>
            <a:r>
              <a:rPr lang="en-US" b="0" dirty="0" err="1"/>
              <a:t>el</a:t>
            </a:r>
            <a:r>
              <a:rPr lang="en-US" b="0" dirty="0"/>
              <a:t> </a:t>
            </a:r>
            <a:r>
              <a:rPr lang="en-US" b="0" dirty="0" err="1"/>
              <a:t>metodo</a:t>
            </a:r>
            <a:r>
              <a:rPr lang="en-US" b="0" dirty="0"/>
              <a:t> Add de la </a:t>
            </a:r>
            <a:r>
              <a:rPr lang="en-US" b="0" dirty="0" err="1"/>
              <a:t>lista</a:t>
            </a:r>
            <a:r>
              <a:rPr lang="en-US" b="0" dirty="0"/>
              <a:t> por un </a:t>
            </a:r>
            <a:r>
              <a:rPr lang="en-US" b="0" dirty="0" err="1"/>
              <a:t>nombre</a:t>
            </a:r>
            <a:r>
              <a:rPr lang="en-US" b="0" dirty="0"/>
              <a:t> </a:t>
            </a:r>
            <a:r>
              <a:rPr lang="en-US" b="0" dirty="0" err="1"/>
              <a:t>como</a:t>
            </a:r>
            <a:r>
              <a:rPr lang="en-US" b="0" dirty="0"/>
              <a:t> Append. </a:t>
            </a:r>
            <a:r>
              <a:rPr lang="en-US" b="0" dirty="0" err="1"/>
              <a:t>En</a:t>
            </a:r>
            <a:r>
              <a:rPr lang="en-US" b="0" dirty="0"/>
              <a:t> </a:t>
            </a:r>
            <a:r>
              <a:rPr lang="en-US" b="0" dirty="0" err="1"/>
              <a:t>cuyo</a:t>
            </a:r>
            <a:r>
              <a:rPr lang="en-US" b="0" dirty="0"/>
              <a:t> </a:t>
            </a:r>
            <a:r>
              <a:rPr lang="en-US" b="0" dirty="0" err="1"/>
              <a:t>caso</a:t>
            </a:r>
            <a:r>
              <a:rPr lang="en-US" b="0" dirty="0"/>
              <a:t> se </a:t>
            </a:r>
            <a:r>
              <a:rPr lang="en-US" b="0" dirty="0" err="1"/>
              <a:t>conservaria</a:t>
            </a:r>
            <a:r>
              <a:rPr lang="en-US" b="0" dirty="0"/>
              <a:t> la </a:t>
            </a:r>
            <a:r>
              <a:rPr lang="en-US" b="0" dirty="0" err="1"/>
              <a:t>misma</a:t>
            </a:r>
            <a:r>
              <a:rPr lang="en-US" b="0" dirty="0"/>
              <a:t> </a:t>
            </a:r>
            <a:r>
              <a:rPr lang="en-US" b="0" dirty="0" err="1"/>
              <a:t>logica</a:t>
            </a:r>
            <a:r>
              <a:rPr lang="en-US" b="0" dirty="0"/>
              <a:t> </a:t>
            </a:r>
            <a:r>
              <a:rPr lang="en-US" b="0" dirty="0" err="1"/>
              <a:t>pero</a:t>
            </a:r>
            <a:r>
              <a:rPr lang="en-US" b="0" dirty="0"/>
              <a:t> </a:t>
            </a:r>
            <a:r>
              <a:rPr lang="en-US" b="0" dirty="0" err="1"/>
              <a:t>hace</a:t>
            </a:r>
            <a:r>
              <a:rPr lang="en-US" b="0" dirty="0"/>
              <a:t> </a:t>
            </a:r>
            <a:r>
              <a:rPr lang="en-US" b="0" dirty="0" err="1"/>
              <a:t>semanticamente</a:t>
            </a:r>
            <a:r>
              <a:rPr lang="en-US" b="0" dirty="0"/>
              <a:t> </a:t>
            </a:r>
            <a:r>
              <a:rPr lang="en-US" b="0" dirty="0" err="1"/>
              <a:t>diferentes</a:t>
            </a:r>
            <a:r>
              <a:rPr lang="en-US" b="0" dirty="0"/>
              <a:t> los dos </a:t>
            </a:r>
            <a:r>
              <a:rPr lang="en-US" b="0" dirty="0" err="1"/>
              <a:t>nombres</a:t>
            </a:r>
            <a:r>
              <a:rPr lang="en-US" b="0" dirty="0"/>
              <a:t>.</a:t>
            </a:r>
          </a:p>
        </p:txBody>
      </p:sp>
      <p:sp>
        <p:nvSpPr>
          <p:cNvPr id="4" name="Slide Number Placeholder 3"/>
          <p:cNvSpPr>
            <a:spLocks noGrp="1"/>
          </p:cNvSpPr>
          <p:nvPr>
            <p:ph type="sldNum" sz="quarter" idx="5"/>
          </p:nvPr>
        </p:nvSpPr>
        <p:spPr/>
        <p:txBody>
          <a:bodyPr/>
          <a:lstStyle/>
          <a:p>
            <a:fld id="{3461A6AF-5C91-4279-A2A9-5DA981759015}" type="slidenum">
              <a:rPr lang="es-CO" smtClean="0"/>
              <a:pPr/>
              <a:t>30</a:t>
            </a:fld>
            <a:endParaRPr lang="es-CO"/>
          </a:p>
        </p:txBody>
      </p:sp>
    </p:spTree>
    <p:extLst>
      <p:ext uri="{BB962C8B-B14F-4D97-AF65-F5344CB8AC3E}">
        <p14:creationId xmlns:p14="http://schemas.microsoft.com/office/powerpoint/2010/main" val="3005474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Nombres</a:t>
            </a:r>
            <a:r>
              <a:rPr lang="en-US" b="1" dirty="0"/>
              <a:t> sin </a:t>
            </a:r>
            <a:r>
              <a:rPr lang="en-US" b="1" dirty="0" err="1"/>
              <a:t>Contexto</a:t>
            </a:r>
            <a:r>
              <a:rPr lang="en-US" b="1" dirty="0"/>
              <a:t> </a:t>
            </a:r>
            <a:r>
              <a:rPr lang="en-US" b="1" dirty="0" err="1"/>
              <a:t>Superflujo</a:t>
            </a:r>
            <a:endParaRPr lang="en-US" b="0" dirty="0"/>
          </a:p>
          <a:p>
            <a:r>
              <a:rPr lang="en-US" b="0" dirty="0" err="1"/>
              <a:t>En</a:t>
            </a:r>
            <a:r>
              <a:rPr lang="en-US" b="0" dirty="0"/>
              <a:t> </a:t>
            </a:r>
            <a:r>
              <a:rPr lang="en-US" b="0" dirty="0" err="1"/>
              <a:t>algunos</a:t>
            </a:r>
            <a:r>
              <a:rPr lang="en-US" b="0" dirty="0"/>
              <a:t> </a:t>
            </a:r>
            <a:r>
              <a:rPr lang="en-US" b="0" dirty="0" err="1"/>
              <a:t>casos</a:t>
            </a:r>
            <a:r>
              <a:rPr lang="en-US" b="0" dirty="0"/>
              <a:t> y al </a:t>
            </a:r>
            <a:r>
              <a:rPr lang="en-US" b="0" dirty="0" err="1"/>
              <a:t>tratar</a:t>
            </a:r>
            <a:r>
              <a:rPr lang="en-US" b="0" dirty="0"/>
              <a:t> de ser </a:t>
            </a:r>
            <a:r>
              <a:rPr lang="en-US" b="0" dirty="0" err="1"/>
              <a:t>explicito</a:t>
            </a:r>
            <a:r>
              <a:rPr lang="en-US" b="0" dirty="0"/>
              <a:t> </a:t>
            </a:r>
            <a:r>
              <a:rPr lang="en-US" b="0" dirty="0" err="1"/>
              <a:t>en</a:t>
            </a:r>
            <a:r>
              <a:rPr lang="en-US" b="0" dirty="0"/>
              <a:t> </a:t>
            </a:r>
            <a:r>
              <a:rPr lang="en-US" b="0" dirty="0" err="1"/>
              <a:t>el</a:t>
            </a:r>
            <a:r>
              <a:rPr lang="en-US" b="0" dirty="0"/>
              <a:t> </a:t>
            </a:r>
            <a:r>
              <a:rPr lang="en-US" b="0" dirty="0" err="1"/>
              <a:t>uso</a:t>
            </a:r>
            <a:r>
              <a:rPr lang="en-US" b="0" dirty="0"/>
              <a:t> de los </a:t>
            </a:r>
            <a:r>
              <a:rPr lang="en-US" b="0" dirty="0" err="1"/>
              <a:t>nombres</a:t>
            </a:r>
            <a:r>
              <a:rPr lang="en-US" b="0" dirty="0"/>
              <a:t> de las variables, Podemos </a:t>
            </a:r>
            <a:r>
              <a:rPr lang="en-US" b="0" dirty="0" err="1"/>
              <a:t>estar</a:t>
            </a:r>
            <a:r>
              <a:rPr lang="en-US" b="0" dirty="0"/>
              <a:t> </a:t>
            </a:r>
            <a:r>
              <a:rPr lang="en-US" b="0" dirty="0" err="1"/>
              <a:t>utilizando</a:t>
            </a:r>
            <a:r>
              <a:rPr lang="en-US" b="0" dirty="0"/>
              <a:t> </a:t>
            </a:r>
            <a:r>
              <a:rPr lang="en-US" b="0" dirty="0" err="1"/>
              <a:t>demasiado</a:t>
            </a:r>
            <a:r>
              <a:rPr lang="en-US" b="0" dirty="0"/>
              <a:t> </a:t>
            </a:r>
            <a:r>
              <a:rPr lang="en-US" b="0" dirty="0" err="1"/>
              <a:t>contexto</a:t>
            </a:r>
            <a:r>
              <a:rPr lang="en-US" b="0" dirty="0"/>
              <a:t>, por </a:t>
            </a:r>
            <a:r>
              <a:rPr lang="en-US" b="0" dirty="0" err="1"/>
              <a:t>ejemplo</a:t>
            </a:r>
            <a:r>
              <a:rPr lang="en-US" b="0" dirty="0"/>
              <a:t> </a:t>
            </a:r>
            <a:r>
              <a:rPr lang="en-US" b="0" dirty="0" err="1"/>
              <a:t>MyAccountNamagerApplication</a:t>
            </a:r>
            <a:r>
              <a:rPr lang="en-US" b="0" dirty="0"/>
              <a:t> o la </a:t>
            </a:r>
            <a:r>
              <a:rPr lang="en-US" b="0" dirty="0" err="1"/>
              <a:t>clase</a:t>
            </a:r>
            <a:r>
              <a:rPr lang="en-US" b="0" dirty="0"/>
              <a:t> </a:t>
            </a:r>
            <a:r>
              <a:rPr lang="en-US" b="0" dirty="0" err="1"/>
              <a:t>MyUserManagerApplication</a:t>
            </a:r>
            <a:r>
              <a:rPr lang="en-US" b="0" dirty="0"/>
              <a:t>, </a:t>
            </a:r>
            <a:r>
              <a:rPr lang="en-US" b="0" dirty="0" err="1"/>
              <a:t>tiene</a:t>
            </a:r>
            <a:r>
              <a:rPr lang="en-US" b="0" dirty="0"/>
              <a:t> </a:t>
            </a:r>
            <a:r>
              <a:rPr lang="en-US" b="0" dirty="0" err="1"/>
              <a:t>demasiado</a:t>
            </a:r>
            <a:r>
              <a:rPr lang="en-US" b="0" dirty="0"/>
              <a:t> context, y solo con </a:t>
            </a:r>
            <a:r>
              <a:rPr lang="en-US" b="0" dirty="0" err="1"/>
              <a:t>el</a:t>
            </a:r>
            <a:r>
              <a:rPr lang="en-US" b="0" dirty="0"/>
              <a:t> </a:t>
            </a:r>
            <a:r>
              <a:rPr lang="en-US" b="0" dirty="0" err="1"/>
              <a:t>uso</a:t>
            </a:r>
            <a:r>
              <a:rPr lang="en-US" b="0" dirty="0"/>
              <a:t> de Account o de User, </a:t>
            </a:r>
            <a:r>
              <a:rPr lang="en-US" b="0" dirty="0" err="1"/>
              <a:t>ya</a:t>
            </a:r>
            <a:r>
              <a:rPr lang="en-US" b="0" dirty="0"/>
              <a:t> </a:t>
            </a:r>
            <a:r>
              <a:rPr lang="en-US" b="0" dirty="0" err="1"/>
              <a:t>sabemos</a:t>
            </a:r>
            <a:r>
              <a:rPr lang="en-US" b="0" dirty="0"/>
              <a:t> que stan dentro de la </a:t>
            </a:r>
            <a:r>
              <a:rPr lang="en-US" b="0" dirty="0" err="1"/>
              <a:t>aplicacion</a:t>
            </a:r>
            <a:r>
              <a:rPr lang="en-US" b="0" dirty="0"/>
              <a:t> y que </a:t>
            </a:r>
            <a:r>
              <a:rPr lang="en-US" b="0" dirty="0" err="1"/>
              <a:t>realicen</a:t>
            </a:r>
            <a:r>
              <a:rPr lang="en-US" b="0" dirty="0"/>
              <a:t> la function que se </a:t>
            </a:r>
            <a:r>
              <a:rPr lang="en-US" b="0" dirty="0" err="1"/>
              <a:t>espera</a:t>
            </a:r>
            <a:r>
              <a:rPr lang="en-US" b="0" dirty="0"/>
              <a:t>.</a:t>
            </a:r>
          </a:p>
          <a:p>
            <a:endParaRPr lang="en-US" b="0" dirty="0"/>
          </a:p>
          <a:p>
            <a:r>
              <a:rPr lang="en-US" b="0" dirty="0"/>
              <a:t>De </a:t>
            </a:r>
            <a:r>
              <a:rPr lang="en-US" b="0" dirty="0" err="1"/>
              <a:t>igual</a:t>
            </a:r>
            <a:r>
              <a:rPr lang="en-US" b="0" dirty="0"/>
              <a:t> forma </a:t>
            </a:r>
            <a:r>
              <a:rPr lang="en-US" b="0" dirty="0" err="1"/>
              <a:t>si</a:t>
            </a:r>
            <a:r>
              <a:rPr lang="en-US" b="0" dirty="0"/>
              <a:t> temenos una variable que </a:t>
            </a:r>
            <a:r>
              <a:rPr lang="en-US" b="0" dirty="0" err="1"/>
              <a:t>llamamos</a:t>
            </a:r>
            <a:r>
              <a:rPr lang="en-US" b="0" dirty="0"/>
              <a:t> </a:t>
            </a:r>
            <a:r>
              <a:rPr lang="en-US" b="0" dirty="0" err="1"/>
              <a:t>AccountAffetcs</a:t>
            </a:r>
            <a:r>
              <a:rPr lang="en-US" b="0" dirty="0"/>
              <a:t> y </a:t>
            </a:r>
            <a:r>
              <a:rPr lang="en-US" b="0" dirty="0" err="1"/>
              <a:t>necesitamos</a:t>
            </a:r>
            <a:r>
              <a:rPr lang="en-US" b="0" dirty="0"/>
              <a:t> </a:t>
            </a:r>
            <a:r>
              <a:rPr lang="en-US" b="0" dirty="0" err="1"/>
              <a:t>obtener</a:t>
            </a:r>
            <a:r>
              <a:rPr lang="en-US" b="0" dirty="0"/>
              <a:t> la </a:t>
            </a:r>
            <a:r>
              <a:rPr lang="en-US" b="0" dirty="0" err="1"/>
              <a:t>dirección</a:t>
            </a:r>
            <a:r>
              <a:rPr lang="en-US" b="0" dirty="0"/>
              <a:t>. El </a:t>
            </a:r>
            <a:r>
              <a:rPr lang="en-US" b="0" dirty="0" err="1"/>
              <a:t>crear</a:t>
            </a:r>
            <a:r>
              <a:rPr lang="en-US" b="0" dirty="0"/>
              <a:t> </a:t>
            </a:r>
            <a:r>
              <a:rPr lang="en-US" b="0" dirty="0" err="1"/>
              <a:t>el</a:t>
            </a:r>
            <a:r>
              <a:rPr lang="en-US" b="0" dirty="0"/>
              <a:t> </a:t>
            </a:r>
            <a:r>
              <a:rPr lang="en-US" b="0" dirty="0" err="1"/>
              <a:t>metodo</a:t>
            </a:r>
            <a:r>
              <a:rPr lang="en-US" b="0" dirty="0"/>
              <a:t> </a:t>
            </a:r>
            <a:r>
              <a:rPr lang="en-US" b="0" dirty="0" err="1"/>
              <a:t>GetAccountAffectsAddress</a:t>
            </a:r>
            <a:r>
              <a:rPr lang="en-US" b="0" dirty="0"/>
              <a:t>, </a:t>
            </a:r>
            <a:r>
              <a:rPr lang="en-US" b="0" dirty="0" err="1"/>
              <a:t>estaria</a:t>
            </a:r>
            <a:r>
              <a:rPr lang="en-US" b="0" dirty="0"/>
              <a:t> </a:t>
            </a:r>
            <a:r>
              <a:rPr lang="en-US" b="0" dirty="0" err="1"/>
              <a:t>usando</a:t>
            </a:r>
            <a:r>
              <a:rPr lang="en-US" b="0" dirty="0"/>
              <a:t> </a:t>
            </a:r>
            <a:r>
              <a:rPr lang="en-US" b="0" dirty="0" err="1"/>
              <a:t>contexto</a:t>
            </a:r>
            <a:r>
              <a:rPr lang="en-US" b="0" dirty="0"/>
              <a:t> </a:t>
            </a:r>
            <a:r>
              <a:rPr lang="en-US" b="0" dirty="0" err="1"/>
              <a:t>superflujo</a:t>
            </a:r>
            <a:r>
              <a:rPr lang="en-US" b="0" dirty="0"/>
              <a:t> o </a:t>
            </a:r>
            <a:r>
              <a:rPr lang="en-US" b="0" dirty="0" err="1"/>
              <a:t>adicional</a:t>
            </a:r>
            <a:r>
              <a:rPr lang="en-US" b="0" dirty="0"/>
              <a:t> </a:t>
            </a:r>
            <a:r>
              <a:rPr lang="en-US" b="0" dirty="0" err="1"/>
              <a:t>pues</a:t>
            </a:r>
            <a:r>
              <a:rPr lang="en-US" b="0" dirty="0"/>
              <a:t> al </a:t>
            </a:r>
            <a:r>
              <a:rPr lang="en-US" b="0" dirty="0" err="1"/>
              <a:t>tener</a:t>
            </a:r>
            <a:r>
              <a:rPr lang="en-US" b="0" dirty="0"/>
              <a:t> la variable </a:t>
            </a:r>
            <a:r>
              <a:rPr lang="en-US" b="0" dirty="0" err="1"/>
              <a:t>accountAffects</a:t>
            </a:r>
            <a:r>
              <a:rPr lang="en-US" b="0" dirty="0"/>
              <a:t> </a:t>
            </a:r>
            <a:r>
              <a:rPr lang="en-US" b="0" dirty="0" err="1"/>
              <a:t>ya</a:t>
            </a:r>
            <a:r>
              <a:rPr lang="en-US" b="0" dirty="0"/>
              <a:t> </a:t>
            </a:r>
            <a:r>
              <a:rPr lang="en-US" b="0" dirty="0" err="1"/>
              <a:t>estamos</a:t>
            </a:r>
            <a:r>
              <a:rPr lang="en-US" b="0" dirty="0"/>
              <a:t> hacienda </a:t>
            </a:r>
            <a:r>
              <a:rPr lang="en-US" b="0" dirty="0" err="1"/>
              <a:t>referencia</a:t>
            </a:r>
            <a:r>
              <a:rPr lang="en-US" b="0" dirty="0"/>
              <a:t> a las </a:t>
            </a:r>
            <a:r>
              <a:rPr lang="en-US" b="0" dirty="0" err="1"/>
              <a:t>cuentas</a:t>
            </a:r>
            <a:r>
              <a:rPr lang="en-US" b="0" dirty="0"/>
              <a:t>, </a:t>
            </a:r>
            <a:r>
              <a:rPr lang="en-US" b="0" dirty="0" err="1"/>
              <a:t>asi</a:t>
            </a:r>
            <a:r>
              <a:rPr lang="en-US" b="0" dirty="0"/>
              <a:t> que </a:t>
            </a:r>
            <a:r>
              <a:rPr lang="en-US" b="0" dirty="0" err="1"/>
              <a:t>el</a:t>
            </a:r>
            <a:r>
              <a:rPr lang="en-US" b="0" dirty="0"/>
              <a:t> </a:t>
            </a:r>
            <a:r>
              <a:rPr lang="en-US" b="0" dirty="0" err="1"/>
              <a:t>metodo</a:t>
            </a:r>
            <a:r>
              <a:rPr lang="en-US" b="0" dirty="0"/>
              <a:t> no </a:t>
            </a:r>
            <a:r>
              <a:rPr lang="en-US" b="0" dirty="0" err="1"/>
              <a:t>requiere</a:t>
            </a:r>
            <a:r>
              <a:rPr lang="en-US" b="0" dirty="0"/>
              <a:t> </a:t>
            </a:r>
            <a:r>
              <a:rPr lang="en-US" b="0" dirty="0" err="1"/>
              <a:t>hacer</a:t>
            </a:r>
            <a:r>
              <a:rPr lang="en-US" b="0" dirty="0"/>
              <a:t> </a:t>
            </a:r>
            <a:r>
              <a:rPr lang="en-US" b="0" dirty="0" err="1"/>
              <a:t>referencia</a:t>
            </a:r>
            <a:r>
              <a:rPr lang="en-US" b="0" dirty="0"/>
              <a:t> a </a:t>
            </a:r>
            <a:r>
              <a:rPr lang="en-US" b="0" dirty="0" err="1"/>
              <a:t>estas</a:t>
            </a:r>
            <a:r>
              <a:rPr lang="en-US" b="0" dirty="0"/>
              <a:t>, </a:t>
            </a:r>
            <a:r>
              <a:rPr lang="en-US" b="0" dirty="0" err="1"/>
              <a:t>sino</a:t>
            </a:r>
            <a:r>
              <a:rPr lang="en-US" b="0" dirty="0"/>
              <a:t> </a:t>
            </a:r>
            <a:r>
              <a:rPr lang="en-US" b="0" dirty="0" err="1"/>
              <a:t>tener</a:t>
            </a:r>
            <a:r>
              <a:rPr lang="en-US" b="0" dirty="0"/>
              <a:t> </a:t>
            </a:r>
            <a:r>
              <a:rPr lang="en-US" b="0" dirty="0" err="1"/>
              <a:t>el</a:t>
            </a:r>
            <a:r>
              <a:rPr lang="en-US" b="0" dirty="0"/>
              <a:t> solo </a:t>
            </a:r>
            <a:r>
              <a:rPr lang="en-US" b="0" dirty="0" err="1"/>
              <a:t>el</a:t>
            </a:r>
            <a:r>
              <a:rPr lang="en-US" b="0" dirty="0"/>
              <a:t> </a:t>
            </a:r>
            <a:r>
              <a:rPr lang="en-US" b="0" dirty="0" err="1"/>
              <a:t>metodo</a:t>
            </a:r>
            <a:r>
              <a:rPr lang="en-US" b="0" dirty="0"/>
              <a:t> con </a:t>
            </a:r>
            <a:r>
              <a:rPr lang="en-US" b="0" dirty="0" err="1"/>
              <a:t>GetAddress</a:t>
            </a:r>
            <a:r>
              <a:rPr lang="en-US" b="0" dirty="0"/>
              <a:t>, de </a:t>
            </a:r>
            <a:r>
              <a:rPr lang="en-US" b="0" dirty="0" err="1"/>
              <a:t>esta</a:t>
            </a:r>
            <a:r>
              <a:rPr lang="en-US" b="0" dirty="0"/>
              <a:t> forma </a:t>
            </a:r>
            <a:r>
              <a:rPr lang="en-US" b="0" dirty="0" err="1"/>
              <a:t>ya</a:t>
            </a:r>
            <a:r>
              <a:rPr lang="en-US" b="0" dirty="0"/>
              <a:t> </a:t>
            </a:r>
            <a:r>
              <a:rPr lang="en-US" b="0" dirty="0" err="1"/>
              <a:t>sabiendo</a:t>
            </a:r>
            <a:r>
              <a:rPr lang="en-US" b="0" dirty="0"/>
              <a:t> que </a:t>
            </a:r>
            <a:r>
              <a:rPr lang="en-US" b="0" dirty="0" err="1"/>
              <a:t>estamos</a:t>
            </a:r>
            <a:r>
              <a:rPr lang="en-US" b="0" dirty="0"/>
              <a:t> </a:t>
            </a:r>
            <a:r>
              <a:rPr lang="en-US" b="0" dirty="0" err="1"/>
              <a:t>usando</a:t>
            </a:r>
            <a:r>
              <a:rPr lang="en-US" b="0" dirty="0"/>
              <a:t> una variables que se </a:t>
            </a:r>
            <a:r>
              <a:rPr lang="en-US" b="0" dirty="0" err="1"/>
              <a:t>refiere</a:t>
            </a:r>
            <a:r>
              <a:rPr lang="en-US" b="0" dirty="0"/>
              <a:t> a las </a:t>
            </a:r>
            <a:r>
              <a:rPr lang="en-US" b="0" dirty="0" err="1"/>
              <a:t>cuentas</a:t>
            </a:r>
            <a:r>
              <a:rPr lang="en-US" b="0" dirty="0"/>
              <a:t> , no </a:t>
            </a:r>
            <a:r>
              <a:rPr lang="en-US" b="0" dirty="0" err="1"/>
              <a:t>hace</a:t>
            </a:r>
            <a:r>
              <a:rPr lang="en-US" b="0" dirty="0"/>
              <a:t> </a:t>
            </a:r>
            <a:r>
              <a:rPr lang="en-US" b="0" dirty="0" err="1"/>
              <a:t>necesario</a:t>
            </a:r>
            <a:r>
              <a:rPr lang="en-US" b="0" dirty="0"/>
              <a:t> user </a:t>
            </a:r>
            <a:r>
              <a:rPr lang="en-US" b="0" dirty="0" err="1"/>
              <a:t>el</a:t>
            </a:r>
            <a:r>
              <a:rPr lang="en-US" b="0" dirty="0"/>
              <a:t> </a:t>
            </a:r>
            <a:r>
              <a:rPr lang="en-US" b="0" dirty="0" err="1"/>
              <a:t>AccountAffects</a:t>
            </a:r>
            <a:r>
              <a:rPr lang="en-US" b="0" dirty="0"/>
              <a:t> </a:t>
            </a:r>
            <a:r>
              <a:rPr lang="en-US" b="0" dirty="0" err="1"/>
              <a:t>en</a:t>
            </a:r>
            <a:r>
              <a:rPr lang="en-US" b="0" dirty="0"/>
              <a:t> el.</a:t>
            </a:r>
          </a:p>
        </p:txBody>
      </p:sp>
      <p:sp>
        <p:nvSpPr>
          <p:cNvPr id="4" name="Slide Number Placeholder 3"/>
          <p:cNvSpPr>
            <a:spLocks noGrp="1"/>
          </p:cNvSpPr>
          <p:nvPr>
            <p:ph type="sldNum" sz="quarter" idx="5"/>
          </p:nvPr>
        </p:nvSpPr>
        <p:spPr/>
        <p:txBody>
          <a:bodyPr/>
          <a:lstStyle/>
          <a:p>
            <a:fld id="{3461A6AF-5C91-4279-A2A9-5DA981759015}" type="slidenum">
              <a:rPr lang="es-CO" smtClean="0"/>
              <a:pPr/>
              <a:t>31</a:t>
            </a:fld>
            <a:endParaRPr lang="es-CO"/>
          </a:p>
        </p:txBody>
      </p:sp>
    </p:spTree>
    <p:extLst>
      <p:ext uri="{BB962C8B-B14F-4D97-AF65-F5344CB8AC3E}">
        <p14:creationId xmlns:p14="http://schemas.microsoft.com/office/powerpoint/2010/main" val="38598550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Nombres</a:t>
            </a:r>
            <a:r>
              <a:rPr lang="en-US" dirty="0"/>
              <a:t> del </a:t>
            </a:r>
            <a:r>
              <a:rPr lang="en-US" dirty="0" err="1"/>
              <a:t>Dominio</a:t>
            </a:r>
            <a:r>
              <a:rPr lang="en-US" dirty="0"/>
              <a:t> (</a:t>
            </a:r>
            <a:r>
              <a:rPr lang="en-US" dirty="0" err="1"/>
              <a:t>Problema</a:t>
            </a:r>
            <a:r>
              <a:rPr lang="en-US" dirty="0"/>
              <a:t> y/o </a:t>
            </a:r>
            <a:r>
              <a:rPr lang="en-US" dirty="0" err="1"/>
              <a:t>Solución</a:t>
            </a:r>
            <a:r>
              <a:rPr lang="en-US" dirty="0"/>
              <a:t>)</a:t>
            </a:r>
          </a:p>
          <a:p>
            <a:r>
              <a:rPr lang="en-US" dirty="0"/>
              <a:t>Al usar </a:t>
            </a:r>
            <a:r>
              <a:rPr lang="en-US" dirty="0" err="1"/>
              <a:t>nombres</a:t>
            </a:r>
            <a:r>
              <a:rPr lang="en-US" dirty="0"/>
              <a:t> que se </a:t>
            </a:r>
            <a:r>
              <a:rPr lang="en-US" dirty="0" err="1"/>
              <a:t>refieran</a:t>
            </a:r>
            <a:r>
              <a:rPr lang="en-US" dirty="0"/>
              <a:t> a </a:t>
            </a:r>
            <a:r>
              <a:rPr lang="en-US" dirty="0" err="1"/>
              <a:t>información</a:t>
            </a:r>
            <a:r>
              <a:rPr lang="en-US" dirty="0"/>
              <a:t> </a:t>
            </a:r>
            <a:r>
              <a:rPr lang="en-US" dirty="0" err="1"/>
              <a:t>propia</a:t>
            </a:r>
            <a:r>
              <a:rPr lang="en-US" dirty="0"/>
              <a:t> del </a:t>
            </a:r>
            <a:r>
              <a:rPr lang="en-US" dirty="0" err="1"/>
              <a:t>negocio</a:t>
            </a:r>
            <a:r>
              <a:rPr lang="en-US" dirty="0"/>
              <a:t>, se Vuelve </a:t>
            </a:r>
            <a:r>
              <a:rPr lang="en-US" dirty="0" err="1"/>
              <a:t>importante</a:t>
            </a:r>
            <a:r>
              <a:rPr lang="en-US" dirty="0"/>
              <a:t> usar los terminus del </a:t>
            </a:r>
            <a:r>
              <a:rPr lang="en-US" dirty="0" err="1"/>
              <a:t>dominio</a:t>
            </a:r>
            <a:r>
              <a:rPr lang="en-US" dirty="0"/>
              <a:t> de la </a:t>
            </a:r>
            <a:r>
              <a:rPr lang="en-US" dirty="0" err="1"/>
              <a:t>aplicación</a:t>
            </a:r>
            <a:r>
              <a:rPr lang="en-US" dirty="0"/>
              <a:t>, </a:t>
            </a:r>
            <a:r>
              <a:rPr lang="en-US" dirty="0" err="1"/>
              <a:t>pero</a:t>
            </a:r>
            <a:r>
              <a:rPr lang="en-US" dirty="0"/>
              <a:t> </a:t>
            </a:r>
            <a:r>
              <a:rPr lang="en-US" dirty="0" err="1"/>
              <a:t>en</a:t>
            </a:r>
            <a:r>
              <a:rPr lang="en-US" dirty="0"/>
              <a:t> </a:t>
            </a:r>
            <a:r>
              <a:rPr lang="en-US" dirty="0" err="1"/>
              <a:t>este</a:t>
            </a:r>
            <a:r>
              <a:rPr lang="en-US" dirty="0"/>
              <a:t> </a:t>
            </a:r>
            <a:r>
              <a:rPr lang="en-US" dirty="0" err="1"/>
              <a:t>caso</a:t>
            </a:r>
            <a:r>
              <a:rPr lang="en-US" dirty="0"/>
              <a:t> </a:t>
            </a:r>
            <a:r>
              <a:rPr lang="en-US" dirty="0" err="1"/>
              <a:t>el</a:t>
            </a:r>
            <a:r>
              <a:rPr lang="en-US" dirty="0"/>
              <a:t> </a:t>
            </a:r>
            <a:r>
              <a:rPr lang="en-US" dirty="0" err="1"/>
              <a:t>uso</a:t>
            </a:r>
            <a:r>
              <a:rPr lang="en-US" dirty="0"/>
              <a:t> de </a:t>
            </a:r>
            <a:r>
              <a:rPr lang="en-US" dirty="0" err="1"/>
              <a:t>siglas</a:t>
            </a:r>
            <a:r>
              <a:rPr lang="en-US" dirty="0"/>
              <a:t> no </a:t>
            </a:r>
            <a:r>
              <a:rPr lang="en-US" dirty="0" err="1"/>
              <a:t>necesariamente</a:t>
            </a:r>
            <a:r>
              <a:rPr lang="en-US" dirty="0"/>
              <a:t> es </a:t>
            </a:r>
            <a:r>
              <a:rPr lang="en-US" dirty="0" err="1"/>
              <a:t>el</a:t>
            </a:r>
            <a:r>
              <a:rPr lang="en-US" dirty="0"/>
              <a:t> mas </a:t>
            </a:r>
            <a:r>
              <a:rPr lang="en-US" dirty="0" err="1"/>
              <a:t>indicado</a:t>
            </a:r>
            <a:r>
              <a:rPr lang="en-US" dirty="0"/>
              <a:t>, para </a:t>
            </a:r>
            <a:r>
              <a:rPr lang="en-US" dirty="0" err="1"/>
              <a:t>este</a:t>
            </a:r>
            <a:r>
              <a:rPr lang="en-US" dirty="0"/>
              <a:t> </a:t>
            </a:r>
            <a:r>
              <a:rPr lang="en-US" dirty="0" err="1"/>
              <a:t>ejemplo</a:t>
            </a:r>
            <a:r>
              <a:rPr lang="en-US" dirty="0"/>
              <a:t> </a:t>
            </a:r>
            <a:r>
              <a:rPr lang="en-US" dirty="0" err="1"/>
              <a:t>el</a:t>
            </a:r>
            <a:r>
              <a:rPr lang="en-US" dirty="0"/>
              <a:t> usar OCA no </a:t>
            </a:r>
            <a:r>
              <a:rPr lang="en-US" dirty="0" err="1"/>
              <a:t>determina</a:t>
            </a:r>
            <a:r>
              <a:rPr lang="en-US" dirty="0"/>
              <a:t> </a:t>
            </a:r>
            <a:r>
              <a:rPr lang="en-US" dirty="0" err="1"/>
              <a:t>exactamente</a:t>
            </a:r>
            <a:r>
              <a:rPr lang="en-US" dirty="0"/>
              <a:t> que </a:t>
            </a:r>
            <a:r>
              <a:rPr lang="en-US" dirty="0" err="1"/>
              <a:t>información</a:t>
            </a:r>
            <a:r>
              <a:rPr lang="en-US" dirty="0"/>
              <a:t> </a:t>
            </a:r>
            <a:r>
              <a:rPr lang="en-US" dirty="0" err="1"/>
              <a:t>almacenara</a:t>
            </a:r>
            <a:r>
              <a:rPr lang="en-US" dirty="0"/>
              <a:t> la variable.</a:t>
            </a:r>
          </a:p>
          <a:p>
            <a:endParaRPr lang="en-US" dirty="0"/>
          </a:p>
          <a:p>
            <a:r>
              <a:rPr lang="en-US" dirty="0"/>
              <a:t>Pero </a:t>
            </a:r>
            <a:r>
              <a:rPr lang="en-US" dirty="0" err="1"/>
              <a:t>si</a:t>
            </a:r>
            <a:r>
              <a:rPr lang="en-US" dirty="0"/>
              <a:t> </a:t>
            </a:r>
            <a:r>
              <a:rPr lang="en-US" dirty="0" err="1"/>
              <a:t>en</a:t>
            </a:r>
            <a:r>
              <a:rPr lang="en-US" dirty="0"/>
              <a:t> </a:t>
            </a:r>
            <a:r>
              <a:rPr lang="en-US" dirty="0" err="1"/>
              <a:t>lugar</a:t>
            </a:r>
            <a:r>
              <a:rPr lang="en-US" dirty="0"/>
              <a:t> </a:t>
            </a:r>
            <a:r>
              <a:rPr lang="en-US" dirty="0" err="1"/>
              <a:t>definimos</a:t>
            </a:r>
            <a:r>
              <a:rPr lang="en-US" dirty="0"/>
              <a:t> </a:t>
            </a:r>
            <a:r>
              <a:rPr lang="en-US" dirty="0" err="1"/>
              <a:t>todo</a:t>
            </a:r>
            <a:r>
              <a:rPr lang="en-US" dirty="0"/>
              <a:t> </a:t>
            </a:r>
            <a:r>
              <a:rPr lang="en-US" dirty="0" err="1"/>
              <a:t>el</a:t>
            </a:r>
            <a:r>
              <a:rPr lang="en-US" dirty="0"/>
              <a:t> </a:t>
            </a:r>
            <a:r>
              <a:rPr lang="en-US" dirty="0" err="1"/>
              <a:t>nombre</a:t>
            </a:r>
            <a:r>
              <a:rPr lang="en-US" dirty="0"/>
              <a:t> </a:t>
            </a:r>
            <a:r>
              <a:rPr lang="en-US" dirty="0" err="1"/>
              <a:t>como</a:t>
            </a:r>
            <a:r>
              <a:rPr lang="en-US" dirty="0"/>
              <a:t> </a:t>
            </a:r>
            <a:r>
              <a:rPr lang="en-US" dirty="0" err="1"/>
              <a:t>OnlineCreditApplication</a:t>
            </a:r>
            <a:r>
              <a:rPr lang="en-US" dirty="0"/>
              <a:t>, </a:t>
            </a:r>
            <a:r>
              <a:rPr lang="en-US" dirty="0" err="1"/>
              <a:t>estamos</a:t>
            </a:r>
            <a:r>
              <a:rPr lang="en-US" dirty="0"/>
              <a:t> </a:t>
            </a:r>
            <a:r>
              <a:rPr lang="en-US" dirty="0" err="1"/>
              <a:t>usando</a:t>
            </a:r>
            <a:r>
              <a:rPr lang="en-US" dirty="0"/>
              <a:t> </a:t>
            </a:r>
            <a:r>
              <a:rPr lang="en-US" dirty="0" err="1"/>
              <a:t>datos</a:t>
            </a:r>
            <a:r>
              <a:rPr lang="en-US" dirty="0"/>
              <a:t> </a:t>
            </a:r>
            <a:r>
              <a:rPr lang="en-US" dirty="0" err="1"/>
              <a:t>propios</a:t>
            </a:r>
            <a:r>
              <a:rPr lang="en-US" dirty="0"/>
              <a:t> del </a:t>
            </a:r>
            <a:r>
              <a:rPr lang="en-US" dirty="0" err="1"/>
              <a:t>dominio</a:t>
            </a:r>
            <a:r>
              <a:rPr lang="en-US" dirty="0"/>
              <a:t>, </a:t>
            </a:r>
            <a:r>
              <a:rPr lang="en-US" dirty="0" err="1"/>
              <a:t>pero</a:t>
            </a:r>
            <a:r>
              <a:rPr lang="en-US" dirty="0"/>
              <a:t> con </a:t>
            </a:r>
            <a:r>
              <a:rPr lang="en-US" dirty="0" err="1"/>
              <a:t>información</a:t>
            </a:r>
            <a:r>
              <a:rPr lang="en-US" dirty="0"/>
              <a:t> mas descriptive que </a:t>
            </a:r>
            <a:r>
              <a:rPr lang="en-US" dirty="0" err="1"/>
              <a:t>nos</a:t>
            </a:r>
            <a:r>
              <a:rPr lang="en-US" dirty="0"/>
              <a:t> </a:t>
            </a:r>
            <a:r>
              <a:rPr lang="en-US" dirty="0" err="1"/>
              <a:t>permite</a:t>
            </a:r>
            <a:r>
              <a:rPr lang="en-US" dirty="0"/>
              <a:t> </a:t>
            </a:r>
            <a:r>
              <a:rPr lang="en-US" dirty="0" err="1"/>
              <a:t>entender</a:t>
            </a:r>
            <a:r>
              <a:rPr lang="en-US" dirty="0"/>
              <a:t> que data se </a:t>
            </a:r>
            <a:r>
              <a:rPr lang="en-US" dirty="0" err="1"/>
              <a:t>almacenara</a:t>
            </a:r>
            <a:r>
              <a:rPr lang="en-US" dirty="0"/>
              <a:t> </a:t>
            </a:r>
            <a:r>
              <a:rPr lang="en-US" dirty="0" err="1"/>
              <a:t>en</a:t>
            </a:r>
            <a:r>
              <a:rPr lang="en-US" dirty="0"/>
              <a:t> </a:t>
            </a:r>
            <a:r>
              <a:rPr lang="en-US" dirty="0" err="1"/>
              <a:t>cada</a:t>
            </a:r>
            <a:r>
              <a:rPr lang="en-US" dirty="0"/>
              <a:t> variable.</a:t>
            </a:r>
          </a:p>
          <a:p>
            <a:endParaRPr lang="en-US" dirty="0"/>
          </a:p>
          <a:p>
            <a:r>
              <a:rPr lang="es-ES" dirty="0"/>
              <a:t>El uso de información propia del dominio se basa principalmente en el concepto de DDD (</a:t>
            </a:r>
            <a:r>
              <a:rPr lang="es-ES" dirty="0" err="1"/>
              <a:t>Domain</a:t>
            </a:r>
            <a:r>
              <a:rPr lang="es-ES" dirty="0"/>
              <a:t> </a:t>
            </a:r>
            <a:r>
              <a:rPr lang="es-ES" dirty="0" err="1"/>
              <a:t>Driven</a:t>
            </a:r>
            <a:r>
              <a:rPr lang="es-ES" dirty="0"/>
              <a:t> </a:t>
            </a:r>
            <a:r>
              <a:rPr lang="es-ES" dirty="0" err="1"/>
              <a:t>Design</a:t>
            </a:r>
            <a:r>
              <a:rPr lang="es-ES" dirty="0"/>
              <a:t>), que es la </a:t>
            </a:r>
            <a:r>
              <a:rPr lang="es-ES" dirty="0" err="1"/>
              <a:t>orientacion</a:t>
            </a:r>
            <a:r>
              <a:rPr lang="es-ES" dirty="0"/>
              <a:t> a usar el lenguaje </a:t>
            </a:r>
            <a:r>
              <a:rPr lang="es-ES" dirty="0" err="1"/>
              <a:t>obicuo</a:t>
            </a:r>
            <a:r>
              <a:rPr lang="es-ES" dirty="0"/>
              <a:t> o propio del negocio, en lugar de usar </a:t>
            </a:r>
            <a:r>
              <a:rPr lang="es-ES" dirty="0" err="1"/>
              <a:t>terminologia</a:t>
            </a:r>
            <a:r>
              <a:rPr lang="es-ES" dirty="0"/>
              <a:t> convencional, por ejemplo, si estamos desarrollando un software medico, no nos referimos al cliente o </a:t>
            </a:r>
            <a:r>
              <a:rPr lang="es-ES" dirty="0" err="1"/>
              <a:t>customer</a:t>
            </a:r>
            <a:r>
              <a:rPr lang="es-ES" dirty="0"/>
              <a:t>, nos referimos al </a:t>
            </a:r>
            <a:r>
              <a:rPr lang="es-ES" dirty="0" err="1"/>
              <a:t>patient</a:t>
            </a:r>
            <a:r>
              <a:rPr lang="es-ES" dirty="0"/>
              <a:t> o paciente.</a:t>
            </a:r>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32</a:t>
            </a:fld>
            <a:endParaRPr lang="es-CO"/>
          </a:p>
        </p:txBody>
      </p:sp>
    </p:spTree>
    <p:extLst>
      <p:ext uri="{BB962C8B-B14F-4D97-AF65-F5344CB8AC3E}">
        <p14:creationId xmlns:p14="http://schemas.microsoft.com/office/powerpoint/2010/main" val="3252721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No se </a:t>
            </a:r>
            <a:r>
              <a:rPr lang="en-US" dirty="0" err="1"/>
              <a:t>si</a:t>
            </a:r>
            <a:r>
              <a:rPr lang="en-US" dirty="0"/>
              <a:t> </a:t>
            </a:r>
            <a:r>
              <a:rPr lang="en-US" dirty="0" err="1"/>
              <a:t>te</a:t>
            </a:r>
            <a:r>
              <a:rPr lang="en-US" dirty="0"/>
              <a:t> ha </a:t>
            </a:r>
            <a:r>
              <a:rPr lang="en-US" dirty="0" err="1"/>
              <a:t>pasado</a:t>
            </a:r>
            <a:r>
              <a:rPr lang="en-US" dirty="0"/>
              <a:t>, que </a:t>
            </a:r>
            <a:r>
              <a:rPr lang="en-US" dirty="0" err="1"/>
              <a:t>en</a:t>
            </a:r>
            <a:r>
              <a:rPr lang="en-US" dirty="0"/>
              <a:t> </a:t>
            </a:r>
            <a:r>
              <a:rPr lang="en-US" dirty="0" err="1"/>
              <a:t>algún</a:t>
            </a:r>
            <a:r>
              <a:rPr lang="en-US" dirty="0"/>
              <a:t> </a:t>
            </a:r>
            <a:r>
              <a:rPr lang="en-US" dirty="0" err="1"/>
              <a:t>momento</a:t>
            </a:r>
            <a:r>
              <a:rPr lang="en-US" dirty="0"/>
              <a:t> </a:t>
            </a:r>
            <a:r>
              <a:rPr lang="en-US" dirty="0" err="1"/>
              <a:t>te</a:t>
            </a:r>
            <a:r>
              <a:rPr lang="en-US" dirty="0"/>
              <a:t> has </a:t>
            </a:r>
            <a:r>
              <a:rPr lang="en-US" dirty="0" err="1"/>
              <a:t>encontrado</a:t>
            </a:r>
            <a:r>
              <a:rPr lang="en-US" dirty="0"/>
              <a:t> </a:t>
            </a:r>
            <a:r>
              <a:rPr lang="en-US" dirty="0" err="1"/>
              <a:t>analizando</a:t>
            </a:r>
            <a:r>
              <a:rPr lang="en-US" dirty="0"/>
              <a:t> un </a:t>
            </a:r>
            <a:r>
              <a:rPr lang="en-US" dirty="0" err="1"/>
              <a:t>codigo</a:t>
            </a:r>
            <a:r>
              <a:rPr lang="en-US" dirty="0"/>
              <a:t> Fuente de una </a:t>
            </a:r>
            <a:r>
              <a:rPr lang="en-US" dirty="0" err="1"/>
              <a:t>aplicación</a:t>
            </a:r>
            <a:r>
              <a:rPr lang="en-US" dirty="0"/>
              <a:t> que, </a:t>
            </a:r>
            <a:r>
              <a:rPr lang="en-US" dirty="0" err="1"/>
              <a:t>probalemente</a:t>
            </a:r>
            <a:r>
              <a:rPr lang="en-US" dirty="0"/>
              <a:t> </a:t>
            </a:r>
            <a:r>
              <a:rPr lang="en-US" dirty="0" err="1"/>
              <a:t>hayas</a:t>
            </a:r>
            <a:r>
              <a:rPr lang="en-US" dirty="0"/>
              <a:t> </a:t>
            </a:r>
            <a:r>
              <a:rPr lang="en-US" dirty="0" err="1"/>
              <a:t>codificado</a:t>
            </a:r>
            <a:r>
              <a:rPr lang="en-US" dirty="0"/>
              <a:t> </a:t>
            </a:r>
            <a:r>
              <a:rPr lang="en-US" dirty="0" err="1"/>
              <a:t>tu</a:t>
            </a:r>
            <a:r>
              <a:rPr lang="en-US" dirty="0"/>
              <a:t> </a:t>
            </a:r>
            <a:r>
              <a:rPr lang="en-US" dirty="0" err="1"/>
              <a:t>mismo</a:t>
            </a:r>
            <a:r>
              <a:rPr lang="en-US" dirty="0"/>
              <a:t> un </a:t>
            </a:r>
            <a:r>
              <a:rPr lang="en-US" dirty="0" err="1"/>
              <a:t>tiempo</a:t>
            </a:r>
            <a:r>
              <a:rPr lang="en-US" dirty="0"/>
              <a:t> </a:t>
            </a:r>
            <a:r>
              <a:rPr lang="en-US" dirty="0" err="1"/>
              <a:t>atras</a:t>
            </a:r>
            <a:r>
              <a:rPr lang="en-US" dirty="0"/>
              <a:t> o que </a:t>
            </a:r>
            <a:r>
              <a:rPr lang="en-US" dirty="0" err="1"/>
              <a:t>haya</a:t>
            </a:r>
            <a:r>
              <a:rPr lang="en-US" dirty="0"/>
              <a:t> </a:t>
            </a:r>
            <a:r>
              <a:rPr lang="en-US" dirty="0" err="1"/>
              <a:t>sido</a:t>
            </a:r>
            <a:r>
              <a:rPr lang="en-US" dirty="0"/>
              <a:t> </a:t>
            </a:r>
            <a:r>
              <a:rPr lang="en-US" dirty="0" err="1"/>
              <a:t>desarrollado</a:t>
            </a:r>
            <a:r>
              <a:rPr lang="en-US" dirty="0"/>
              <a:t> por </a:t>
            </a:r>
            <a:r>
              <a:rPr lang="en-US" dirty="0" err="1"/>
              <a:t>otro</a:t>
            </a:r>
            <a:r>
              <a:rPr lang="en-US" dirty="0"/>
              <a:t> </a:t>
            </a:r>
            <a:r>
              <a:rPr lang="en-US" dirty="0" err="1"/>
              <a:t>programador</a:t>
            </a:r>
            <a:r>
              <a:rPr lang="en-US" dirty="0"/>
              <a:t> que </a:t>
            </a:r>
            <a:r>
              <a:rPr lang="en-US" dirty="0" err="1"/>
              <a:t>ya</a:t>
            </a:r>
            <a:r>
              <a:rPr lang="en-US" dirty="0"/>
              <a:t> no </a:t>
            </a:r>
            <a:r>
              <a:rPr lang="en-US" dirty="0" err="1"/>
              <a:t>labora</a:t>
            </a:r>
            <a:r>
              <a:rPr lang="en-US" dirty="0"/>
              <a:t> </a:t>
            </a:r>
            <a:r>
              <a:rPr lang="en-US" dirty="0" err="1"/>
              <a:t>en</a:t>
            </a:r>
            <a:r>
              <a:rPr lang="en-US" dirty="0"/>
              <a:t> la </a:t>
            </a:r>
            <a:r>
              <a:rPr lang="en-US" dirty="0" err="1"/>
              <a:t>compañia</a:t>
            </a:r>
            <a:r>
              <a:rPr lang="en-US" dirty="0"/>
              <a:t> </a:t>
            </a:r>
            <a:r>
              <a:rPr lang="en-US" dirty="0" err="1"/>
              <a:t>donde</a:t>
            </a:r>
            <a:r>
              <a:rPr lang="en-US" dirty="0"/>
              <a:t> </a:t>
            </a:r>
            <a:r>
              <a:rPr lang="en-US" dirty="0" err="1"/>
              <a:t>estas</a:t>
            </a:r>
            <a:r>
              <a:rPr lang="en-US" dirty="0"/>
              <a:t>. / Y al </a:t>
            </a:r>
            <a:r>
              <a:rPr lang="en-US" dirty="0" err="1"/>
              <a:t>intentar</a:t>
            </a:r>
            <a:r>
              <a:rPr lang="en-US" dirty="0"/>
              <a:t> </a:t>
            </a:r>
            <a:r>
              <a:rPr lang="en-US" dirty="0" err="1"/>
              <a:t>modificarlo</a:t>
            </a:r>
            <a:r>
              <a:rPr lang="en-US" dirty="0"/>
              <a:t>, </a:t>
            </a:r>
            <a:r>
              <a:rPr lang="en-US" dirty="0" err="1"/>
              <a:t>resulta</a:t>
            </a:r>
            <a:r>
              <a:rPr lang="en-US" dirty="0"/>
              <a:t> mas </a:t>
            </a:r>
            <a:r>
              <a:rPr lang="en-US" dirty="0" err="1"/>
              <a:t>facil</a:t>
            </a:r>
            <a:r>
              <a:rPr lang="en-US" dirty="0"/>
              <a:t> </a:t>
            </a:r>
            <a:r>
              <a:rPr lang="en-US" dirty="0" err="1"/>
              <a:t>reemplazar</a:t>
            </a:r>
            <a:r>
              <a:rPr lang="en-US" dirty="0"/>
              <a:t> </a:t>
            </a:r>
            <a:r>
              <a:rPr lang="en-US" dirty="0" err="1"/>
              <a:t>todo</a:t>
            </a:r>
            <a:r>
              <a:rPr lang="en-US" dirty="0"/>
              <a:t> y </a:t>
            </a:r>
            <a:r>
              <a:rPr lang="en-US" dirty="0" err="1"/>
              <a:t>volverlo</a:t>
            </a:r>
            <a:r>
              <a:rPr lang="en-US" dirty="0"/>
              <a:t> a </a:t>
            </a:r>
            <a:r>
              <a:rPr lang="en-US" dirty="0" err="1"/>
              <a:t>hacer</a:t>
            </a:r>
            <a:r>
              <a:rPr lang="en-US" dirty="0"/>
              <a:t> que </a:t>
            </a:r>
            <a:r>
              <a:rPr lang="en-US" dirty="0" err="1"/>
              <a:t>trater</a:t>
            </a:r>
            <a:r>
              <a:rPr lang="en-US" dirty="0"/>
              <a:t> de </a:t>
            </a:r>
            <a:r>
              <a:rPr lang="en-US" dirty="0" err="1"/>
              <a:t>entenderlo</a:t>
            </a:r>
            <a:r>
              <a:rPr lang="en-US" dirty="0"/>
              <a:t>. </a:t>
            </a:r>
            <a:r>
              <a:rPr lang="es-ES" dirty="0"/>
              <a:t>/En este curso aprenderás las técnicas, reglas y principios para escribir código limpio que sea legible y entendible para todos, brindando así la </a:t>
            </a:r>
            <a:r>
              <a:rPr lang="es-ES" dirty="0" err="1"/>
              <a:t>posiblidad</a:t>
            </a:r>
            <a:r>
              <a:rPr lang="es-ES" dirty="0"/>
              <a:t> de ser mantenible en el tiempo. /A esto lo llamaremos </a:t>
            </a:r>
            <a:r>
              <a:rPr lang="es-ES" b="1" dirty="0" err="1"/>
              <a:t>Clean</a:t>
            </a:r>
            <a:r>
              <a:rPr lang="es-ES" b="1" dirty="0"/>
              <a:t> </a:t>
            </a:r>
            <a:r>
              <a:rPr lang="es-ES" b="1" dirty="0" err="1"/>
              <a:t>Code</a:t>
            </a:r>
            <a:endParaRPr lang="es-ES" b="1" dirty="0"/>
          </a:p>
          <a:p>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3</a:t>
            </a:fld>
            <a:endParaRPr lang="es-CO"/>
          </a:p>
        </p:txBody>
      </p:sp>
    </p:spTree>
    <p:extLst>
      <p:ext uri="{BB962C8B-B14F-4D97-AF65-F5344CB8AC3E}">
        <p14:creationId xmlns:p14="http://schemas.microsoft.com/office/powerpoint/2010/main" val="2392164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Resumiendo</a:t>
            </a:r>
            <a:r>
              <a:rPr lang="en-US" dirty="0"/>
              <a:t> </a:t>
            </a:r>
            <a:r>
              <a:rPr lang="en-US" dirty="0" err="1"/>
              <a:t>algunas</a:t>
            </a:r>
            <a:r>
              <a:rPr lang="en-US" dirty="0"/>
              <a:t> de las </a:t>
            </a:r>
            <a:r>
              <a:rPr lang="en-US" dirty="0" err="1"/>
              <a:t>guias</a:t>
            </a:r>
            <a:r>
              <a:rPr lang="en-US" dirty="0"/>
              <a:t> de </a:t>
            </a:r>
            <a:r>
              <a:rPr lang="en-US" dirty="0" err="1"/>
              <a:t>nombramiento</a:t>
            </a:r>
            <a:r>
              <a:rPr lang="en-US" dirty="0"/>
              <a:t> mas </a:t>
            </a:r>
            <a:r>
              <a:rPr lang="en-US" dirty="0" err="1"/>
              <a:t>usadas</a:t>
            </a:r>
            <a:r>
              <a:rPr lang="en-US" dirty="0"/>
              <a:t> son, Que :</a:t>
            </a:r>
          </a:p>
          <a:p>
            <a:pPr marL="171450" indent="-171450">
              <a:buFontTx/>
              <a:buChar char="-"/>
            </a:pPr>
            <a:r>
              <a:rPr lang="en-US" dirty="0" err="1"/>
              <a:t>Revelen</a:t>
            </a:r>
            <a:r>
              <a:rPr lang="en-US" dirty="0"/>
              <a:t> la </a:t>
            </a:r>
            <a:r>
              <a:rPr lang="en-US" dirty="0" err="1"/>
              <a:t>intención</a:t>
            </a:r>
            <a:endParaRPr lang="en-US" dirty="0"/>
          </a:p>
          <a:p>
            <a:pPr marL="171450" indent="-171450">
              <a:buFontTx/>
              <a:buChar char="-"/>
            </a:pPr>
            <a:r>
              <a:rPr lang="en-US" dirty="0" err="1"/>
              <a:t>Eviten</a:t>
            </a:r>
            <a:r>
              <a:rPr lang="en-US" dirty="0"/>
              <a:t> </a:t>
            </a:r>
            <a:r>
              <a:rPr lang="en-US" dirty="0" err="1"/>
              <a:t>Confusiones</a:t>
            </a:r>
            <a:endParaRPr lang="en-US" dirty="0"/>
          </a:p>
          <a:p>
            <a:pPr marL="171450" indent="-171450">
              <a:buFontTx/>
              <a:buChar char="-"/>
            </a:pPr>
            <a:r>
              <a:rPr lang="en-US" dirty="0"/>
              <a:t>Sean </a:t>
            </a:r>
            <a:r>
              <a:rPr lang="en-US" dirty="0" err="1"/>
              <a:t>Pronunciables</a:t>
            </a:r>
            <a:r>
              <a:rPr lang="en-US" dirty="0"/>
              <a:t> y </a:t>
            </a:r>
            <a:r>
              <a:rPr lang="en-US" dirty="0" err="1"/>
              <a:t>Buscables</a:t>
            </a:r>
            <a:endParaRPr lang="en-US" dirty="0"/>
          </a:p>
          <a:p>
            <a:pPr marL="171450" indent="-171450">
              <a:buFontTx/>
              <a:buChar char="-"/>
            </a:pPr>
            <a:r>
              <a:rPr lang="en-US" dirty="0"/>
              <a:t>Sin </a:t>
            </a:r>
            <a:r>
              <a:rPr lang="en-US" dirty="0" err="1"/>
              <a:t>notaciones</a:t>
            </a:r>
            <a:r>
              <a:rPr lang="en-US" dirty="0"/>
              <a:t> de </a:t>
            </a:r>
            <a:r>
              <a:rPr lang="en-US" dirty="0" err="1"/>
              <a:t>codificación</a:t>
            </a:r>
            <a:endParaRPr lang="en-US" dirty="0"/>
          </a:p>
          <a:p>
            <a:pPr marL="171450" indent="-171450">
              <a:buFontTx/>
              <a:buChar char="-"/>
            </a:pPr>
            <a:r>
              <a:rPr lang="en-US" dirty="0" err="1"/>
              <a:t>Sustantivos</a:t>
            </a:r>
            <a:r>
              <a:rPr lang="en-US" dirty="0"/>
              <a:t> para </a:t>
            </a:r>
            <a:r>
              <a:rPr lang="en-US" dirty="0" err="1"/>
              <a:t>Clases</a:t>
            </a:r>
            <a:r>
              <a:rPr lang="en-US" dirty="0"/>
              <a:t> y </a:t>
            </a:r>
            <a:r>
              <a:rPr lang="en-US" dirty="0" err="1"/>
              <a:t>Verbos</a:t>
            </a:r>
            <a:r>
              <a:rPr lang="en-US" dirty="0"/>
              <a:t> para </a:t>
            </a:r>
            <a:r>
              <a:rPr lang="en-US" dirty="0" err="1"/>
              <a:t>Métodos</a:t>
            </a:r>
            <a:endParaRPr lang="en-US" dirty="0"/>
          </a:p>
          <a:p>
            <a:pPr marL="171450" indent="-171450">
              <a:buFontTx/>
              <a:buChar char="-"/>
            </a:pPr>
            <a:r>
              <a:rPr lang="en-US" dirty="0"/>
              <a:t>Una Palabra por </a:t>
            </a:r>
            <a:r>
              <a:rPr lang="en-US" dirty="0" err="1"/>
              <a:t>Concepto</a:t>
            </a:r>
            <a:endParaRPr lang="en-US" dirty="0"/>
          </a:p>
          <a:p>
            <a:pPr marL="171450" indent="-171450">
              <a:buFontTx/>
              <a:buChar char="-"/>
            </a:pPr>
            <a:r>
              <a:rPr lang="en-US" dirty="0"/>
              <a:t>Sin </a:t>
            </a:r>
            <a:r>
              <a:rPr lang="en-US" dirty="0" err="1"/>
              <a:t>Juegos</a:t>
            </a:r>
            <a:r>
              <a:rPr lang="en-US" dirty="0"/>
              <a:t> de Palabras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Nombres</a:t>
            </a:r>
            <a:r>
              <a:rPr lang="en-US" dirty="0"/>
              <a:t> sin </a:t>
            </a:r>
            <a:r>
              <a:rPr lang="en-US" dirty="0" err="1"/>
              <a:t>Contexto</a:t>
            </a:r>
            <a:r>
              <a:rPr lang="en-US" dirty="0"/>
              <a:t> </a:t>
            </a:r>
            <a:r>
              <a:rPr lang="en-US" dirty="0" err="1"/>
              <a:t>Superfluo</a:t>
            </a:r>
            <a:endParaRPr lang="en-US" dirty="0"/>
          </a:p>
          <a:p>
            <a:pPr marL="171450" indent="-171450">
              <a:buFontTx/>
              <a:buChar char="-"/>
            </a:pPr>
            <a:r>
              <a:rPr lang="en-US" dirty="0" err="1"/>
              <a:t>Nombres</a:t>
            </a:r>
            <a:r>
              <a:rPr lang="en-US" dirty="0"/>
              <a:t> del </a:t>
            </a:r>
            <a:r>
              <a:rPr lang="en-US" dirty="0" err="1"/>
              <a:t>Dominio</a:t>
            </a:r>
            <a:r>
              <a:rPr lang="en-US" dirty="0"/>
              <a:t> (</a:t>
            </a:r>
            <a:r>
              <a:rPr lang="en-US" dirty="0" err="1"/>
              <a:t>Problema</a:t>
            </a:r>
            <a:r>
              <a:rPr lang="en-US" dirty="0"/>
              <a:t> y </a:t>
            </a:r>
            <a:r>
              <a:rPr lang="en-US" dirty="0" err="1"/>
              <a:t>Solución</a:t>
            </a:r>
            <a:r>
              <a:rPr lang="en-US" dirty="0"/>
              <a:t>) -  DDD</a:t>
            </a:r>
          </a:p>
          <a:p>
            <a:pPr marL="171450" indent="-171450">
              <a:buFontTx/>
              <a:buChar char="-"/>
            </a:pPr>
            <a:endParaRPr lang="en-US" dirty="0"/>
          </a:p>
          <a:p>
            <a:pPr marL="0" indent="0">
              <a:buFontTx/>
              <a:buNone/>
            </a:pPr>
            <a:r>
              <a:rPr lang="en-US" dirty="0" err="1"/>
              <a:t>Espero</a:t>
            </a:r>
            <a:r>
              <a:rPr lang="en-US" dirty="0"/>
              <a:t> que </a:t>
            </a:r>
            <a:r>
              <a:rPr lang="en-US" dirty="0" err="1"/>
              <a:t>hayan</a:t>
            </a:r>
            <a:r>
              <a:rPr lang="en-US" dirty="0"/>
              <a:t> </a:t>
            </a:r>
            <a:r>
              <a:rPr lang="en-US" dirty="0" err="1"/>
              <a:t>quedado</a:t>
            </a:r>
            <a:r>
              <a:rPr lang="en-US" dirty="0"/>
              <a:t> claro </a:t>
            </a:r>
            <a:r>
              <a:rPr lang="en-US" dirty="0" err="1"/>
              <a:t>estos</a:t>
            </a:r>
            <a:r>
              <a:rPr lang="en-US" dirty="0"/>
              <a:t> </a:t>
            </a:r>
            <a:r>
              <a:rPr lang="en-US" dirty="0" err="1"/>
              <a:t>conceptos</a:t>
            </a:r>
            <a:r>
              <a:rPr lang="en-US" dirty="0"/>
              <a:t> </a:t>
            </a:r>
            <a:r>
              <a:rPr lang="en-US" dirty="0" err="1"/>
              <a:t>pues</a:t>
            </a:r>
            <a:r>
              <a:rPr lang="en-US" dirty="0"/>
              <a:t> son la base para </a:t>
            </a:r>
            <a:r>
              <a:rPr lang="en-US" dirty="0" err="1"/>
              <a:t>el</a:t>
            </a:r>
            <a:r>
              <a:rPr lang="en-US" dirty="0"/>
              <a:t> </a:t>
            </a:r>
            <a:r>
              <a:rPr lang="en-US" dirty="0" err="1"/>
              <a:t>nombramiento</a:t>
            </a:r>
            <a:r>
              <a:rPr lang="en-US" dirty="0"/>
              <a:t> de </a:t>
            </a:r>
            <a:r>
              <a:rPr lang="en-US" dirty="0" err="1"/>
              <a:t>cualquier</a:t>
            </a:r>
            <a:r>
              <a:rPr lang="en-US" dirty="0"/>
              <a:t> </a:t>
            </a:r>
            <a:r>
              <a:rPr lang="en-US" dirty="0" err="1"/>
              <a:t>elemento</a:t>
            </a:r>
            <a:r>
              <a:rPr lang="en-US" dirty="0"/>
              <a:t> </a:t>
            </a:r>
            <a:r>
              <a:rPr lang="en-US" dirty="0" err="1"/>
              <a:t>en</a:t>
            </a:r>
            <a:r>
              <a:rPr lang="en-US" dirty="0"/>
              <a:t> </a:t>
            </a:r>
            <a:r>
              <a:rPr lang="en-US" dirty="0" err="1"/>
              <a:t>programacion</a:t>
            </a:r>
            <a:r>
              <a:rPr lang="en-US" dirty="0"/>
              <a:t> y </a:t>
            </a:r>
            <a:r>
              <a:rPr lang="en-US" dirty="0" err="1"/>
              <a:t>sobre</a:t>
            </a:r>
            <a:r>
              <a:rPr lang="en-US" dirty="0"/>
              <a:t> </a:t>
            </a:r>
            <a:r>
              <a:rPr lang="en-US" dirty="0" err="1"/>
              <a:t>todo</a:t>
            </a:r>
            <a:r>
              <a:rPr lang="en-US" dirty="0"/>
              <a:t> </a:t>
            </a:r>
            <a:r>
              <a:rPr lang="en-US" dirty="0" err="1"/>
              <a:t>cuando</a:t>
            </a:r>
            <a:r>
              <a:rPr lang="en-US" dirty="0"/>
              <a:t> lo </a:t>
            </a:r>
            <a:r>
              <a:rPr lang="en-US" dirty="0" err="1"/>
              <a:t>hacemos</a:t>
            </a:r>
            <a:r>
              <a:rPr lang="en-US" dirty="0"/>
              <a:t> </a:t>
            </a:r>
            <a:r>
              <a:rPr lang="en-US" dirty="0" err="1"/>
              <a:t>estamos</a:t>
            </a:r>
            <a:r>
              <a:rPr lang="en-US" dirty="0"/>
              <a:t> </a:t>
            </a:r>
            <a:r>
              <a:rPr lang="en-US" dirty="0" err="1"/>
              <a:t>programando</a:t>
            </a:r>
            <a:r>
              <a:rPr lang="en-US" dirty="0"/>
              <a:t> con Clean Code.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33</a:t>
            </a:fld>
            <a:endParaRPr lang="es-CO"/>
          </a:p>
        </p:txBody>
      </p:sp>
    </p:spTree>
    <p:extLst>
      <p:ext uri="{BB962C8B-B14F-4D97-AF65-F5344CB8AC3E}">
        <p14:creationId xmlns:p14="http://schemas.microsoft.com/office/powerpoint/2010/main" val="4179395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s-ES" dirty="0"/>
              <a:t>Casi que desde los inicios de la programación hemos tenido la funciones, como una forma de agrupar </a:t>
            </a:r>
            <a:r>
              <a:rPr lang="es-ES" dirty="0" err="1"/>
              <a:t>logica</a:t>
            </a:r>
            <a:r>
              <a:rPr lang="es-ES" dirty="0"/>
              <a:t> común que puede ser reutilizada.</a:t>
            </a:r>
          </a:p>
          <a:p>
            <a:r>
              <a:rPr lang="es-ES" dirty="0"/>
              <a:t>Veamos ahora las </a:t>
            </a:r>
            <a:r>
              <a:rPr lang="es-ES" dirty="0" err="1"/>
              <a:t>caracteristicas</a:t>
            </a:r>
            <a:r>
              <a:rPr lang="es-ES" dirty="0"/>
              <a:t> principales que debemos </a:t>
            </a:r>
            <a:r>
              <a:rPr lang="es-ES" dirty="0" err="1"/>
              <a:t>tenes</a:t>
            </a:r>
            <a:r>
              <a:rPr lang="es-ES" dirty="0"/>
              <a:t> en cuenta al momento de crear nuestras funciones./</a:t>
            </a:r>
          </a:p>
        </p:txBody>
      </p:sp>
      <p:sp>
        <p:nvSpPr>
          <p:cNvPr id="4" name="Slide Number Placeholder 3"/>
          <p:cNvSpPr>
            <a:spLocks noGrp="1"/>
          </p:cNvSpPr>
          <p:nvPr>
            <p:ph type="sldNum" sz="quarter" idx="5"/>
          </p:nvPr>
        </p:nvSpPr>
        <p:spPr/>
        <p:txBody>
          <a:bodyPr/>
          <a:lstStyle/>
          <a:p>
            <a:fld id="{3461A6AF-5C91-4279-A2A9-5DA981759015}" type="slidenum">
              <a:rPr lang="es-CO" smtClean="0"/>
              <a:pPr/>
              <a:t>34</a:t>
            </a:fld>
            <a:endParaRPr lang="es-CO"/>
          </a:p>
        </p:txBody>
      </p:sp>
    </p:spTree>
    <p:extLst>
      <p:ext uri="{BB962C8B-B14F-4D97-AF65-F5344CB8AC3E}">
        <p14:creationId xmlns:p14="http://schemas.microsoft.com/office/powerpoint/2010/main" val="31634681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s-ES" dirty="0"/>
              <a:t>Cuando hablamos de que sean pequeñas, es que sean tan pequeñas como sea posible, sin que se afecte la lógica para la cual es requerida la función./</a:t>
            </a:r>
          </a:p>
          <a:p>
            <a:endParaRPr lang="es-ES" dirty="0"/>
          </a:p>
          <a:p>
            <a:r>
              <a:rPr lang="es-ES" dirty="0"/>
              <a:t>Las funciones son pequeñas, refiriéndonos a la cantidad de líneas de código que estas pueden tener. Pero con cuantas líneas de código serian para que fueran pequeñas?, 300? 100? 50? /</a:t>
            </a:r>
          </a:p>
          <a:p>
            <a:endParaRPr lang="es-ES" dirty="0"/>
          </a:p>
          <a:p>
            <a:r>
              <a:rPr lang="es-ES" dirty="0"/>
              <a:t>Anteriormente nuestros computadores solo soportaban texto, no gráficos y el monitor tenia una dimensión de 25 filas x 80 Columnas de caracteres, entonces decíamos que una función era pequeña si la podíamos ver completa en toda nuestra pantalla, es decir, que tuviera menos de 25 líneas./</a:t>
            </a:r>
          </a:p>
          <a:p>
            <a:endParaRPr lang="es-ES" dirty="0"/>
          </a:p>
          <a:p>
            <a:r>
              <a:rPr lang="es-ES" dirty="0"/>
              <a:t>Con el avance de los computadores, vinieron también nuevos editores y los ambientes de desarrollo. Dentro de ellos y uno muy popular en la década de los 90's fue Turbo C++, en donde se nos reduce la cantidad a mas o menos 20 líneas de código, debido a que el IDE usaba algunas líneas para su menú, barras y delimitadores de ventanas. Con este valor no era necesario hacer </a:t>
            </a:r>
            <a:r>
              <a:rPr lang="es-ES" dirty="0" err="1"/>
              <a:t>scroll</a:t>
            </a:r>
            <a:r>
              <a:rPr lang="es-ES" dirty="0"/>
              <a:t> hacia abajo, sino que toda la función podría ser vista en pantalla./</a:t>
            </a:r>
          </a:p>
          <a:p>
            <a:endParaRPr lang="es-ES" dirty="0"/>
          </a:p>
          <a:p>
            <a:r>
              <a:rPr lang="es-ES" dirty="0"/>
              <a:t>Pero con la evolución tecnológica ahora tenemos monitores mas grandes y de mayor resolución, además de que los editores ahora pueden reducir el tamaño de la fuente haciendo posible tener funciones de 60, 80, 100 o incluso mas líneas de código en la misma pantalla sin hacer ningún desplazamiento./</a:t>
            </a:r>
          </a:p>
          <a:p>
            <a:endParaRPr lang="es-ES" dirty="0"/>
          </a:p>
          <a:p>
            <a:r>
              <a:rPr lang="es-ES" dirty="0"/>
              <a:t>Es por esto que no existe un numero que defina la cantidad de líneas de código para decir que una función es pequeña, aunque el Tío Bob, haciendo referencia a esta evolución, comento "Una función bien escrita podría tener 4, 5, quizás 8 líneas de largo; pero no más"./</a:t>
            </a:r>
          </a:p>
          <a:p>
            <a:endParaRPr lang="es-ES" dirty="0"/>
          </a:p>
          <a:p>
            <a:r>
              <a:rPr lang="es-ES" dirty="0"/>
              <a:t>https://web.archive.org/web/20120413071103/http://blog.objectmentor.com/articles/2007/10/29/how-big-should-a-function-be</a:t>
            </a:r>
          </a:p>
          <a:p>
            <a:endParaRPr lang="es-ES" dirty="0"/>
          </a:p>
          <a:p>
            <a:r>
              <a:rPr lang="es-ES" dirty="0"/>
              <a:t>Muchos han fijado como limites, recomendados, del tamaño de las funciones entre 10 y 20 líneas de código, pero esto no es una camisa de fuerza, ya que como veremos existen muchas otras características que definen una función.</a:t>
            </a:r>
          </a:p>
          <a:p>
            <a:endParaRPr lang="es-ES" dirty="0"/>
          </a:p>
          <a:p>
            <a:r>
              <a:rPr lang="es-ES" dirty="0"/>
              <a:t>Por ahora mi recomendación seria: trate de hacer sus funciones pequeñas y si puede mas pequeñas, mejor.</a:t>
            </a:r>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35</a:t>
            </a:fld>
            <a:endParaRPr lang="es-CO"/>
          </a:p>
        </p:txBody>
      </p:sp>
    </p:spTree>
    <p:extLst>
      <p:ext uri="{BB962C8B-B14F-4D97-AF65-F5344CB8AC3E}">
        <p14:creationId xmlns:p14="http://schemas.microsoft.com/office/powerpoint/2010/main" val="2887960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36</a:t>
            </a:fld>
            <a:endParaRPr lang="es-CO"/>
          </a:p>
        </p:txBody>
      </p:sp>
    </p:spTree>
    <p:extLst>
      <p:ext uri="{BB962C8B-B14F-4D97-AF65-F5344CB8AC3E}">
        <p14:creationId xmlns:p14="http://schemas.microsoft.com/office/powerpoint/2010/main" val="32504256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46</a:t>
            </a:fld>
            <a:endParaRPr lang="es-CO"/>
          </a:p>
        </p:txBody>
      </p:sp>
    </p:spTree>
    <p:extLst>
      <p:ext uri="{BB962C8B-B14F-4D97-AF65-F5344CB8AC3E}">
        <p14:creationId xmlns:p14="http://schemas.microsoft.com/office/powerpoint/2010/main" val="6373164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200" kern="1200" dirty="0" smtClean="0">
                <a:solidFill>
                  <a:schemeClr val="tx1"/>
                </a:solidFill>
                <a:latin typeface="+mn-lt"/>
                <a:ea typeface="+mn-ea"/>
                <a:cs typeface="+mn-cs"/>
              </a:rPr>
              <a:t>Para este caso se cometen dos errores no recomendados, el primero es que se tiene la excepción genérica (</a:t>
            </a:r>
            <a:r>
              <a:rPr lang="es-CO" sz="1200" b="1" kern="1200" dirty="0" err="1" smtClean="0">
                <a:solidFill>
                  <a:schemeClr val="tx1"/>
                </a:solidFill>
                <a:latin typeface="+mn-lt"/>
                <a:ea typeface="+mn-ea"/>
                <a:cs typeface="+mn-cs"/>
              </a:rPr>
              <a:t>Exception</a:t>
            </a:r>
            <a:r>
              <a:rPr lang="es-CO" sz="1200" kern="1200" dirty="0" smtClean="0">
                <a:solidFill>
                  <a:schemeClr val="tx1"/>
                </a:solidFill>
                <a:latin typeface="+mn-lt"/>
                <a:ea typeface="+mn-ea"/>
                <a:cs typeface="+mn-cs"/>
              </a:rPr>
              <a:t>)  envolviendo todos los posibles errores y segundo se crea una instancia de una variable de tipo </a:t>
            </a:r>
            <a:r>
              <a:rPr lang="es-CO" sz="1200" kern="1200" dirty="0" err="1" smtClean="0">
                <a:solidFill>
                  <a:schemeClr val="tx1"/>
                </a:solidFill>
                <a:latin typeface="+mn-lt"/>
                <a:ea typeface="+mn-ea"/>
                <a:cs typeface="+mn-cs"/>
              </a:rPr>
              <a:t>Exception</a:t>
            </a:r>
            <a:r>
              <a:rPr lang="es-CO" sz="1200" kern="1200" dirty="0" smtClean="0">
                <a:solidFill>
                  <a:schemeClr val="tx1"/>
                </a:solidFill>
                <a:latin typeface="+mn-lt"/>
                <a:ea typeface="+mn-ea"/>
                <a:cs typeface="+mn-cs"/>
              </a:rPr>
              <a:t> (ex) y no se realiza ninguna acción con ella.</a:t>
            </a:r>
          </a:p>
          <a:p>
            <a:endParaRPr lang="es-CO" dirty="0"/>
          </a:p>
        </p:txBody>
      </p:sp>
      <p:sp>
        <p:nvSpPr>
          <p:cNvPr id="4" name="Slide Number Placeholder 3"/>
          <p:cNvSpPr>
            <a:spLocks noGrp="1"/>
          </p:cNvSpPr>
          <p:nvPr>
            <p:ph type="sldNum" sz="quarter" idx="10"/>
          </p:nvPr>
        </p:nvSpPr>
        <p:spPr/>
        <p:txBody>
          <a:bodyPr/>
          <a:lstStyle/>
          <a:p>
            <a:fld id="{3461A6AF-5C91-4279-A2A9-5DA981759015}" type="slidenum">
              <a:rPr lang="es-CO" smtClean="0"/>
              <a:pPr/>
              <a:t>56</a:t>
            </a:fld>
            <a:endParaRPr lang="es-CO"/>
          </a:p>
        </p:txBody>
      </p:sp>
    </p:spTree>
    <p:extLst>
      <p:ext uri="{BB962C8B-B14F-4D97-AF65-F5344CB8AC3E}">
        <p14:creationId xmlns:p14="http://schemas.microsoft.com/office/powerpoint/2010/main" val="2563529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62</a:t>
            </a:fld>
            <a:endParaRPr lang="es-CO"/>
          </a:p>
        </p:txBody>
      </p:sp>
    </p:spTree>
    <p:extLst>
      <p:ext uri="{BB962C8B-B14F-4D97-AF65-F5344CB8AC3E}">
        <p14:creationId xmlns:p14="http://schemas.microsoft.com/office/powerpoint/2010/main" val="3328604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Ahora</a:t>
            </a:r>
            <a:r>
              <a:rPr lang="en-US" baseline="0" dirty="0" smtClean="0"/>
              <a:t> no </a:t>
            </a:r>
            <a:r>
              <a:rPr lang="en-US" baseline="0" dirty="0" err="1" smtClean="0"/>
              <a:t>todos</a:t>
            </a:r>
            <a:r>
              <a:rPr lang="en-US" baseline="0" dirty="0" smtClean="0"/>
              <a:t> </a:t>
            </a:r>
            <a:r>
              <a:rPr lang="en-US" baseline="0" dirty="0" err="1" smtClean="0"/>
              <a:t>los</a:t>
            </a:r>
            <a:r>
              <a:rPr lang="en-US" baseline="0" dirty="0" smtClean="0"/>
              <a:t> </a:t>
            </a:r>
            <a:r>
              <a:rPr lang="en-US" baseline="0" dirty="0" err="1" smtClean="0"/>
              <a:t>comentarios</a:t>
            </a:r>
            <a:r>
              <a:rPr lang="en-US" baseline="0" dirty="0" smtClean="0"/>
              <a:t> son </a:t>
            </a:r>
            <a:r>
              <a:rPr lang="en-US" baseline="0" dirty="0" err="1" smtClean="0"/>
              <a:t>malos</a:t>
            </a:r>
            <a:r>
              <a:rPr lang="en-US" baseline="0" dirty="0" smtClean="0"/>
              <a:t> 	</a:t>
            </a:r>
          </a:p>
          <a:p>
            <a:r>
              <a:rPr lang="en-US" baseline="0" dirty="0" smtClean="0"/>
              <a:t>Un </a:t>
            </a:r>
            <a:r>
              <a:rPr lang="en-US" baseline="0" dirty="0" err="1" smtClean="0"/>
              <a:t>comentario</a:t>
            </a:r>
            <a:r>
              <a:rPr lang="en-US" baseline="0" dirty="0" smtClean="0"/>
              <a:t> </a:t>
            </a:r>
            <a:r>
              <a:rPr lang="en-US" baseline="0" dirty="0" err="1" smtClean="0"/>
              <a:t>es</a:t>
            </a:r>
            <a:r>
              <a:rPr lang="en-US" baseline="0" dirty="0" smtClean="0"/>
              <a:t> Bueno </a:t>
            </a:r>
            <a:r>
              <a:rPr lang="en-US" baseline="0" dirty="0" err="1" smtClean="0"/>
              <a:t>siempre</a:t>
            </a:r>
            <a:r>
              <a:rPr lang="en-US" baseline="0" dirty="0" smtClean="0"/>
              <a:t> y </a:t>
            </a:r>
            <a:r>
              <a:rPr lang="en-US" baseline="0" dirty="0" err="1" smtClean="0"/>
              <a:t>cuando</a:t>
            </a:r>
            <a:r>
              <a:rPr lang="en-US" baseline="0" dirty="0" smtClean="0"/>
              <a:t> </a:t>
            </a:r>
            <a:r>
              <a:rPr lang="en-US" baseline="0" dirty="0" err="1" smtClean="0"/>
              <a:t>agregue</a:t>
            </a:r>
            <a:r>
              <a:rPr lang="en-US" baseline="0" dirty="0" smtClean="0"/>
              <a:t> valor o </a:t>
            </a:r>
            <a:r>
              <a:rPr lang="en-US" baseline="0" dirty="0" err="1" smtClean="0"/>
              <a:t>nos</a:t>
            </a:r>
            <a:r>
              <a:rPr lang="en-US" baseline="0" dirty="0" smtClean="0"/>
              <a:t> </a:t>
            </a:r>
            <a:r>
              <a:rPr lang="en-US" baseline="0" dirty="0" err="1" smtClean="0"/>
              <a:t>ayude</a:t>
            </a:r>
            <a:r>
              <a:rPr lang="en-US" baseline="0" dirty="0" smtClean="0"/>
              <a:t> a </a:t>
            </a:r>
            <a:r>
              <a:rPr lang="en-US" baseline="0" dirty="0" err="1" smtClean="0"/>
              <a:t>entender</a:t>
            </a:r>
            <a:r>
              <a:rPr lang="en-US" baseline="0" dirty="0" smtClean="0"/>
              <a:t> </a:t>
            </a:r>
            <a:r>
              <a:rPr lang="en-US" baseline="0" dirty="0" err="1" smtClean="0"/>
              <a:t>algo</a:t>
            </a:r>
            <a:r>
              <a:rPr lang="en-US" baseline="0" dirty="0" smtClean="0"/>
              <a:t> que el </a:t>
            </a:r>
            <a:r>
              <a:rPr lang="en-US" baseline="0" dirty="0" err="1" smtClean="0"/>
              <a:t>codigo</a:t>
            </a:r>
            <a:r>
              <a:rPr lang="en-US" baseline="0" dirty="0" smtClean="0"/>
              <a:t> </a:t>
            </a:r>
            <a:r>
              <a:rPr lang="en-US" baseline="0" dirty="0" err="1" smtClean="0"/>
              <a:t>por</a:t>
            </a:r>
            <a:r>
              <a:rPr lang="en-US" baseline="0" dirty="0" smtClean="0"/>
              <a:t> </a:t>
            </a:r>
            <a:r>
              <a:rPr lang="en-US" baseline="0" dirty="0" err="1" smtClean="0"/>
              <a:t>si</a:t>
            </a:r>
            <a:r>
              <a:rPr lang="en-US" baseline="0" dirty="0" smtClean="0"/>
              <a:t> solo no lo </a:t>
            </a:r>
            <a:r>
              <a:rPr lang="en-US" baseline="0" dirty="0" err="1" smtClean="0"/>
              <a:t>pueda</a:t>
            </a:r>
            <a:r>
              <a:rPr lang="en-US" baseline="0" dirty="0" smtClean="0"/>
              <a:t> </a:t>
            </a:r>
            <a:r>
              <a:rPr lang="en-US" baseline="0" dirty="0" err="1" smtClean="0"/>
              <a:t>hacer</a:t>
            </a:r>
            <a:r>
              <a:rPr lang="en-US" baseline="0" dirty="0" smtClean="0"/>
              <a:t>.</a:t>
            </a:r>
            <a:endParaRPr lang="es-CO" dirty="0"/>
          </a:p>
        </p:txBody>
      </p:sp>
      <p:sp>
        <p:nvSpPr>
          <p:cNvPr id="4" name="Slide Number Placeholder 3"/>
          <p:cNvSpPr>
            <a:spLocks noGrp="1"/>
          </p:cNvSpPr>
          <p:nvPr>
            <p:ph type="sldNum" sz="quarter" idx="10"/>
          </p:nvPr>
        </p:nvSpPr>
        <p:spPr/>
        <p:txBody>
          <a:bodyPr/>
          <a:lstStyle/>
          <a:p>
            <a:fld id="{3461A6AF-5C91-4279-A2A9-5DA981759015}" type="slidenum">
              <a:rPr lang="es-CO" smtClean="0"/>
              <a:pPr/>
              <a:t>63</a:t>
            </a:fld>
            <a:endParaRPr lang="es-CO"/>
          </a:p>
        </p:txBody>
      </p:sp>
    </p:spTree>
    <p:extLst>
      <p:ext uri="{BB962C8B-B14F-4D97-AF65-F5344CB8AC3E}">
        <p14:creationId xmlns:p14="http://schemas.microsoft.com/office/powerpoint/2010/main" val="31172681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Probablemente</a:t>
            </a:r>
            <a:r>
              <a:rPr lang="en-US" baseline="0" dirty="0" smtClean="0"/>
              <a:t> </a:t>
            </a:r>
            <a:r>
              <a:rPr lang="en-US" baseline="0" dirty="0" err="1" smtClean="0"/>
              <a:t>escribir</a:t>
            </a:r>
            <a:r>
              <a:rPr lang="en-US" baseline="0" dirty="0" smtClean="0"/>
              <a:t> </a:t>
            </a:r>
            <a:r>
              <a:rPr lang="en-US" baseline="0" dirty="0" err="1" smtClean="0"/>
              <a:t>los</a:t>
            </a:r>
            <a:r>
              <a:rPr lang="en-US" baseline="0" dirty="0" smtClean="0"/>
              <a:t> </a:t>
            </a:r>
            <a:r>
              <a:rPr lang="en-US" baseline="0" dirty="0" err="1" smtClean="0"/>
              <a:t>comentarios</a:t>
            </a:r>
            <a:r>
              <a:rPr lang="en-US" baseline="0" dirty="0" smtClean="0"/>
              <a:t> </a:t>
            </a:r>
            <a:r>
              <a:rPr lang="en-US" baseline="0" dirty="0" err="1" smtClean="0"/>
              <a:t>tomo</a:t>
            </a:r>
            <a:r>
              <a:rPr lang="en-US" baseline="0" dirty="0" smtClean="0"/>
              <a:t> el </a:t>
            </a:r>
            <a:r>
              <a:rPr lang="en-US" baseline="0" dirty="0" err="1" smtClean="0"/>
              <a:t>mismo</a:t>
            </a:r>
            <a:r>
              <a:rPr lang="en-US" baseline="0" dirty="0" smtClean="0"/>
              <a:t> </a:t>
            </a:r>
            <a:r>
              <a:rPr lang="en-US" baseline="0" dirty="0" err="1" smtClean="0"/>
              <a:t>tiempo</a:t>
            </a:r>
            <a:r>
              <a:rPr lang="en-US" baseline="0" dirty="0" smtClean="0"/>
              <a:t> que </a:t>
            </a:r>
            <a:r>
              <a:rPr lang="en-US" baseline="0" dirty="0" err="1" smtClean="0"/>
              <a:t>escribir</a:t>
            </a:r>
            <a:r>
              <a:rPr lang="en-US" baseline="0" dirty="0" smtClean="0"/>
              <a:t> el </a:t>
            </a:r>
            <a:r>
              <a:rPr lang="en-US" baseline="0" dirty="0" err="1" smtClean="0"/>
              <a:t>codigo</a:t>
            </a:r>
            <a:endParaRPr lang="es-CO" dirty="0"/>
          </a:p>
        </p:txBody>
      </p:sp>
      <p:sp>
        <p:nvSpPr>
          <p:cNvPr id="4" name="Slide Number Placeholder 3"/>
          <p:cNvSpPr>
            <a:spLocks noGrp="1"/>
          </p:cNvSpPr>
          <p:nvPr>
            <p:ph type="sldNum" sz="quarter" idx="10"/>
          </p:nvPr>
        </p:nvSpPr>
        <p:spPr/>
        <p:txBody>
          <a:bodyPr/>
          <a:lstStyle/>
          <a:p>
            <a:fld id="{3461A6AF-5C91-4279-A2A9-5DA981759015}" type="slidenum">
              <a:rPr lang="es-CO" smtClean="0"/>
              <a:pPr/>
              <a:t>71</a:t>
            </a:fld>
            <a:endParaRPr lang="es-CO"/>
          </a:p>
        </p:txBody>
      </p:sp>
    </p:spTree>
    <p:extLst>
      <p:ext uri="{BB962C8B-B14F-4D97-AF65-F5344CB8AC3E}">
        <p14:creationId xmlns:p14="http://schemas.microsoft.com/office/powerpoint/2010/main" val="2974135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Bueno no siendo mas por el momento. </a:t>
            </a:r>
            <a:r>
              <a:rPr lang="es-CO"/>
              <a:t>/ Comencemos</a:t>
            </a:r>
            <a:endParaRPr lang="en-US"/>
          </a:p>
        </p:txBody>
      </p:sp>
      <p:sp>
        <p:nvSpPr>
          <p:cNvPr id="4" name="Slide Number Placeholder 3"/>
          <p:cNvSpPr>
            <a:spLocks noGrp="1"/>
          </p:cNvSpPr>
          <p:nvPr>
            <p:ph type="sldNum" sz="quarter" idx="5"/>
          </p:nvPr>
        </p:nvSpPr>
        <p:spPr/>
        <p:txBody>
          <a:bodyPr/>
          <a:lstStyle/>
          <a:p>
            <a:fld id="{3461A6AF-5C91-4279-A2A9-5DA981759015}" type="slidenum">
              <a:rPr lang="es-CO" smtClean="0"/>
              <a:pPr/>
              <a:t>7</a:t>
            </a:fld>
            <a:endParaRPr lang="es-CO"/>
          </a:p>
        </p:txBody>
      </p:sp>
    </p:spTree>
    <p:extLst>
      <p:ext uri="{BB962C8B-B14F-4D97-AF65-F5344CB8AC3E}">
        <p14:creationId xmlns:p14="http://schemas.microsoft.com/office/powerpoint/2010/main" val="1122611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Que </a:t>
            </a:r>
            <a:r>
              <a:rPr lang="en-US" dirty="0" err="1"/>
              <a:t>nos</a:t>
            </a:r>
            <a:r>
              <a:rPr lang="en-US" dirty="0"/>
              <a:t> </a:t>
            </a:r>
            <a:r>
              <a:rPr lang="en-US" dirty="0" err="1"/>
              <a:t>ayudaran</a:t>
            </a:r>
            <a:r>
              <a:rPr lang="en-US" dirty="0"/>
              <a:t> a </a:t>
            </a:r>
            <a:r>
              <a:rPr lang="en-US" dirty="0" err="1"/>
              <a:t>entender</a:t>
            </a:r>
            <a:r>
              <a:rPr lang="en-US" dirty="0"/>
              <a:t> de que se </a:t>
            </a:r>
            <a:r>
              <a:rPr lang="en-US" dirty="0" err="1"/>
              <a:t>trata</a:t>
            </a:r>
            <a:r>
              <a:rPr lang="en-US" dirty="0"/>
              <a:t> </a:t>
            </a:r>
            <a:r>
              <a:rPr lang="en-US" dirty="0" err="1"/>
              <a:t>esto</a:t>
            </a:r>
            <a:r>
              <a:rPr lang="en-US" dirty="0"/>
              <a:t> del </a:t>
            </a:r>
            <a:r>
              <a:rPr lang="en-US" dirty="0" err="1"/>
              <a:t>Codigo</a:t>
            </a:r>
            <a:r>
              <a:rPr lang="en-US" dirty="0"/>
              <a:t> </a:t>
            </a:r>
            <a:r>
              <a:rPr lang="en-US" dirty="0" err="1"/>
              <a:t>Limpio</a:t>
            </a:r>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8</a:t>
            </a:fld>
            <a:endParaRPr lang="es-CO"/>
          </a:p>
        </p:txBody>
      </p:sp>
    </p:spTree>
    <p:extLst>
      <p:ext uri="{BB962C8B-B14F-4D97-AF65-F5344CB8AC3E}">
        <p14:creationId xmlns:p14="http://schemas.microsoft.com/office/powerpoint/2010/main" val="2704044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En primera instancia quiero mencionar que la gran mayoría de secciones y elementos que veremos en este curso están basados en el libro </a:t>
            </a:r>
          </a:p>
          <a:p>
            <a:r>
              <a:rPr lang="es-CO" b="1" dirty="0" err="1"/>
              <a:t>Clean</a:t>
            </a:r>
            <a:r>
              <a:rPr lang="es-CO" b="1" dirty="0"/>
              <a:t> </a:t>
            </a:r>
            <a:r>
              <a:rPr lang="es-CO" b="1" dirty="0" err="1"/>
              <a:t>Code</a:t>
            </a:r>
            <a:r>
              <a:rPr lang="es-CO" b="1" dirty="0"/>
              <a:t> </a:t>
            </a:r>
            <a:r>
              <a:rPr lang="es-CO" dirty="0"/>
              <a:t>de Robert C. Martin, también conocido, como el </a:t>
            </a:r>
            <a:r>
              <a:rPr lang="es-CO" dirty="0" err="1"/>
              <a:t>tio</a:t>
            </a:r>
            <a:r>
              <a:rPr lang="es-CO" dirty="0"/>
              <a:t> Bob, así como algunas experiencias personales y conceptos de otros autores que nos ayudaran a enriquecer nuestro conocimiento.</a:t>
            </a:r>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9</a:t>
            </a:fld>
            <a:endParaRPr lang="es-CO"/>
          </a:p>
        </p:txBody>
      </p:sp>
    </p:spTree>
    <p:extLst>
      <p:ext uri="{BB962C8B-B14F-4D97-AF65-F5344CB8AC3E}">
        <p14:creationId xmlns:p14="http://schemas.microsoft.com/office/powerpoint/2010/main" val="1558798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Comencemos por hacernos una preguntas.</a:t>
            </a:r>
          </a:p>
          <a:p>
            <a:r>
              <a:rPr lang="es-CO" dirty="0"/>
              <a:t>Hace mucho tiempo atrás, casi que con los inicios de la programación podíamos llegar a tener un ambiente de desarrollo muy similar a este, en donde no contamos con los mismos recursos que tenemos ahora, por eso preguntamos.</a:t>
            </a:r>
          </a:p>
          <a:p>
            <a:r>
              <a:rPr lang="es-CO" dirty="0"/>
              <a:t>Cual es el recurso escaso? Y Como lo optimizamos?</a:t>
            </a:r>
          </a:p>
          <a:p>
            <a:r>
              <a:rPr lang="es-CO" dirty="0"/>
              <a:t>Probablemente tu que estas viendo esta sesión no tuviste que pasar por temas como el cambio del Milenio o el Y2K, o el uso de tarjetas perforadas para programar. pero para los que tuvimos que codificar en leguajes como COBOL o C, que eran comunes de estos años, nos encontrábamos con problemas de espacio en disco o, quizás ni siquiera disco duro, problemas de alojamiento de memoria y mas aun, problemas de buen uso del procesamiento.</a:t>
            </a:r>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10</a:t>
            </a:fld>
            <a:endParaRPr lang="es-CO"/>
          </a:p>
        </p:txBody>
      </p:sp>
    </p:spTree>
    <p:extLst>
      <p:ext uri="{BB962C8B-B14F-4D97-AF65-F5344CB8AC3E}">
        <p14:creationId xmlns:p14="http://schemas.microsoft.com/office/powerpoint/2010/main" val="3587646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Pero en esta época, donde cambiar o redimensionar el espacio en disco o aumentar la cantidad de memoria o de procesador, se puede hacer con un par de </a:t>
            </a:r>
            <a:r>
              <a:rPr lang="es-CO" dirty="0" err="1"/>
              <a:t>clicks</a:t>
            </a:r>
            <a:r>
              <a:rPr lang="es-CO" dirty="0"/>
              <a:t>, no tenemos ese tipo de problemas.</a:t>
            </a:r>
          </a:p>
          <a:p>
            <a:r>
              <a:rPr lang="es-CO" dirty="0"/>
              <a:t>Entonces ahora:</a:t>
            </a:r>
          </a:p>
          <a:p>
            <a:r>
              <a:rPr lang="es-CO" dirty="0"/>
              <a:t>Cual es el recurso escaso? Y como lo optimizamos?</a:t>
            </a:r>
          </a:p>
          <a:p>
            <a:endParaRPr lang="es-CO" dirty="0"/>
          </a:p>
          <a:p>
            <a:r>
              <a:rPr lang="es-CO" dirty="0"/>
              <a:t>Pues el recurso escaso, son los buenos programadores, como tu, y no solo que escriban código que funcione, sino que sea código que pueda ser mantenible en el tiempo. </a:t>
            </a:r>
          </a:p>
          <a:p>
            <a:endParaRPr lang="es-CO" dirty="0"/>
          </a:p>
          <a:p>
            <a:r>
              <a:rPr lang="es-CO" dirty="0"/>
              <a:t>No basta con que compile y cumpla con el objetivo, sino que pueda ser legible y entendible.</a:t>
            </a:r>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11</a:t>
            </a:fld>
            <a:endParaRPr lang="es-CO"/>
          </a:p>
        </p:txBody>
      </p:sp>
    </p:spTree>
    <p:extLst>
      <p:ext uri="{BB962C8B-B14F-4D97-AF65-F5344CB8AC3E}">
        <p14:creationId xmlns:p14="http://schemas.microsoft.com/office/powerpoint/2010/main" val="768678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Grady Booch, uno de los creadores de UML, que es el lenguaje Unificado de Modelamiento, dice:</a:t>
            </a:r>
          </a:p>
          <a:p>
            <a:r>
              <a:rPr lang="en-US" sz="1200" dirty="0">
                <a:solidFill>
                  <a:schemeClr val="tx1"/>
                </a:solidFill>
              </a:rPr>
              <a:t>“El </a:t>
            </a:r>
            <a:r>
              <a:rPr lang="en-US" sz="1200" dirty="0" err="1">
                <a:solidFill>
                  <a:schemeClr val="tx1"/>
                </a:solidFill>
              </a:rPr>
              <a:t>código</a:t>
            </a:r>
            <a:r>
              <a:rPr lang="en-US" sz="1200" dirty="0">
                <a:solidFill>
                  <a:schemeClr val="tx1"/>
                </a:solidFill>
              </a:rPr>
              <a:t> </a:t>
            </a:r>
            <a:r>
              <a:rPr lang="en-US" sz="1200" dirty="0" err="1">
                <a:solidFill>
                  <a:schemeClr val="tx1"/>
                </a:solidFill>
              </a:rPr>
              <a:t>limpio</a:t>
            </a:r>
            <a:r>
              <a:rPr lang="en-US" sz="1200" dirty="0">
                <a:solidFill>
                  <a:schemeClr val="tx1"/>
                </a:solidFill>
              </a:rPr>
              <a:t> es simple y </a:t>
            </a:r>
            <a:r>
              <a:rPr lang="en-US" sz="1200" dirty="0" err="1">
                <a:solidFill>
                  <a:schemeClr val="tx1"/>
                </a:solidFill>
              </a:rPr>
              <a:t>directo</a:t>
            </a:r>
            <a:r>
              <a:rPr lang="en-US" sz="1200" dirty="0">
                <a:solidFill>
                  <a:schemeClr val="tx1"/>
                </a:solidFill>
              </a:rPr>
              <a:t>, y se lee </a:t>
            </a:r>
            <a:r>
              <a:rPr lang="en-US" sz="1200" dirty="0" err="1">
                <a:solidFill>
                  <a:schemeClr val="tx1"/>
                </a:solidFill>
              </a:rPr>
              <a:t>como</a:t>
            </a:r>
            <a:r>
              <a:rPr lang="en-US" sz="1200" dirty="0">
                <a:solidFill>
                  <a:schemeClr val="tx1"/>
                </a:solidFill>
              </a:rPr>
              <a:t> </a:t>
            </a:r>
            <a:r>
              <a:rPr lang="en-US" sz="1200" dirty="0" err="1">
                <a:solidFill>
                  <a:schemeClr val="tx1"/>
                </a:solidFill>
              </a:rPr>
              <a:t>prosa</a:t>
            </a:r>
            <a:r>
              <a:rPr lang="en-US" sz="1200" dirty="0">
                <a:solidFill>
                  <a:schemeClr val="tx1"/>
                </a:solidFill>
              </a:rPr>
              <a:t> bien </a:t>
            </a:r>
            <a:r>
              <a:rPr lang="en-US" sz="1200" dirty="0" err="1">
                <a:solidFill>
                  <a:schemeClr val="tx1"/>
                </a:solidFill>
              </a:rPr>
              <a:t>escrita</a:t>
            </a:r>
            <a:r>
              <a:rPr lang="en-US" sz="1200" dirty="0">
                <a:solidFill>
                  <a:schemeClr val="tx1"/>
                </a:solidFill>
              </a:rPr>
              <a:t> que no </a:t>
            </a:r>
            <a:r>
              <a:rPr lang="en-US" sz="1200" dirty="0" err="1">
                <a:solidFill>
                  <a:schemeClr val="tx1"/>
                </a:solidFill>
              </a:rPr>
              <a:t>oscurece</a:t>
            </a:r>
            <a:r>
              <a:rPr lang="en-US" sz="1200" dirty="0">
                <a:solidFill>
                  <a:schemeClr val="tx1"/>
                </a:solidFill>
              </a:rPr>
              <a:t> las </a:t>
            </a:r>
            <a:r>
              <a:rPr lang="en-US" sz="1200" dirty="0" err="1">
                <a:solidFill>
                  <a:schemeClr val="tx1"/>
                </a:solidFill>
              </a:rPr>
              <a:t>intenciones</a:t>
            </a:r>
            <a:r>
              <a:rPr lang="en-US" sz="1200" dirty="0">
                <a:solidFill>
                  <a:schemeClr val="tx1"/>
                </a:solidFill>
              </a:rPr>
              <a:t> del </a:t>
            </a:r>
            <a:r>
              <a:rPr lang="en-US" sz="1200" dirty="0" err="1">
                <a:solidFill>
                  <a:schemeClr val="tx1"/>
                </a:solidFill>
              </a:rPr>
              <a:t>diseñador</a:t>
            </a:r>
            <a:r>
              <a:rPr lang="en-US" sz="1200" dirty="0">
                <a:solidFill>
                  <a:schemeClr val="tx1"/>
                </a:solidFill>
              </a:rPr>
              <a:t>, </a:t>
            </a:r>
            <a:r>
              <a:rPr lang="en-US" sz="1200" dirty="0" err="1">
                <a:solidFill>
                  <a:schemeClr val="tx1"/>
                </a:solidFill>
              </a:rPr>
              <a:t>sino</a:t>
            </a:r>
            <a:r>
              <a:rPr lang="en-US" sz="1200" dirty="0">
                <a:solidFill>
                  <a:schemeClr val="tx1"/>
                </a:solidFill>
              </a:rPr>
              <a:t> que </a:t>
            </a:r>
            <a:r>
              <a:rPr lang="en-US" sz="1200" dirty="0" err="1">
                <a:solidFill>
                  <a:schemeClr val="tx1"/>
                </a:solidFill>
              </a:rPr>
              <a:t>está</a:t>
            </a:r>
            <a:r>
              <a:rPr lang="en-US" sz="1200" dirty="0">
                <a:solidFill>
                  <a:schemeClr val="tx1"/>
                </a:solidFill>
              </a:rPr>
              <a:t> </a:t>
            </a:r>
            <a:r>
              <a:rPr lang="en-US" sz="1200" dirty="0" err="1">
                <a:solidFill>
                  <a:schemeClr val="tx1"/>
                </a:solidFill>
              </a:rPr>
              <a:t>lleno</a:t>
            </a:r>
            <a:r>
              <a:rPr lang="en-US" sz="1200" dirty="0">
                <a:solidFill>
                  <a:schemeClr val="tx1"/>
                </a:solidFill>
              </a:rPr>
              <a:t> de </a:t>
            </a:r>
            <a:r>
              <a:rPr lang="en-US" sz="1200" dirty="0" err="1">
                <a:solidFill>
                  <a:schemeClr val="tx1"/>
                </a:solidFill>
              </a:rPr>
              <a:t>abstracciones</a:t>
            </a:r>
            <a:r>
              <a:rPr lang="en-US" sz="1200" dirty="0">
                <a:solidFill>
                  <a:schemeClr val="tx1"/>
                </a:solidFill>
              </a:rPr>
              <a:t> </a:t>
            </a:r>
            <a:r>
              <a:rPr lang="en-US" sz="1200" dirty="0" err="1">
                <a:solidFill>
                  <a:schemeClr val="tx1"/>
                </a:solidFill>
              </a:rPr>
              <a:t>claras</a:t>
            </a:r>
            <a:r>
              <a:rPr lang="es-CO" sz="1200" dirty="0">
                <a:solidFill>
                  <a:schemeClr val="tx1"/>
                </a:solidFill>
              </a:rPr>
              <a:t>”</a:t>
            </a:r>
          </a:p>
          <a:p>
            <a:endParaRPr lang="es-CO" sz="1200" dirty="0">
              <a:solidFill>
                <a:schemeClr val="tx1"/>
              </a:solidFill>
            </a:endParaRPr>
          </a:p>
          <a:p>
            <a:r>
              <a:rPr lang="es-CO" sz="1200" dirty="0">
                <a:solidFill>
                  <a:schemeClr val="tx1"/>
                </a:solidFill>
              </a:rPr>
              <a:t>Lo que mas me llama la atención en esta frase es que menciona que el código limpio debe leerse como prosa bien escrita, es decir, leer el código debe ser como si estuviéramos leyendo un libro, no necesitamos al programador o al diseñador de ese código, para que nos lo explique, el código debe hablar por si mismo.</a:t>
            </a:r>
            <a:endParaRPr lang="es-CO" dirty="0"/>
          </a:p>
          <a:p>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12</a:t>
            </a:fld>
            <a:endParaRPr lang="es-CO"/>
          </a:p>
        </p:txBody>
      </p:sp>
    </p:spTree>
    <p:extLst>
      <p:ext uri="{BB962C8B-B14F-4D97-AF65-F5344CB8AC3E}">
        <p14:creationId xmlns:p14="http://schemas.microsoft.com/office/powerpoint/2010/main" val="34913302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9143999" cy="3383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685800" y="2130425"/>
            <a:ext cx="7772400" cy="1470025"/>
          </a:xfrm>
        </p:spPr>
        <p:txBody>
          <a:bodyPr/>
          <a:lstStyle>
            <a:lvl1pPr>
              <a:defRPr b="1">
                <a:solidFill>
                  <a:schemeClr val="tx2"/>
                </a:solidFill>
                <a:effectLst>
                  <a:outerShdw blurRad="38100" dist="38100" dir="2700000" algn="tl">
                    <a:srgbClr val="000000">
                      <a:alpha val="43137"/>
                    </a:srgbClr>
                  </a:outerShdw>
                </a:effectLst>
              </a:defRPr>
            </a:lvl1pPr>
          </a:lstStyle>
          <a:p>
            <a:r>
              <a:rPr lang="en-US" smtClean="0"/>
              <a:t>Click to edit Master title style</a:t>
            </a:r>
            <a:endParaRPr lang="es-CO"/>
          </a:p>
        </p:txBody>
      </p:sp>
      <p:sp>
        <p:nvSpPr>
          <p:cNvPr id="3" name="Subtitle 2"/>
          <p:cNvSpPr>
            <a:spLocks noGrp="1"/>
          </p:cNvSpPr>
          <p:nvPr>
            <p:ph type="subTitle" idx="1"/>
          </p:nvPr>
        </p:nvSpPr>
        <p:spPr>
          <a:xfrm>
            <a:off x="683568" y="3886200"/>
            <a:ext cx="7776864" cy="1752600"/>
          </a:xfrm>
        </p:spPr>
        <p:txBody>
          <a:bodyPr/>
          <a:lstStyle>
            <a:lvl1pPr marL="0" indent="0" algn="l">
              <a:buNone/>
              <a:defRPr>
                <a:solidFill>
                  <a:schemeClr val="accent6">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s-CO"/>
          </a:p>
        </p:txBody>
      </p:sp>
      <p:sp>
        <p:nvSpPr>
          <p:cNvPr id="4" name="Date Placeholder 3"/>
          <p:cNvSpPr>
            <a:spLocks noGrp="1"/>
          </p:cNvSpPr>
          <p:nvPr>
            <p:ph type="dt" sz="half" idx="10"/>
          </p:nvPr>
        </p:nvSpPr>
        <p:spPr/>
        <p:txBody>
          <a:bodyPr/>
          <a:lstStyle/>
          <a:p>
            <a:fld id="{42C1F1CB-57C8-46CD-A207-903DDF210919}" type="datetimeFigureOut">
              <a:rPr lang="es-CO" smtClean="0"/>
              <a:pPr/>
              <a:t>26/04/2022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DA2D89EF-5E01-46FC-80D7-6EE7692A75A6}" type="slidenum">
              <a:rPr lang="es-CO" smtClean="0"/>
              <a:pPr/>
              <a:t>‹#›</a:t>
            </a:fld>
            <a:endParaRPr lang="es-CO"/>
          </a:p>
        </p:txBody>
      </p:sp>
    </p:spTree>
    <p:extLst>
      <p:ext uri="{BB962C8B-B14F-4D97-AF65-F5344CB8AC3E}">
        <p14:creationId xmlns:p14="http://schemas.microsoft.com/office/powerpoint/2010/main" val="60287402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8"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3383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685800" y="2130425"/>
            <a:ext cx="7772400" cy="1470025"/>
          </a:xfrm>
        </p:spPr>
        <p:txBody>
          <a:bodyPr/>
          <a:lstStyle>
            <a:lvl1pPr>
              <a:defRPr b="1">
                <a:solidFill>
                  <a:srgbClr val="0070C0"/>
                </a:solidFill>
                <a:effectLst>
                  <a:outerShdw blurRad="38100" dist="38100" dir="2700000" algn="tl">
                    <a:srgbClr val="000000">
                      <a:alpha val="43137"/>
                    </a:srgbClr>
                  </a:outerShdw>
                </a:effectLst>
              </a:defRPr>
            </a:lvl1pPr>
          </a:lstStyle>
          <a:p>
            <a:r>
              <a:rPr lang="en-US" smtClean="0"/>
              <a:t>Click to edit Master title style</a:t>
            </a:r>
            <a:endParaRPr lang="es-CO"/>
          </a:p>
        </p:txBody>
      </p:sp>
      <p:sp>
        <p:nvSpPr>
          <p:cNvPr id="3" name="Subtitle 2"/>
          <p:cNvSpPr>
            <a:spLocks noGrp="1"/>
          </p:cNvSpPr>
          <p:nvPr>
            <p:ph type="subTitle" idx="1"/>
          </p:nvPr>
        </p:nvSpPr>
        <p:spPr>
          <a:xfrm>
            <a:off x="683568" y="3886200"/>
            <a:ext cx="7776864" cy="1752600"/>
          </a:xfrm>
        </p:spPr>
        <p:txBody>
          <a:bodyPr/>
          <a:lstStyle>
            <a:lvl1pPr marL="0" indent="0" algn="ctr">
              <a:buNone/>
              <a:defRPr>
                <a:solidFill>
                  <a:schemeClr val="accent6">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s-CO"/>
          </a:p>
        </p:txBody>
      </p:sp>
      <p:sp>
        <p:nvSpPr>
          <p:cNvPr id="4" name="Date Placeholder 3"/>
          <p:cNvSpPr>
            <a:spLocks noGrp="1"/>
          </p:cNvSpPr>
          <p:nvPr>
            <p:ph type="dt" sz="half" idx="10"/>
          </p:nvPr>
        </p:nvSpPr>
        <p:spPr/>
        <p:txBody>
          <a:bodyPr/>
          <a:lstStyle/>
          <a:p>
            <a:fld id="{42C1F1CB-57C8-46CD-A207-903DDF210919}" type="datetimeFigureOut">
              <a:rPr lang="es-CO" smtClean="0"/>
              <a:pPr/>
              <a:t>26/04/2022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DA2D89EF-5E01-46FC-80D7-6EE7692A75A6}" type="slidenum">
              <a:rPr lang="es-CO" smtClean="0"/>
              <a:pPr/>
              <a:t>‹#›</a:t>
            </a:fld>
            <a:endParaRPr lang="es-CO"/>
          </a:p>
        </p:txBody>
      </p:sp>
    </p:spTree>
    <p:extLst>
      <p:ext uri="{BB962C8B-B14F-4D97-AF65-F5344CB8AC3E}">
        <p14:creationId xmlns:p14="http://schemas.microsoft.com/office/powerpoint/2010/main" val="10334608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flipH="1">
            <a:off x="4699000" y="1"/>
            <a:ext cx="4445000"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smtClean="0"/>
              <a:t>Click to edit Master title style</a:t>
            </a:r>
            <a:endParaRPr lang="es-CO"/>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O"/>
          </a:p>
        </p:txBody>
      </p:sp>
      <p:sp>
        <p:nvSpPr>
          <p:cNvPr id="4" name="Date Placeholder 3"/>
          <p:cNvSpPr>
            <a:spLocks noGrp="1"/>
          </p:cNvSpPr>
          <p:nvPr>
            <p:ph type="dt" sz="half" idx="10"/>
          </p:nvPr>
        </p:nvSpPr>
        <p:spPr/>
        <p:txBody>
          <a:bodyPr/>
          <a:lstStyle/>
          <a:p>
            <a:fld id="{42C1F1CB-57C8-46CD-A207-903DDF210919}" type="datetimeFigureOut">
              <a:rPr lang="es-CO" smtClean="0"/>
              <a:pPr/>
              <a:t>26/04/2022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DA2D89EF-5E01-46FC-80D7-6EE7692A75A6}" type="slidenum">
              <a:rPr lang="es-CO" smtClean="0"/>
              <a:pPr/>
              <a:t>‹#›</a:t>
            </a:fld>
            <a:endParaRPr lang="es-CO"/>
          </a:p>
        </p:txBody>
      </p:sp>
    </p:spTree>
    <p:extLst>
      <p:ext uri="{BB962C8B-B14F-4D97-AF65-F5344CB8AC3E}">
        <p14:creationId xmlns:p14="http://schemas.microsoft.com/office/powerpoint/2010/main" val="2826427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3096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smtClean="0"/>
              <a:t>Click to edit Master title style</a:t>
            </a:r>
            <a:endParaRPr lang="es-CO"/>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O"/>
          </a:p>
        </p:txBody>
      </p:sp>
      <p:sp>
        <p:nvSpPr>
          <p:cNvPr id="4" name="Date Placeholder 3"/>
          <p:cNvSpPr>
            <a:spLocks noGrp="1"/>
          </p:cNvSpPr>
          <p:nvPr>
            <p:ph type="dt" sz="half" idx="10"/>
          </p:nvPr>
        </p:nvSpPr>
        <p:spPr/>
        <p:txBody>
          <a:bodyPr/>
          <a:lstStyle/>
          <a:p>
            <a:fld id="{42C1F1CB-57C8-46CD-A207-903DDF210919}" type="datetimeFigureOut">
              <a:rPr lang="es-CO" smtClean="0"/>
              <a:pPr/>
              <a:t>26/04/2022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DA2D89EF-5E01-46FC-80D7-6EE7692A75A6}" type="slidenum">
              <a:rPr lang="es-CO" smtClean="0"/>
              <a:pPr/>
              <a:t>‹#›</a:t>
            </a:fld>
            <a:endParaRPr lang="es-CO"/>
          </a:p>
        </p:txBody>
      </p:sp>
    </p:spTree>
    <p:extLst>
      <p:ext uri="{BB962C8B-B14F-4D97-AF65-F5344CB8AC3E}">
        <p14:creationId xmlns:p14="http://schemas.microsoft.com/office/powerpoint/2010/main" val="91909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flipH="1">
            <a:off x="4699000" y="1"/>
            <a:ext cx="4445000"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smtClean="0"/>
              <a:t>Click to edit Master title style</a:t>
            </a:r>
            <a:endParaRPr lang="es-CO"/>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O"/>
          </a:p>
        </p:txBody>
      </p:sp>
      <p:sp>
        <p:nvSpPr>
          <p:cNvPr id="4" name="Date Placeholder 3"/>
          <p:cNvSpPr>
            <a:spLocks noGrp="1"/>
          </p:cNvSpPr>
          <p:nvPr>
            <p:ph type="dt" sz="half" idx="10"/>
          </p:nvPr>
        </p:nvSpPr>
        <p:spPr/>
        <p:txBody>
          <a:bodyPr/>
          <a:lstStyle/>
          <a:p>
            <a:fld id="{42C1F1CB-57C8-46CD-A207-903DDF210919}" type="datetimeFigureOut">
              <a:rPr lang="es-CO" smtClean="0"/>
              <a:pPr/>
              <a:t>26/04/2022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DA2D89EF-5E01-46FC-80D7-6EE7692A75A6}" type="slidenum">
              <a:rPr lang="es-CO" smtClean="0"/>
              <a:pPr/>
              <a:t>‹#›</a:t>
            </a:fld>
            <a:endParaRPr lang="es-CO"/>
          </a:p>
        </p:txBody>
      </p:sp>
      <p:pic>
        <p:nvPicPr>
          <p:cNvPr id="8"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3096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13093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smtClean="0"/>
              <a:t>Click to edit Master title style</a:t>
            </a:r>
            <a:endParaRPr lang="es-CO"/>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O"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C1F1CB-57C8-46CD-A207-903DDF210919}" type="datetimeFigureOut">
              <a:rPr lang="es-CO" smtClean="0"/>
              <a:pPr/>
              <a:t>26/04/2022</a:t>
            </a:fld>
            <a:endParaRPr lang="es-CO"/>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2D89EF-5E01-46FC-80D7-6EE7692A75A6}" type="slidenum">
              <a:rPr lang="es-CO" smtClean="0"/>
              <a:pPr/>
              <a:t>‹#›</a:t>
            </a:fld>
            <a:endParaRPr lang="es-CO"/>
          </a:p>
        </p:txBody>
      </p:sp>
    </p:spTree>
    <p:extLst>
      <p:ext uri="{BB962C8B-B14F-4D97-AF65-F5344CB8AC3E}">
        <p14:creationId xmlns:p14="http://schemas.microsoft.com/office/powerpoint/2010/main" val="2832409726"/>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Lst>
  <p:timing>
    <p:tnLst>
      <p:par>
        <p:cTn id="1" dur="indefinite" restart="never" nodeType="tmRoot"/>
      </p:par>
    </p:tnLst>
  </p:timing>
  <p:txStyles>
    <p:titleStyle>
      <a:lvl1pPr algn="l" defTabSz="914400" rtl="0" eaLnBrk="1" latinLnBrk="0" hangingPunct="1">
        <a:spcBef>
          <a:spcPct val="0"/>
        </a:spcBef>
        <a:buNone/>
        <a:defRPr sz="4800" b="1" kern="1200">
          <a:solidFill>
            <a:schemeClr val="tx2"/>
          </a:solidFill>
          <a:latin typeface="+mj-lt"/>
          <a:ea typeface="+mj-ea"/>
          <a:cs typeface="+mj-cs"/>
        </a:defRPr>
      </a:lvl1pPr>
    </p:titleStyle>
    <p:bodyStyle>
      <a:lvl1pPr marL="342900" indent="-342900" algn="l" defTabSz="914400" rtl="0" eaLnBrk="1" latinLnBrk="0" hangingPunct="1">
        <a:spcBef>
          <a:spcPct val="20000"/>
        </a:spcBef>
        <a:buClr>
          <a:srgbClr val="FF0000"/>
        </a:buClr>
        <a:buFont typeface="Wingdings" pitchFamily="2"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0070C0"/>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00B050"/>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FFC000"/>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7030A0"/>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2.xml"/><Relationship Id="rId16"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37.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hyperlink" Target="http://www.google.com/search?q=new+msdn.microsoft.com"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14.xml"/><Relationship Id="rId4" Type="http://schemas.openxmlformats.org/officeDocument/2006/relationships/hyperlink" Target="http://www.google.com/search?q=new+msdn.microsoft.com" TargetMode="Externa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40.png"/><Relationship Id="rId9" Type="http://schemas.openxmlformats.org/officeDocument/2006/relationships/hyperlink" Target="https://web.archive.org/web/20120413071103/http:/blog.objectmentor.com/articles/2007/10/29/how-big-should-a-function-b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s://github.com/Jucer74/BackDevelopment.git"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hyperlink" Target="http://msdn.microsoft.com/en-us/library/ms173163.aspx" TargetMode="External"/><Relationship Id="rId2" Type="http://schemas.openxmlformats.org/officeDocument/2006/relationships/image" Target="../media/image52.jpeg"/><Relationship Id="rId1" Type="http://schemas.openxmlformats.org/officeDocument/2006/relationships/slideLayout" Target="../slideLayouts/slideLayout5.xml"/><Relationship Id="rId5" Type="http://schemas.openxmlformats.org/officeDocument/2006/relationships/hyperlink" Target="http://www.c-sharpcorner.com/UploadFile/rajeshvs/ExceptionHandlinginCSharp11282005051444AM/ExceptionHandlinginCSharp.aspx" TargetMode="External"/><Relationship Id="rId4" Type="http://schemas.openxmlformats.org/officeDocument/2006/relationships/hyperlink" Target="http://www.blackwasp.co.uk/CSharpThrowingExceptions.aspx"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8.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3774695" y="732286"/>
            <a:ext cx="5365529" cy="2117394"/>
          </a:xfrm>
        </p:spPr>
        <p:txBody>
          <a:bodyPr anchor="t">
            <a:normAutofit fontScale="90000"/>
          </a:bodyPr>
          <a:lstStyle/>
          <a:p>
            <a:pPr algn="l"/>
            <a:r>
              <a:rPr lang="es-CO" sz="7200" b="1" dirty="0" err="1">
                <a:solidFill>
                  <a:schemeClr val="accent1"/>
                </a:solidFill>
                <a:latin typeface="Courier New" panose="02070309020205020404" pitchFamily="49" charset="0"/>
                <a:cs typeface="Courier New" panose="02070309020205020404" pitchFamily="49" charset="0"/>
              </a:rPr>
              <a:t>Clean</a:t>
            </a:r>
            <a:r>
              <a:rPr lang="es-CO" sz="7200" b="1" dirty="0">
                <a:solidFill>
                  <a:schemeClr val="accent1"/>
                </a:solidFill>
                <a:latin typeface="Courier New" panose="02070309020205020404" pitchFamily="49" charset="0"/>
                <a:cs typeface="Courier New" panose="02070309020205020404" pitchFamily="49" charset="0"/>
              </a:rPr>
              <a:t> </a:t>
            </a:r>
            <a:r>
              <a:rPr lang="es-CO" sz="7200" b="1" dirty="0" err="1">
                <a:solidFill>
                  <a:schemeClr val="accent1"/>
                </a:solidFill>
                <a:latin typeface="Courier New" panose="02070309020205020404" pitchFamily="49" charset="0"/>
                <a:cs typeface="Courier New" panose="02070309020205020404" pitchFamily="49" charset="0"/>
              </a:rPr>
              <a:t>Code</a:t>
            </a:r>
            <a:r>
              <a:rPr lang="es-CO" sz="7200" b="1" dirty="0">
                <a:solidFill>
                  <a:schemeClr val="accent1"/>
                </a:solidFill>
                <a:latin typeface="Courier New" panose="02070309020205020404" pitchFamily="49" charset="0"/>
                <a:cs typeface="Courier New" panose="02070309020205020404" pitchFamily="49" charset="0"/>
              </a:rPr>
              <a:t/>
            </a:r>
            <a:br>
              <a:rPr lang="es-CO" sz="7200" b="1" dirty="0">
                <a:solidFill>
                  <a:schemeClr val="accent1"/>
                </a:solidFill>
                <a:latin typeface="Courier New" panose="02070309020205020404" pitchFamily="49" charset="0"/>
                <a:cs typeface="Courier New" panose="02070309020205020404" pitchFamily="49" charset="0"/>
              </a:rPr>
            </a:br>
            <a:r>
              <a:rPr lang="es-CO" sz="7200" b="1" dirty="0" err="1">
                <a:solidFill>
                  <a:schemeClr val="accent1"/>
                </a:solidFill>
                <a:latin typeface="Courier New" panose="02070309020205020404" pitchFamily="49" charset="0"/>
                <a:cs typeface="Courier New" panose="02070309020205020404" pitchFamily="49" charset="0"/>
              </a:rPr>
              <a:t>Principles</a:t>
            </a:r>
            <a:endParaRPr lang="es-CO" sz="7200" b="1" dirty="0">
              <a:solidFill>
                <a:schemeClr val="accent1"/>
              </a:solidFill>
              <a:latin typeface="Courier New" panose="02070309020205020404" pitchFamily="49" charset="0"/>
              <a:cs typeface="Courier New" panose="02070309020205020404" pitchFamily="49" charset="0"/>
            </a:endParaRPr>
          </a:p>
        </p:txBody>
      </p:sp>
      <p:sp>
        <p:nvSpPr>
          <p:cNvPr id="3" name="Subtitle 2"/>
          <p:cNvSpPr>
            <a:spLocks noGrp="1"/>
          </p:cNvSpPr>
          <p:nvPr>
            <p:ph type="subTitle" idx="1"/>
          </p:nvPr>
        </p:nvSpPr>
        <p:spPr>
          <a:xfrm>
            <a:off x="90043" y="3454402"/>
            <a:ext cx="4769989" cy="1512672"/>
          </a:xfrm>
        </p:spPr>
        <p:txBody>
          <a:bodyPr anchor="b">
            <a:normAutofit/>
          </a:bodyPr>
          <a:lstStyle/>
          <a:p>
            <a:pPr algn="l"/>
            <a:r>
              <a:rPr lang="es-ES" dirty="0">
                <a:solidFill>
                  <a:schemeClr val="accent6"/>
                </a:solidFill>
              </a:rPr>
              <a:t>Principios de Código Limpio </a:t>
            </a:r>
          </a:p>
          <a:p>
            <a:pPr algn="l"/>
            <a:r>
              <a:rPr lang="es-ES" dirty="0">
                <a:solidFill>
                  <a:schemeClr val="accent6"/>
                </a:solidFill>
              </a:rPr>
              <a:t>con </a:t>
            </a:r>
            <a:r>
              <a:rPr lang="es-ES" dirty="0" err="1">
                <a:solidFill>
                  <a:schemeClr val="accent6"/>
                </a:solidFill>
              </a:rPr>
              <a:t>.Net</a:t>
            </a:r>
            <a:endParaRPr lang="es-CO" dirty="0">
              <a:solidFill>
                <a:schemeClr val="accent6"/>
              </a:solidFill>
            </a:endParaRPr>
          </a:p>
        </p:txBody>
      </p:sp>
      <p:pic>
        <p:nvPicPr>
          <p:cNvPr id="9" name="Picture 8" descr="Graphical user interface&#10;&#10;Description automatically generated">
            <a:extLst>
              <a:ext uri="{FF2B5EF4-FFF2-40B4-BE49-F238E27FC236}">
                <a16:creationId xmlns:a16="http://schemas.microsoft.com/office/drawing/2014/main" xmlns="" id="{7441B95B-BB01-402F-8F1C-FE11A8447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7723" y="2849680"/>
            <a:ext cx="5050924" cy="3043180"/>
          </a:xfrm>
          <a:custGeom>
            <a:avLst/>
            <a:gdLst/>
            <a:ahLst/>
            <a:cxnLst/>
            <a:rect l="l" t="t" r="r" b="b"/>
            <a:pathLst>
              <a:path w="5017317" h="5380277">
                <a:moveTo>
                  <a:pt x="0" y="0"/>
                </a:moveTo>
                <a:lnTo>
                  <a:pt x="5017317" y="0"/>
                </a:lnTo>
                <a:lnTo>
                  <a:pt x="5017317" y="5380277"/>
                </a:lnTo>
                <a:lnTo>
                  <a:pt x="0" y="5380277"/>
                </a:lnTo>
                <a:close/>
              </a:path>
            </a:pathLst>
          </a:custGeom>
        </p:spPr>
      </p:pic>
      <p:sp>
        <p:nvSpPr>
          <p:cNvPr id="5" name="TextBox 4"/>
          <p:cNvSpPr txBox="1"/>
          <p:nvPr/>
        </p:nvSpPr>
        <p:spPr>
          <a:xfrm>
            <a:off x="6717116" y="5949280"/>
            <a:ext cx="2425729" cy="369332"/>
          </a:xfrm>
          <a:prstGeom prst="rect">
            <a:avLst/>
          </a:prstGeom>
          <a:noFill/>
        </p:spPr>
        <p:txBody>
          <a:bodyPr wrap="none" rtlCol="0">
            <a:spAutoFit/>
          </a:bodyPr>
          <a:lstStyle/>
          <a:p>
            <a:pPr>
              <a:spcAft>
                <a:spcPts val="600"/>
              </a:spcAft>
            </a:pPr>
            <a:r>
              <a:rPr lang="es-CO" dirty="0">
                <a:solidFill>
                  <a:schemeClr val="accent4"/>
                </a:solidFill>
              </a:rPr>
              <a:t>Julio Cesar Robles Uribe</a:t>
            </a:r>
          </a:p>
        </p:txBody>
      </p:sp>
      <p:sp>
        <p:nvSpPr>
          <p:cNvPr id="6" name="TextBox 5"/>
          <p:cNvSpPr txBox="1"/>
          <p:nvPr/>
        </p:nvSpPr>
        <p:spPr>
          <a:xfrm>
            <a:off x="6717116" y="6237314"/>
            <a:ext cx="2351285" cy="307777"/>
          </a:xfrm>
          <a:prstGeom prst="rect">
            <a:avLst/>
          </a:prstGeom>
          <a:noFill/>
        </p:spPr>
        <p:txBody>
          <a:bodyPr wrap="none" rtlCol="0">
            <a:spAutoFit/>
          </a:bodyPr>
          <a:lstStyle/>
          <a:p>
            <a:pPr>
              <a:spcAft>
                <a:spcPts val="600"/>
              </a:spcAft>
            </a:pPr>
            <a:r>
              <a:rPr lang="es-CO" sz="1400" dirty="0">
                <a:solidFill>
                  <a:srgbClr val="0070C0"/>
                </a:solidFill>
              </a:rPr>
              <a:t>Arquitecto de Soluciones </a:t>
            </a:r>
            <a:r>
              <a:rPr lang="es-CO" sz="1400" dirty="0" err="1">
                <a:solidFill>
                  <a:srgbClr val="0070C0"/>
                </a:solidFill>
              </a:rPr>
              <a:t>.Net</a:t>
            </a:r>
            <a:endParaRPr lang="es-CO" sz="1400" dirty="0">
              <a:solidFill>
                <a:srgbClr val="0070C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 xmlns:a16="http://schemas.microsoft.com/office/drawing/2014/main" id="{09E1CBC6-3155-4DA0-B3FD-3C9D85B5DDB2}"/>
              </a:ext>
            </a:extLst>
          </p:cNvPr>
          <p:cNvSpPr>
            <a:spLocks noGrp="1"/>
          </p:cNvSpPr>
          <p:nvPr>
            <p:ph type="title"/>
          </p:nvPr>
        </p:nvSpPr>
        <p:spPr/>
        <p:txBody>
          <a:bodyPr/>
          <a:lstStyle/>
          <a:p>
            <a:r>
              <a:rPr lang="es-CO" sz="3600" dirty="0">
                <a:latin typeface="Arial Rounded MT Bold" panose="020F0704030504030204" pitchFamily="34" charset="0"/>
              </a:rPr>
              <a:t>¿Mantenibilidad o desempeño?</a:t>
            </a:r>
            <a:r>
              <a:rPr lang="en-US" sz="3600" dirty="0">
                <a:latin typeface="Arial Rounded MT Bold" panose="020F0704030504030204" pitchFamily="34" charset="0"/>
              </a:rPr>
              <a:t/>
            </a:r>
            <a:br>
              <a:rPr lang="en-US" sz="3600" dirty="0">
                <a:latin typeface="Arial Rounded MT Bold" panose="020F0704030504030204" pitchFamily="34" charset="0"/>
              </a:rPr>
            </a:br>
            <a:endParaRPr lang="en-US" dirty="0"/>
          </a:p>
        </p:txBody>
      </p:sp>
      <p:pic>
        <p:nvPicPr>
          <p:cNvPr id="4" name="Content Placeholder 3">
            <a:extLst>
              <a:ext uri="{FF2B5EF4-FFF2-40B4-BE49-F238E27FC236}">
                <a16:creationId xmlns="" xmlns:a16="http://schemas.microsoft.com/office/drawing/2014/main" id="{15C2066F-8020-4483-A2F1-6476AF6CEB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779946"/>
            <a:ext cx="8435280" cy="6078053"/>
          </a:xfrm>
          <a:prstGeom prst="rect">
            <a:avLst/>
          </a:prstGeom>
        </p:spPr>
      </p:pic>
      <p:sp>
        <p:nvSpPr>
          <p:cNvPr id="6" name="Rectangle 5">
            <a:extLst>
              <a:ext uri="{FF2B5EF4-FFF2-40B4-BE49-F238E27FC236}">
                <a16:creationId xmlns="" xmlns:a16="http://schemas.microsoft.com/office/drawing/2014/main" id="{A5CF77DD-CC71-4A12-8818-8EC7278C88A8}"/>
              </a:ext>
            </a:extLst>
          </p:cNvPr>
          <p:cNvSpPr/>
          <p:nvPr/>
        </p:nvSpPr>
        <p:spPr bwMode="auto">
          <a:xfrm>
            <a:off x="457849" y="5589238"/>
            <a:ext cx="5040560" cy="1268761"/>
          </a:xfrm>
          <a:prstGeom prst="rect">
            <a:avLst/>
          </a:prstGeom>
          <a:solidFill>
            <a:srgbClr val="0072BC">
              <a:alpha val="73000"/>
            </a:srgb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r>
              <a:rPr lang="es-CO" sz="2800" dirty="0">
                <a:solidFill>
                  <a:schemeClr val="bg1">
                    <a:alpha val="99000"/>
                  </a:schemeClr>
                </a:solidFill>
              </a:rPr>
              <a:t>¿Cuál es el recurso escaso?</a:t>
            </a:r>
          </a:p>
          <a:p>
            <a:r>
              <a:rPr lang="es-CO" sz="2800" dirty="0">
                <a:solidFill>
                  <a:schemeClr val="bg1">
                    <a:alpha val="99000"/>
                  </a:schemeClr>
                </a:solidFill>
              </a:rPr>
              <a:t>¿Cómo lo optimizamos?</a:t>
            </a:r>
            <a:endParaRPr lang="en-US" sz="2800" dirty="0" err="1">
              <a:solidFill>
                <a:schemeClr val="bg1">
                  <a:alpha val="99000"/>
                </a:schemeClr>
              </a:solidFill>
            </a:endParaRPr>
          </a:p>
        </p:txBody>
      </p:sp>
    </p:spTree>
    <p:extLst>
      <p:ext uri="{BB962C8B-B14F-4D97-AF65-F5344CB8AC3E}">
        <p14:creationId xmlns:p14="http://schemas.microsoft.com/office/powerpoint/2010/main" val="307687638"/>
      </p:ext>
    </p:extLst>
  </p:cSld>
  <p:clrMapOvr>
    <a:masterClrMapping/>
  </p:clrMapOvr>
  <mc:AlternateContent xmlns:mc="http://schemas.openxmlformats.org/markup-compatibility/2006" xmlns:p14="http://schemas.microsoft.com/office/powerpoint/2010/main">
    <mc:Choice Requires="p14">
      <p:transition spd="slow" p14:dur="2000" advTm="46612"/>
    </mc:Choice>
    <mc:Fallback xmlns="">
      <p:transition spd="slow" advTm="46612"/>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FD401C75-BCC0-4523-A521-BEE613348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279" y="796449"/>
            <a:ext cx="8068643" cy="6054168"/>
          </a:xfrm>
          <a:prstGeom prst="rect">
            <a:avLst/>
          </a:prstGeom>
        </p:spPr>
      </p:pic>
      <p:sp>
        <p:nvSpPr>
          <p:cNvPr id="9" name="Title 9">
            <a:extLst>
              <a:ext uri="{FF2B5EF4-FFF2-40B4-BE49-F238E27FC236}">
                <a16:creationId xmlns="" xmlns:a16="http://schemas.microsoft.com/office/drawing/2014/main" id="{833CDDE4-18DB-4ED1-9F4E-4D71D945BF2A}"/>
              </a:ext>
            </a:extLst>
          </p:cNvPr>
          <p:cNvSpPr>
            <a:spLocks noGrp="1"/>
          </p:cNvSpPr>
          <p:nvPr>
            <p:ph type="title"/>
          </p:nvPr>
        </p:nvSpPr>
        <p:spPr/>
        <p:txBody>
          <a:bodyPr/>
          <a:lstStyle/>
          <a:p>
            <a:r>
              <a:rPr lang="es-CO" sz="3600" dirty="0">
                <a:latin typeface="Arial Rounded MT Bold" panose="020F0704030504030204" pitchFamily="34" charset="0"/>
              </a:rPr>
              <a:t>¿Mantenibilidad o desempeño?</a:t>
            </a:r>
            <a:r>
              <a:rPr lang="en-US" sz="3600" dirty="0">
                <a:latin typeface="Arial Rounded MT Bold" panose="020F0704030504030204" pitchFamily="34" charset="0"/>
              </a:rPr>
              <a:t/>
            </a:r>
            <a:br>
              <a:rPr lang="en-US" sz="3600" dirty="0">
                <a:latin typeface="Arial Rounded MT Bold" panose="020F0704030504030204" pitchFamily="34" charset="0"/>
              </a:rPr>
            </a:br>
            <a:endParaRPr lang="en-US" dirty="0"/>
          </a:p>
        </p:txBody>
      </p:sp>
      <p:sp>
        <p:nvSpPr>
          <p:cNvPr id="10" name="Rectangle 9">
            <a:extLst>
              <a:ext uri="{FF2B5EF4-FFF2-40B4-BE49-F238E27FC236}">
                <a16:creationId xmlns="" xmlns:a16="http://schemas.microsoft.com/office/drawing/2014/main" id="{5ECB9AC5-814F-4613-9613-294744D08958}"/>
              </a:ext>
            </a:extLst>
          </p:cNvPr>
          <p:cNvSpPr/>
          <p:nvPr/>
        </p:nvSpPr>
        <p:spPr bwMode="auto">
          <a:xfrm>
            <a:off x="618157" y="5589239"/>
            <a:ext cx="5040560" cy="1268761"/>
          </a:xfrm>
          <a:prstGeom prst="rect">
            <a:avLst/>
          </a:prstGeom>
          <a:solidFill>
            <a:srgbClr val="0072BC">
              <a:alpha val="73000"/>
            </a:srgb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r>
              <a:rPr lang="es-CO" sz="2800" dirty="0">
                <a:solidFill>
                  <a:schemeClr val="bg1">
                    <a:alpha val="99000"/>
                  </a:schemeClr>
                </a:solidFill>
              </a:rPr>
              <a:t>¿Cuál es el recurso escaso?</a:t>
            </a:r>
          </a:p>
          <a:p>
            <a:r>
              <a:rPr lang="es-CO" sz="2800" dirty="0">
                <a:solidFill>
                  <a:schemeClr val="bg1">
                    <a:alpha val="99000"/>
                  </a:schemeClr>
                </a:solidFill>
              </a:rPr>
              <a:t>¿Cómo lo optimizamos?</a:t>
            </a:r>
            <a:endParaRPr lang="en-US" sz="2800" dirty="0" err="1">
              <a:solidFill>
                <a:schemeClr val="bg1">
                  <a:alpha val="99000"/>
                </a:schemeClr>
              </a:solidFill>
            </a:endParaRPr>
          </a:p>
        </p:txBody>
      </p:sp>
    </p:spTree>
    <p:extLst>
      <p:ext uri="{BB962C8B-B14F-4D97-AF65-F5344CB8AC3E}">
        <p14:creationId xmlns:p14="http://schemas.microsoft.com/office/powerpoint/2010/main" val="1904382806"/>
      </p:ext>
    </p:extLst>
  </p:cSld>
  <p:clrMapOvr>
    <a:masterClrMapping/>
  </p:clrMapOvr>
  <mc:AlternateContent xmlns:mc="http://schemas.openxmlformats.org/markup-compatibility/2006" xmlns:p14="http://schemas.microsoft.com/office/powerpoint/2010/main">
    <mc:Choice Requires="p14">
      <p:transition spd="slow" p14:dur="2000" advTm="40203"/>
    </mc:Choice>
    <mc:Fallback xmlns="">
      <p:transition spd="slow" advTm="40203"/>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ketchy line">
            <a:extLst>
              <a:ext uri="{FF2B5EF4-FFF2-40B4-BE49-F238E27FC236}">
                <a16:creationId xmlns="" xmlns:a16="http://schemas.microsoft.com/office/drawing/2014/main" id="{D4974D33-8DC5-464E-8C6D-BE58F0669C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0060" y="2586994"/>
            <a:ext cx="2606040" cy="18288"/>
          </a:xfrm>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 name="connsiteX0" fmla="*/ 0 w 2606040"/>
              <a:gd name="connsiteY0" fmla="*/ 0 h 18288"/>
              <a:gd name="connsiteX1" fmla="*/ 599389 w 2606040"/>
              <a:gd name="connsiteY1" fmla="*/ 0 h 18288"/>
              <a:gd name="connsiteX2" fmla="*/ 1303020 w 2606040"/>
              <a:gd name="connsiteY2" fmla="*/ 0 h 18288"/>
              <a:gd name="connsiteX3" fmla="*/ 1876349 w 2606040"/>
              <a:gd name="connsiteY3" fmla="*/ 0 h 18288"/>
              <a:gd name="connsiteX4" fmla="*/ 2606040 w 2606040"/>
              <a:gd name="connsiteY4" fmla="*/ 0 h 18288"/>
              <a:gd name="connsiteX5" fmla="*/ 2606040 w 2606040"/>
              <a:gd name="connsiteY5" fmla="*/ 18288 h 18288"/>
              <a:gd name="connsiteX6" fmla="*/ 1980590 w 2606040"/>
              <a:gd name="connsiteY6" fmla="*/ 18288 h 18288"/>
              <a:gd name="connsiteX7" fmla="*/ 1276960 w 2606040"/>
              <a:gd name="connsiteY7" fmla="*/ 18288 h 18288"/>
              <a:gd name="connsiteX8" fmla="*/ 65151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6645" y="4461"/>
                  <a:pt x="2607031" y="13181"/>
                  <a:pt x="2606040" y="18288"/>
                </a:cubicBezTo>
                <a:cubicBezTo>
                  <a:pt x="2260204" y="29342"/>
                  <a:pt x="2175708" y="5614"/>
                  <a:pt x="1902409" y="18288"/>
                </a:cubicBezTo>
                <a:cubicBezTo>
                  <a:pt x="1638502" y="41064"/>
                  <a:pt x="1460923" y="-16269"/>
                  <a:pt x="1276960" y="18288"/>
                </a:cubicBezTo>
                <a:cubicBezTo>
                  <a:pt x="1057717" y="14361"/>
                  <a:pt x="867956" y="2320"/>
                  <a:pt x="677570" y="18288"/>
                </a:cubicBezTo>
                <a:cubicBezTo>
                  <a:pt x="457951" y="33373"/>
                  <a:pt x="189752" y="55388"/>
                  <a:pt x="0" y="18288"/>
                </a:cubicBezTo>
                <a:cubicBezTo>
                  <a:pt x="1586" y="13022"/>
                  <a:pt x="-95" y="4569"/>
                  <a:pt x="0" y="0"/>
                </a:cubicBezTo>
                <a:close/>
              </a:path>
              <a:path w="2606040" h="18288"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6314" y="8448"/>
                  <a:pt x="2606550" y="14527"/>
                  <a:pt x="2606040" y="18288"/>
                </a:cubicBezTo>
                <a:cubicBezTo>
                  <a:pt x="2344840" y="2643"/>
                  <a:pt x="2192043" y="7399"/>
                  <a:pt x="1980590" y="18288"/>
                </a:cubicBezTo>
                <a:cubicBezTo>
                  <a:pt x="1783984" y="-9745"/>
                  <a:pt x="1487673" y="45908"/>
                  <a:pt x="1276960" y="18288"/>
                </a:cubicBezTo>
                <a:cubicBezTo>
                  <a:pt x="1088134" y="-41257"/>
                  <a:pt x="877974" y="49968"/>
                  <a:pt x="651510" y="18288"/>
                </a:cubicBezTo>
                <a:cubicBezTo>
                  <a:pt x="430798" y="-27764"/>
                  <a:pt x="132889" y="-33467"/>
                  <a:pt x="0" y="18288"/>
                </a:cubicBezTo>
                <a:cubicBezTo>
                  <a:pt x="212" y="10845"/>
                  <a:pt x="-833" y="6193"/>
                  <a:pt x="0" y="0"/>
                </a:cubicBezTo>
                <a:close/>
              </a:path>
              <a:path w="2606040" h="18288"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6166" y="3680"/>
                  <a:pt x="2606905" y="11461"/>
                  <a:pt x="2606040" y="18288"/>
                </a:cubicBezTo>
                <a:cubicBezTo>
                  <a:pt x="2234648" y="26976"/>
                  <a:pt x="2180202" y="-10361"/>
                  <a:pt x="1902409" y="18288"/>
                </a:cubicBezTo>
                <a:cubicBezTo>
                  <a:pt x="1635562" y="47194"/>
                  <a:pt x="1477339" y="4794"/>
                  <a:pt x="1276960" y="18288"/>
                </a:cubicBezTo>
                <a:cubicBezTo>
                  <a:pt x="1058094" y="66922"/>
                  <a:pt x="904206" y="-20636"/>
                  <a:pt x="677570" y="18288"/>
                </a:cubicBezTo>
                <a:cubicBezTo>
                  <a:pt x="485746" y="14713"/>
                  <a:pt x="195925" y="33005"/>
                  <a:pt x="0" y="18288"/>
                </a:cubicBezTo>
                <a:cubicBezTo>
                  <a:pt x="1168" y="12774"/>
                  <a:pt x="-229" y="3745"/>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863741219">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1 Marcador de texto">
            <a:extLst>
              <a:ext uri="{FF2B5EF4-FFF2-40B4-BE49-F238E27FC236}">
                <a16:creationId xmlns="" xmlns:a16="http://schemas.microsoft.com/office/drawing/2014/main" id="{65F73362-4821-4EDF-BC7B-92B7B7E63F61}"/>
              </a:ext>
            </a:extLst>
          </p:cNvPr>
          <p:cNvSpPr txBox="1">
            <a:spLocks/>
          </p:cNvSpPr>
          <p:nvPr/>
        </p:nvSpPr>
        <p:spPr>
          <a:xfrm>
            <a:off x="480794" y="2420888"/>
            <a:ext cx="3182691" cy="3320668"/>
          </a:xfrm>
          <a:prstGeom prst="rect">
            <a:avLst/>
          </a:prstGeom>
        </p:spPr>
        <p:txBody>
          <a:bodyPr vert="horz" lIns="91440" tIns="45720" rIns="91440" bIns="45720" rtlCol="0">
            <a:normAutofit/>
          </a:bodyP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endParaRPr lang="en-US" sz="1900" dirty="0">
              <a:solidFill>
                <a:schemeClr val="tx1"/>
              </a:solidFill>
            </a:endParaRPr>
          </a:p>
          <a:p>
            <a:pPr>
              <a:lnSpc>
                <a:spcPct val="90000"/>
              </a:lnSpc>
              <a:spcAft>
                <a:spcPts val="600"/>
              </a:spcAft>
            </a:pPr>
            <a:r>
              <a:rPr lang="en-US" sz="1900" dirty="0">
                <a:solidFill>
                  <a:schemeClr val="tx1"/>
                </a:solidFill>
              </a:rPr>
              <a:t>“El </a:t>
            </a:r>
            <a:r>
              <a:rPr lang="en-US" sz="1900" dirty="0" err="1">
                <a:solidFill>
                  <a:schemeClr val="tx1"/>
                </a:solidFill>
              </a:rPr>
              <a:t>código</a:t>
            </a:r>
            <a:r>
              <a:rPr lang="en-US" sz="1900" dirty="0">
                <a:solidFill>
                  <a:schemeClr val="tx1"/>
                </a:solidFill>
              </a:rPr>
              <a:t> </a:t>
            </a:r>
            <a:r>
              <a:rPr lang="en-US" sz="1900" dirty="0" err="1">
                <a:solidFill>
                  <a:schemeClr val="tx1"/>
                </a:solidFill>
              </a:rPr>
              <a:t>limpio</a:t>
            </a:r>
            <a:r>
              <a:rPr lang="en-US" sz="1900" dirty="0">
                <a:solidFill>
                  <a:schemeClr val="tx1"/>
                </a:solidFill>
              </a:rPr>
              <a:t> es simple y </a:t>
            </a:r>
            <a:r>
              <a:rPr lang="en-US" sz="1900" dirty="0" err="1">
                <a:solidFill>
                  <a:schemeClr val="tx1"/>
                </a:solidFill>
              </a:rPr>
              <a:t>directo</a:t>
            </a:r>
            <a:r>
              <a:rPr lang="en-US" sz="1900" dirty="0">
                <a:solidFill>
                  <a:schemeClr val="tx1"/>
                </a:solidFill>
              </a:rPr>
              <a:t>, y se lee </a:t>
            </a:r>
            <a:r>
              <a:rPr lang="en-US" sz="1900" dirty="0" err="1">
                <a:solidFill>
                  <a:schemeClr val="tx1"/>
                </a:solidFill>
              </a:rPr>
              <a:t>como</a:t>
            </a:r>
            <a:r>
              <a:rPr lang="en-US" sz="1900" dirty="0">
                <a:solidFill>
                  <a:schemeClr val="tx1"/>
                </a:solidFill>
              </a:rPr>
              <a:t> </a:t>
            </a:r>
            <a:r>
              <a:rPr lang="en-US" sz="1900" dirty="0" err="1">
                <a:solidFill>
                  <a:schemeClr val="tx1"/>
                </a:solidFill>
              </a:rPr>
              <a:t>prosa</a:t>
            </a:r>
            <a:r>
              <a:rPr lang="en-US" sz="1900" dirty="0">
                <a:solidFill>
                  <a:schemeClr val="tx1"/>
                </a:solidFill>
              </a:rPr>
              <a:t> bien </a:t>
            </a:r>
            <a:r>
              <a:rPr lang="en-US" sz="1900" dirty="0" err="1">
                <a:solidFill>
                  <a:schemeClr val="tx1"/>
                </a:solidFill>
              </a:rPr>
              <a:t>escrita</a:t>
            </a:r>
            <a:r>
              <a:rPr lang="en-US" sz="1900" dirty="0">
                <a:solidFill>
                  <a:schemeClr val="tx1"/>
                </a:solidFill>
              </a:rPr>
              <a:t> que no </a:t>
            </a:r>
            <a:r>
              <a:rPr lang="en-US" sz="1900" dirty="0" err="1">
                <a:solidFill>
                  <a:schemeClr val="tx1"/>
                </a:solidFill>
              </a:rPr>
              <a:t>oscurece</a:t>
            </a:r>
            <a:r>
              <a:rPr lang="en-US" sz="1900" dirty="0">
                <a:solidFill>
                  <a:schemeClr val="tx1"/>
                </a:solidFill>
              </a:rPr>
              <a:t> las </a:t>
            </a:r>
            <a:r>
              <a:rPr lang="en-US" sz="1900" dirty="0" err="1">
                <a:solidFill>
                  <a:schemeClr val="tx1"/>
                </a:solidFill>
              </a:rPr>
              <a:t>intenciones</a:t>
            </a:r>
            <a:r>
              <a:rPr lang="en-US" sz="1900" dirty="0">
                <a:solidFill>
                  <a:schemeClr val="tx1"/>
                </a:solidFill>
              </a:rPr>
              <a:t> del </a:t>
            </a:r>
            <a:r>
              <a:rPr lang="en-US" sz="1900" dirty="0" err="1">
                <a:solidFill>
                  <a:schemeClr val="tx1"/>
                </a:solidFill>
              </a:rPr>
              <a:t>diseñador</a:t>
            </a:r>
            <a:r>
              <a:rPr lang="en-US" sz="1900" dirty="0">
                <a:solidFill>
                  <a:schemeClr val="tx1"/>
                </a:solidFill>
              </a:rPr>
              <a:t>, </a:t>
            </a:r>
            <a:r>
              <a:rPr lang="en-US" sz="1900" dirty="0" err="1">
                <a:solidFill>
                  <a:schemeClr val="tx1"/>
                </a:solidFill>
              </a:rPr>
              <a:t>sino</a:t>
            </a:r>
            <a:r>
              <a:rPr lang="en-US" sz="1900" dirty="0">
                <a:solidFill>
                  <a:schemeClr val="tx1"/>
                </a:solidFill>
              </a:rPr>
              <a:t> que </a:t>
            </a:r>
            <a:r>
              <a:rPr lang="en-US" sz="1900" dirty="0" err="1">
                <a:solidFill>
                  <a:schemeClr val="tx1"/>
                </a:solidFill>
              </a:rPr>
              <a:t>está</a:t>
            </a:r>
            <a:r>
              <a:rPr lang="en-US" sz="1900" dirty="0">
                <a:solidFill>
                  <a:schemeClr val="tx1"/>
                </a:solidFill>
              </a:rPr>
              <a:t> </a:t>
            </a:r>
            <a:r>
              <a:rPr lang="en-US" sz="1900" dirty="0" err="1">
                <a:solidFill>
                  <a:schemeClr val="tx1"/>
                </a:solidFill>
              </a:rPr>
              <a:t>lleno</a:t>
            </a:r>
            <a:r>
              <a:rPr lang="en-US" sz="1900" dirty="0">
                <a:solidFill>
                  <a:schemeClr val="tx1"/>
                </a:solidFill>
              </a:rPr>
              <a:t> de </a:t>
            </a:r>
            <a:r>
              <a:rPr lang="en-US" sz="1900" dirty="0" err="1">
                <a:solidFill>
                  <a:schemeClr val="tx1"/>
                </a:solidFill>
              </a:rPr>
              <a:t>abstracciones</a:t>
            </a:r>
            <a:r>
              <a:rPr lang="en-US" sz="1900" dirty="0">
                <a:solidFill>
                  <a:schemeClr val="tx1"/>
                </a:solidFill>
              </a:rPr>
              <a:t> </a:t>
            </a:r>
            <a:r>
              <a:rPr lang="en-US" sz="1900" dirty="0" err="1">
                <a:solidFill>
                  <a:schemeClr val="tx1"/>
                </a:solidFill>
              </a:rPr>
              <a:t>claras</a:t>
            </a:r>
            <a:r>
              <a:rPr lang="en-US" sz="1900" dirty="0">
                <a:solidFill>
                  <a:schemeClr val="tx1"/>
                </a:solidFill>
              </a:rPr>
              <a:t>” </a:t>
            </a:r>
          </a:p>
          <a:p>
            <a:pPr>
              <a:lnSpc>
                <a:spcPct val="90000"/>
              </a:lnSpc>
              <a:spcAft>
                <a:spcPts val="600"/>
              </a:spcAft>
            </a:pPr>
            <a:endParaRPr lang="en-US" sz="1900" dirty="0">
              <a:solidFill>
                <a:schemeClr val="tx1"/>
              </a:solidFill>
            </a:endParaRPr>
          </a:p>
          <a:p>
            <a:pPr>
              <a:lnSpc>
                <a:spcPct val="90000"/>
              </a:lnSpc>
              <a:spcAft>
                <a:spcPts val="600"/>
              </a:spcAft>
            </a:pPr>
            <a:r>
              <a:rPr lang="en-US" sz="1900" b="1" dirty="0">
                <a:solidFill>
                  <a:schemeClr val="accent1"/>
                </a:solidFill>
              </a:rPr>
              <a:t>Grady </a:t>
            </a:r>
            <a:r>
              <a:rPr lang="en-US" sz="1900" b="1" dirty="0" err="1">
                <a:solidFill>
                  <a:schemeClr val="accent1"/>
                </a:solidFill>
              </a:rPr>
              <a:t>Booch</a:t>
            </a:r>
            <a:endParaRPr lang="en-US" sz="1900" b="1" dirty="0">
              <a:solidFill>
                <a:schemeClr val="accent1"/>
              </a:solidFill>
            </a:endParaRPr>
          </a:p>
          <a:p>
            <a:pPr>
              <a:lnSpc>
                <a:spcPct val="90000"/>
              </a:lnSpc>
              <a:spcAft>
                <a:spcPts val="600"/>
              </a:spcAft>
            </a:pPr>
            <a:r>
              <a:rPr lang="en-US" sz="1900" dirty="0" err="1">
                <a:solidFill>
                  <a:schemeClr val="accent2"/>
                </a:solidFill>
              </a:rPr>
              <a:t>Creador</a:t>
            </a:r>
            <a:r>
              <a:rPr lang="en-US" sz="1900" dirty="0">
                <a:solidFill>
                  <a:schemeClr val="accent2"/>
                </a:solidFill>
              </a:rPr>
              <a:t> de UML</a:t>
            </a:r>
            <a:endParaRPr lang="en-US" sz="1900" dirty="0">
              <a:solidFill>
                <a:schemeClr val="tx1"/>
              </a:solidFill>
            </a:endParaRPr>
          </a:p>
          <a:p>
            <a:pPr indent="-228600">
              <a:lnSpc>
                <a:spcPct val="90000"/>
              </a:lnSpc>
              <a:spcAft>
                <a:spcPts val="600"/>
              </a:spcAft>
              <a:buFont typeface="Arial" panose="020B0604020202020204" pitchFamily="34" charset="0"/>
              <a:buChar char="•"/>
            </a:pPr>
            <a:endParaRPr lang="en-US" sz="1900" dirty="0">
              <a:solidFill>
                <a:schemeClr val="tx1"/>
              </a:solidFill>
            </a:endParaRPr>
          </a:p>
        </p:txBody>
      </p:sp>
      <p:pic>
        <p:nvPicPr>
          <p:cNvPr id="5" name="Picture 4" descr="A person and person posing for a picture&#10;&#10;Description automatically generated with medium confidence">
            <a:extLst>
              <a:ext uri="{FF2B5EF4-FFF2-40B4-BE49-F238E27FC236}">
                <a16:creationId xmlns="" xmlns:a16="http://schemas.microsoft.com/office/drawing/2014/main" id="{A544A6D0-B361-43A8-8157-26F129AB6D9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518" r="36267" b="-1"/>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465376025"/>
      </p:ext>
    </p:extLst>
  </p:cSld>
  <p:clrMapOvr>
    <a:masterClrMapping/>
  </p:clrMapOvr>
  <mc:AlternateContent xmlns:mc="http://schemas.openxmlformats.org/markup-compatibility/2006" xmlns:p14="http://schemas.microsoft.com/office/powerpoint/2010/main">
    <mc:Choice Requires="p14">
      <p:transition spd="slow" p14:dur="2000" advTm="41271"/>
    </mc:Choice>
    <mc:Fallback xmlns="">
      <p:transition spd="slow" advTm="41271"/>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ketchy line">
            <a:extLst>
              <a:ext uri="{FF2B5EF4-FFF2-40B4-BE49-F238E27FC236}">
                <a16:creationId xmlns="" xmlns:a16="http://schemas.microsoft.com/office/drawing/2014/main" id="{D4974D33-8DC5-464E-8C6D-BE58F0669C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0060" y="2586994"/>
            <a:ext cx="2606040" cy="18288"/>
          </a:xfrm>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 name="connsiteX0" fmla="*/ 0 w 2606040"/>
              <a:gd name="connsiteY0" fmla="*/ 0 h 18288"/>
              <a:gd name="connsiteX1" fmla="*/ 599389 w 2606040"/>
              <a:gd name="connsiteY1" fmla="*/ 0 h 18288"/>
              <a:gd name="connsiteX2" fmla="*/ 1303020 w 2606040"/>
              <a:gd name="connsiteY2" fmla="*/ 0 h 18288"/>
              <a:gd name="connsiteX3" fmla="*/ 1876349 w 2606040"/>
              <a:gd name="connsiteY3" fmla="*/ 0 h 18288"/>
              <a:gd name="connsiteX4" fmla="*/ 2606040 w 2606040"/>
              <a:gd name="connsiteY4" fmla="*/ 0 h 18288"/>
              <a:gd name="connsiteX5" fmla="*/ 2606040 w 2606040"/>
              <a:gd name="connsiteY5" fmla="*/ 18288 h 18288"/>
              <a:gd name="connsiteX6" fmla="*/ 1980590 w 2606040"/>
              <a:gd name="connsiteY6" fmla="*/ 18288 h 18288"/>
              <a:gd name="connsiteX7" fmla="*/ 1276960 w 2606040"/>
              <a:gd name="connsiteY7" fmla="*/ 18288 h 18288"/>
              <a:gd name="connsiteX8" fmla="*/ 65151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6645" y="4461"/>
                  <a:pt x="2607031" y="13181"/>
                  <a:pt x="2606040" y="18288"/>
                </a:cubicBezTo>
                <a:cubicBezTo>
                  <a:pt x="2260204" y="29342"/>
                  <a:pt x="2175708" y="5614"/>
                  <a:pt x="1902409" y="18288"/>
                </a:cubicBezTo>
                <a:cubicBezTo>
                  <a:pt x="1638502" y="41064"/>
                  <a:pt x="1460923" y="-16269"/>
                  <a:pt x="1276960" y="18288"/>
                </a:cubicBezTo>
                <a:cubicBezTo>
                  <a:pt x="1057717" y="14361"/>
                  <a:pt x="867956" y="2320"/>
                  <a:pt x="677570" y="18288"/>
                </a:cubicBezTo>
                <a:cubicBezTo>
                  <a:pt x="457951" y="33373"/>
                  <a:pt x="189752" y="55388"/>
                  <a:pt x="0" y="18288"/>
                </a:cubicBezTo>
                <a:cubicBezTo>
                  <a:pt x="1586" y="13022"/>
                  <a:pt x="-95" y="4569"/>
                  <a:pt x="0" y="0"/>
                </a:cubicBezTo>
                <a:close/>
              </a:path>
              <a:path w="2606040" h="18288"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6314" y="8448"/>
                  <a:pt x="2606550" y="14527"/>
                  <a:pt x="2606040" y="18288"/>
                </a:cubicBezTo>
                <a:cubicBezTo>
                  <a:pt x="2344840" y="2643"/>
                  <a:pt x="2192043" y="7399"/>
                  <a:pt x="1980590" y="18288"/>
                </a:cubicBezTo>
                <a:cubicBezTo>
                  <a:pt x="1783984" y="-9745"/>
                  <a:pt x="1487673" y="45908"/>
                  <a:pt x="1276960" y="18288"/>
                </a:cubicBezTo>
                <a:cubicBezTo>
                  <a:pt x="1088134" y="-41257"/>
                  <a:pt x="877974" y="49968"/>
                  <a:pt x="651510" y="18288"/>
                </a:cubicBezTo>
                <a:cubicBezTo>
                  <a:pt x="430798" y="-27764"/>
                  <a:pt x="132889" y="-33467"/>
                  <a:pt x="0" y="18288"/>
                </a:cubicBezTo>
                <a:cubicBezTo>
                  <a:pt x="212" y="10845"/>
                  <a:pt x="-833" y="6193"/>
                  <a:pt x="0" y="0"/>
                </a:cubicBezTo>
                <a:close/>
              </a:path>
              <a:path w="2606040" h="18288"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6166" y="3680"/>
                  <a:pt x="2606905" y="11461"/>
                  <a:pt x="2606040" y="18288"/>
                </a:cubicBezTo>
                <a:cubicBezTo>
                  <a:pt x="2234648" y="26976"/>
                  <a:pt x="2180202" y="-10361"/>
                  <a:pt x="1902409" y="18288"/>
                </a:cubicBezTo>
                <a:cubicBezTo>
                  <a:pt x="1635562" y="47194"/>
                  <a:pt x="1477339" y="4794"/>
                  <a:pt x="1276960" y="18288"/>
                </a:cubicBezTo>
                <a:cubicBezTo>
                  <a:pt x="1058094" y="66922"/>
                  <a:pt x="904206" y="-20636"/>
                  <a:pt x="677570" y="18288"/>
                </a:cubicBezTo>
                <a:cubicBezTo>
                  <a:pt x="485746" y="14713"/>
                  <a:pt x="195925" y="33005"/>
                  <a:pt x="0" y="18288"/>
                </a:cubicBezTo>
                <a:cubicBezTo>
                  <a:pt x="1168" y="12774"/>
                  <a:pt x="-229" y="3745"/>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863741219">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1 Marcador de texto">
            <a:extLst>
              <a:ext uri="{FF2B5EF4-FFF2-40B4-BE49-F238E27FC236}">
                <a16:creationId xmlns="" xmlns:a16="http://schemas.microsoft.com/office/drawing/2014/main" id="{FA645F32-0EB9-4B7B-94E6-683D61D40008}"/>
              </a:ext>
            </a:extLst>
          </p:cNvPr>
          <p:cNvSpPr txBox="1">
            <a:spLocks/>
          </p:cNvSpPr>
          <p:nvPr/>
        </p:nvSpPr>
        <p:spPr>
          <a:xfrm>
            <a:off x="480060" y="2872899"/>
            <a:ext cx="3182691" cy="3320668"/>
          </a:xfrm>
          <a:prstGeom prst="rect">
            <a:avLst/>
          </a:prstGeom>
        </p:spPr>
        <p:txBody>
          <a:bodyPr vert="horz" lIns="91440" tIns="45720" rIns="91440" bIns="45720" rtlCol="0">
            <a:normAutofit/>
          </a:bodyP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1900" dirty="0">
                <a:solidFill>
                  <a:schemeClr val="tx1"/>
                </a:solidFill>
              </a:rPr>
              <a:t>“Any fool can write code that a computer can understand.</a:t>
            </a:r>
          </a:p>
          <a:p>
            <a:pPr>
              <a:lnSpc>
                <a:spcPct val="90000"/>
              </a:lnSpc>
              <a:spcAft>
                <a:spcPts val="600"/>
              </a:spcAft>
            </a:pPr>
            <a:r>
              <a:rPr lang="en-US" sz="1900" dirty="0">
                <a:solidFill>
                  <a:schemeClr val="tx1"/>
                </a:solidFill>
              </a:rPr>
              <a:t>Good programmers write code that humans can understand” </a:t>
            </a:r>
          </a:p>
          <a:p>
            <a:pPr>
              <a:lnSpc>
                <a:spcPct val="90000"/>
              </a:lnSpc>
              <a:spcAft>
                <a:spcPts val="600"/>
              </a:spcAft>
            </a:pPr>
            <a:endParaRPr lang="en-US" sz="1900" dirty="0">
              <a:solidFill>
                <a:schemeClr val="tx1"/>
              </a:solidFill>
            </a:endParaRPr>
          </a:p>
          <a:p>
            <a:pPr>
              <a:lnSpc>
                <a:spcPct val="90000"/>
              </a:lnSpc>
              <a:spcAft>
                <a:spcPts val="600"/>
              </a:spcAft>
            </a:pPr>
            <a:r>
              <a:rPr lang="en-US" sz="1900" b="1" dirty="0">
                <a:solidFill>
                  <a:schemeClr val="accent1"/>
                </a:solidFill>
              </a:rPr>
              <a:t>Martin Fowler</a:t>
            </a:r>
          </a:p>
          <a:p>
            <a:pPr>
              <a:lnSpc>
                <a:spcPct val="90000"/>
              </a:lnSpc>
              <a:spcAft>
                <a:spcPts val="600"/>
              </a:spcAft>
            </a:pPr>
            <a:r>
              <a:rPr lang="en-US" sz="1900" dirty="0">
                <a:solidFill>
                  <a:schemeClr val="accent2"/>
                </a:solidFill>
              </a:rPr>
              <a:t>Programming Expert</a:t>
            </a:r>
          </a:p>
          <a:p>
            <a:pPr indent="-228600">
              <a:lnSpc>
                <a:spcPct val="90000"/>
              </a:lnSpc>
              <a:spcAft>
                <a:spcPts val="600"/>
              </a:spcAft>
              <a:buFont typeface="Arial" panose="020B0604020202020204" pitchFamily="34" charset="0"/>
              <a:buChar char="•"/>
            </a:pPr>
            <a:endParaRPr lang="en-US" sz="1900" dirty="0">
              <a:solidFill>
                <a:schemeClr val="tx1"/>
              </a:solidFill>
            </a:endParaRPr>
          </a:p>
        </p:txBody>
      </p:sp>
      <p:pic>
        <p:nvPicPr>
          <p:cNvPr id="6" name="Picture 5" descr="A person in a suit&#10;&#10;Description automatically generated with low confidence">
            <a:extLst>
              <a:ext uri="{FF2B5EF4-FFF2-40B4-BE49-F238E27FC236}">
                <a16:creationId xmlns="" xmlns:a16="http://schemas.microsoft.com/office/drawing/2014/main" id="{AB58F8CC-CCF5-4C82-ACC9-17855067082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03"/>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59733227"/>
      </p:ext>
    </p:extLst>
  </p:cSld>
  <p:clrMapOvr>
    <a:masterClrMapping/>
  </p:clrMapOvr>
  <mc:AlternateContent xmlns:mc="http://schemas.openxmlformats.org/markup-compatibility/2006" xmlns:p14="http://schemas.microsoft.com/office/powerpoint/2010/main">
    <mc:Choice Requires="p14">
      <p:transition spd="slow" p14:dur="2000" advTm="45079"/>
    </mc:Choice>
    <mc:Fallback xmlns="">
      <p:transition spd="slow" advTm="45079"/>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A2FB8269-EDC6-4115-99D7-94AB6997B248}"/>
              </a:ext>
            </a:extLst>
          </p:cNvPr>
          <p:cNvSpPr txBox="1"/>
          <p:nvPr/>
        </p:nvSpPr>
        <p:spPr>
          <a:xfrm>
            <a:off x="112382" y="2448733"/>
            <a:ext cx="3904247" cy="196052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err="1">
                <a:latin typeface="+mj-lt"/>
                <a:ea typeface="+mj-ea"/>
                <a:cs typeface="+mj-cs"/>
              </a:rPr>
              <a:t>Escribir</a:t>
            </a:r>
            <a:r>
              <a:rPr lang="en-US" sz="4000" dirty="0">
                <a:latin typeface="+mj-lt"/>
                <a:ea typeface="+mj-ea"/>
                <a:cs typeface="+mj-cs"/>
              </a:rPr>
              <a:t> </a:t>
            </a:r>
            <a:r>
              <a:rPr lang="en-US" sz="4000" dirty="0" err="1">
                <a:latin typeface="+mj-lt"/>
                <a:ea typeface="+mj-ea"/>
                <a:cs typeface="+mj-cs"/>
              </a:rPr>
              <a:t>buen</a:t>
            </a:r>
            <a:r>
              <a:rPr lang="en-US" sz="4000" dirty="0">
                <a:latin typeface="+mj-lt"/>
                <a:ea typeface="+mj-ea"/>
                <a:cs typeface="+mj-cs"/>
              </a:rPr>
              <a:t> </a:t>
            </a:r>
            <a:r>
              <a:rPr lang="en-US" sz="4000" dirty="0" err="1">
                <a:latin typeface="+mj-lt"/>
                <a:ea typeface="+mj-ea"/>
                <a:cs typeface="+mj-cs"/>
              </a:rPr>
              <a:t>código</a:t>
            </a:r>
            <a:r>
              <a:rPr lang="en-US" sz="4000" dirty="0">
                <a:latin typeface="+mj-lt"/>
                <a:ea typeface="+mj-ea"/>
                <a:cs typeface="+mj-cs"/>
              </a:rPr>
              <a:t>, es un </a:t>
            </a:r>
            <a:r>
              <a:rPr lang="en-US" sz="4000" dirty="0" err="1">
                <a:latin typeface="+mj-lt"/>
                <a:ea typeface="+mj-ea"/>
                <a:cs typeface="+mj-cs"/>
              </a:rPr>
              <a:t>arte</a:t>
            </a:r>
            <a:r>
              <a:rPr lang="en-US" sz="4000" dirty="0">
                <a:latin typeface="+mj-lt"/>
                <a:ea typeface="+mj-ea"/>
                <a:cs typeface="+mj-cs"/>
              </a:rPr>
              <a:t> (Craftsmanship) </a:t>
            </a:r>
          </a:p>
        </p:txBody>
      </p:sp>
      <p:sp>
        <p:nvSpPr>
          <p:cNvPr id="54" name="sketchy line">
            <a:extLst>
              <a:ext uri="{FF2B5EF4-FFF2-40B4-BE49-F238E27FC236}">
                <a16:creationId xmlns="" xmlns:a16="http://schemas.microsoft.com/office/drawing/2014/main" id="{F49775AF-8896-43EE-92C6-83497D6DC56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67753" y="4409267"/>
            <a:ext cx="2606040" cy="18288"/>
          </a:xfrm>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 name="connsiteX0" fmla="*/ 0 w 2606040"/>
              <a:gd name="connsiteY0" fmla="*/ 0 h 18288"/>
              <a:gd name="connsiteX1" fmla="*/ 599389 w 2606040"/>
              <a:gd name="connsiteY1" fmla="*/ 0 h 18288"/>
              <a:gd name="connsiteX2" fmla="*/ 1303020 w 2606040"/>
              <a:gd name="connsiteY2" fmla="*/ 0 h 18288"/>
              <a:gd name="connsiteX3" fmla="*/ 1876349 w 2606040"/>
              <a:gd name="connsiteY3" fmla="*/ 0 h 18288"/>
              <a:gd name="connsiteX4" fmla="*/ 2606040 w 2606040"/>
              <a:gd name="connsiteY4" fmla="*/ 0 h 18288"/>
              <a:gd name="connsiteX5" fmla="*/ 2606040 w 2606040"/>
              <a:gd name="connsiteY5" fmla="*/ 18288 h 18288"/>
              <a:gd name="connsiteX6" fmla="*/ 1980590 w 2606040"/>
              <a:gd name="connsiteY6" fmla="*/ 18288 h 18288"/>
              <a:gd name="connsiteX7" fmla="*/ 1276960 w 2606040"/>
              <a:gd name="connsiteY7" fmla="*/ 18288 h 18288"/>
              <a:gd name="connsiteX8" fmla="*/ 65151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6645" y="4461"/>
                  <a:pt x="2607031" y="13181"/>
                  <a:pt x="2606040" y="18288"/>
                </a:cubicBezTo>
                <a:cubicBezTo>
                  <a:pt x="2260204" y="29342"/>
                  <a:pt x="2175708" y="5614"/>
                  <a:pt x="1902409" y="18288"/>
                </a:cubicBezTo>
                <a:cubicBezTo>
                  <a:pt x="1638502" y="41064"/>
                  <a:pt x="1460923" y="-16269"/>
                  <a:pt x="1276960" y="18288"/>
                </a:cubicBezTo>
                <a:cubicBezTo>
                  <a:pt x="1057717" y="14361"/>
                  <a:pt x="867956" y="2320"/>
                  <a:pt x="677570" y="18288"/>
                </a:cubicBezTo>
                <a:cubicBezTo>
                  <a:pt x="457951" y="33373"/>
                  <a:pt x="189752" y="55388"/>
                  <a:pt x="0" y="18288"/>
                </a:cubicBezTo>
                <a:cubicBezTo>
                  <a:pt x="1586" y="13022"/>
                  <a:pt x="-95" y="4569"/>
                  <a:pt x="0" y="0"/>
                </a:cubicBezTo>
                <a:close/>
              </a:path>
              <a:path w="2606040" h="18288"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6314" y="8448"/>
                  <a:pt x="2606550" y="14527"/>
                  <a:pt x="2606040" y="18288"/>
                </a:cubicBezTo>
                <a:cubicBezTo>
                  <a:pt x="2344840" y="2643"/>
                  <a:pt x="2192043" y="7399"/>
                  <a:pt x="1980590" y="18288"/>
                </a:cubicBezTo>
                <a:cubicBezTo>
                  <a:pt x="1783984" y="-9745"/>
                  <a:pt x="1487673" y="45908"/>
                  <a:pt x="1276960" y="18288"/>
                </a:cubicBezTo>
                <a:cubicBezTo>
                  <a:pt x="1088134" y="-41257"/>
                  <a:pt x="877974" y="49968"/>
                  <a:pt x="651510" y="18288"/>
                </a:cubicBezTo>
                <a:cubicBezTo>
                  <a:pt x="430798" y="-27764"/>
                  <a:pt x="132889" y="-33467"/>
                  <a:pt x="0" y="18288"/>
                </a:cubicBezTo>
                <a:cubicBezTo>
                  <a:pt x="212" y="10845"/>
                  <a:pt x="-833" y="6193"/>
                  <a:pt x="0" y="0"/>
                </a:cubicBezTo>
                <a:close/>
              </a:path>
              <a:path w="2606040" h="18288"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6166" y="3680"/>
                  <a:pt x="2606905" y="11461"/>
                  <a:pt x="2606040" y="18288"/>
                </a:cubicBezTo>
                <a:cubicBezTo>
                  <a:pt x="2234648" y="26976"/>
                  <a:pt x="2180202" y="-10361"/>
                  <a:pt x="1902409" y="18288"/>
                </a:cubicBezTo>
                <a:cubicBezTo>
                  <a:pt x="1635562" y="47194"/>
                  <a:pt x="1477339" y="4794"/>
                  <a:pt x="1276960" y="18288"/>
                </a:cubicBezTo>
                <a:cubicBezTo>
                  <a:pt x="1058094" y="66922"/>
                  <a:pt x="904206" y="-20636"/>
                  <a:pt x="677570" y="18288"/>
                </a:cubicBezTo>
                <a:cubicBezTo>
                  <a:pt x="485746" y="14713"/>
                  <a:pt x="195925" y="33005"/>
                  <a:pt x="0" y="18288"/>
                </a:cubicBezTo>
                <a:cubicBezTo>
                  <a:pt x="1168" y="12774"/>
                  <a:pt x="-229" y="3745"/>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863741219">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indoor, board&#10;&#10;Description automatically generated">
            <a:extLst>
              <a:ext uri="{FF2B5EF4-FFF2-40B4-BE49-F238E27FC236}">
                <a16:creationId xmlns="" xmlns:a16="http://schemas.microsoft.com/office/drawing/2014/main" id="{CAE30C55-CB46-4136-8241-B323E89FC301}"/>
              </a:ext>
            </a:extLst>
          </p:cNvPr>
          <p:cNvPicPr>
            <a:picLocks noChangeAspect="1"/>
          </p:cNvPicPr>
          <p:nvPr/>
        </p:nvPicPr>
        <p:blipFill rotWithShape="1">
          <a:blip r:embed="rId3">
            <a:extLst>
              <a:ext uri="{28A0092B-C50C-407E-A947-70E740481C1C}">
                <a14:useLocalDpi xmlns:a14="http://schemas.microsoft.com/office/drawing/2010/main" val="0"/>
              </a:ext>
            </a:extLst>
          </a:blip>
          <a:srcRect l="12977" r="36809" b="-1"/>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501677334"/>
      </p:ext>
    </p:extLst>
  </p:cSld>
  <p:clrMapOvr>
    <a:masterClrMapping/>
  </p:clrMapOvr>
  <mc:AlternateContent xmlns:mc="http://schemas.openxmlformats.org/markup-compatibility/2006" xmlns:p14="http://schemas.microsoft.com/office/powerpoint/2010/main">
    <mc:Choice Requires="p14">
      <p:transition spd="slow" p14:dur="2000" advTm="31778"/>
    </mc:Choice>
    <mc:Fallback xmlns="">
      <p:transition spd="slow" advTm="31778"/>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3568" y="2552700"/>
            <a:ext cx="7776864" cy="1752600"/>
          </a:xfrm>
        </p:spPr>
        <p:txBody>
          <a:bodyPr>
            <a:normAutofit/>
          </a:bodyPr>
          <a:lstStyle/>
          <a:p>
            <a:pPr algn="ctr"/>
            <a:r>
              <a:rPr lang="en-US" sz="7200" dirty="0" err="1"/>
              <a:t>Código</a:t>
            </a:r>
            <a:r>
              <a:rPr lang="en-US" sz="7200" dirty="0"/>
              <a:t> </a:t>
            </a:r>
            <a:r>
              <a:rPr lang="en-US" sz="7200" dirty="0" err="1" smtClean="0"/>
              <a:t>Limpio</a:t>
            </a:r>
            <a:endParaRPr lang="en-US" sz="7200" dirty="0"/>
          </a:p>
        </p:txBody>
      </p:sp>
    </p:spTree>
    <p:extLst>
      <p:ext uri="{BB962C8B-B14F-4D97-AF65-F5344CB8AC3E}">
        <p14:creationId xmlns:p14="http://schemas.microsoft.com/office/powerpoint/2010/main" val="4090727305"/>
      </p:ext>
    </p:extLst>
  </p:cSld>
  <p:clrMapOvr>
    <a:masterClrMapping/>
  </p:clrMapOvr>
  <mc:AlternateContent xmlns:mc="http://schemas.openxmlformats.org/markup-compatibility/2006" xmlns:p14="http://schemas.microsoft.com/office/powerpoint/2010/main">
    <mc:Choice Requires="p14">
      <p:transition spd="slow" p14:dur="2000" advTm="2053"/>
    </mc:Choice>
    <mc:Fallback xmlns="">
      <p:transition spd="slow" advTm="2053"/>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2FA4DBD2-46CD-471B-9FBD-AF96E6A86E44}"/>
              </a:ext>
            </a:extLst>
          </p:cNvPr>
          <p:cNvSpPr txBox="1"/>
          <p:nvPr/>
        </p:nvSpPr>
        <p:spPr>
          <a:xfrm>
            <a:off x="1443819" y="926208"/>
            <a:ext cx="4356484" cy="1569660"/>
          </a:xfrm>
          <a:prstGeom prst="rect">
            <a:avLst/>
          </a:prstGeom>
          <a:noFill/>
        </p:spPr>
        <p:txBody>
          <a:bodyPr wrap="square">
            <a:spAutoFit/>
          </a:bodyPr>
          <a:lstStyle/>
          <a:p>
            <a:r>
              <a:rPr lang="en-US" sz="9600" b="1" dirty="0">
                <a:solidFill>
                  <a:srgbClr val="FFCC00"/>
                </a:solidFill>
                <a:latin typeface="Aharoni" panose="020B0604020202020204" pitchFamily="2" charset="-79"/>
                <a:cs typeface="Aharoni" panose="020B0604020202020204" pitchFamily="2" charset="-79"/>
              </a:rPr>
              <a:t>Código</a:t>
            </a:r>
          </a:p>
        </p:txBody>
      </p:sp>
      <p:sp>
        <p:nvSpPr>
          <p:cNvPr id="9" name="TextBox 8">
            <a:extLst>
              <a:ext uri="{FF2B5EF4-FFF2-40B4-BE49-F238E27FC236}">
                <a16:creationId xmlns:a16="http://schemas.microsoft.com/office/drawing/2014/main" xmlns="" id="{EFE31E24-4164-4B85-BA7A-E347F9D63FA5}"/>
              </a:ext>
            </a:extLst>
          </p:cNvPr>
          <p:cNvSpPr txBox="1"/>
          <p:nvPr/>
        </p:nvSpPr>
        <p:spPr>
          <a:xfrm>
            <a:off x="3654131" y="2180925"/>
            <a:ext cx="4032448" cy="1569660"/>
          </a:xfrm>
          <a:prstGeom prst="rect">
            <a:avLst/>
          </a:prstGeom>
          <a:noFill/>
        </p:spPr>
        <p:txBody>
          <a:bodyPr wrap="square">
            <a:spAutoFit/>
          </a:bodyPr>
          <a:lstStyle/>
          <a:p>
            <a:r>
              <a:rPr lang="en-US" sz="9600" b="1" dirty="0" err="1">
                <a:solidFill>
                  <a:srgbClr val="FFCC00"/>
                </a:solidFill>
                <a:latin typeface="Aharoni" panose="020B0604020202020204" pitchFamily="2" charset="-79"/>
                <a:cs typeface="Aharoni" panose="020B0604020202020204" pitchFamily="2" charset="-79"/>
              </a:rPr>
              <a:t>Limpio</a:t>
            </a:r>
            <a:endParaRPr lang="en-US" sz="9600" b="1" dirty="0">
              <a:solidFill>
                <a:srgbClr val="FFCC00"/>
              </a:solidFill>
              <a:latin typeface="Aharoni" panose="020B0604020202020204" pitchFamily="2" charset="-79"/>
              <a:cs typeface="Aharoni" panose="020B0604020202020204" pitchFamily="2" charset="-79"/>
            </a:endParaRPr>
          </a:p>
        </p:txBody>
      </p:sp>
      <p:sp>
        <p:nvSpPr>
          <p:cNvPr id="11" name="TextBox 10">
            <a:extLst>
              <a:ext uri="{FF2B5EF4-FFF2-40B4-BE49-F238E27FC236}">
                <a16:creationId xmlns:a16="http://schemas.microsoft.com/office/drawing/2014/main" xmlns="" id="{034BF43E-E04C-4C27-9BE4-05E5F5169FD9}"/>
              </a:ext>
            </a:extLst>
          </p:cNvPr>
          <p:cNvSpPr txBox="1"/>
          <p:nvPr/>
        </p:nvSpPr>
        <p:spPr>
          <a:xfrm>
            <a:off x="5588626" y="1424715"/>
            <a:ext cx="1530424" cy="646331"/>
          </a:xfrm>
          <a:prstGeom prst="rect">
            <a:avLst/>
          </a:prstGeom>
          <a:noFill/>
        </p:spPr>
        <p:txBody>
          <a:bodyPr wrap="square">
            <a:spAutoFit/>
          </a:bodyPr>
          <a:lstStyle/>
          <a:p>
            <a:r>
              <a:rPr lang="en-US" sz="3600" b="1" dirty="0" err="1">
                <a:solidFill>
                  <a:srgbClr val="00B050"/>
                </a:solidFill>
              </a:rPr>
              <a:t>Aplicar</a:t>
            </a:r>
            <a:endParaRPr lang="en-US" sz="3600" b="1" dirty="0">
              <a:solidFill>
                <a:srgbClr val="00B050"/>
              </a:solidFill>
            </a:endParaRPr>
          </a:p>
        </p:txBody>
      </p:sp>
      <p:sp>
        <p:nvSpPr>
          <p:cNvPr id="13" name="TextBox 12">
            <a:extLst>
              <a:ext uri="{FF2B5EF4-FFF2-40B4-BE49-F238E27FC236}">
                <a16:creationId xmlns:a16="http://schemas.microsoft.com/office/drawing/2014/main" xmlns="" id="{FEB433A5-9FCC-41E8-8172-935DB80869DB}"/>
              </a:ext>
            </a:extLst>
          </p:cNvPr>
          <p:cNvSpPr txBox="1"/>
          <p:nvPr/>
        </p:nvSpPr>
        <p:spPr>
          <a:xfrm>
            <a:off x="4893198" y="2098030"/>
            <a:ext cx="1587501" cy="584775"/>
          </a:xfrm>
          <a:prstGeom prst="rect">
            <a:avLst/>
          </a:prstGeom>
          <a:noFill/>
        </p:spPr>
        <p:txBody>
          <a:bodyPr wrap="square">
            <a:spAutoFit/>
          </a:bodyPr>
          <a:lstStyle/>
          <a:p>
            <a:r>
              <a:rPr lang="en-US" sz="3200" b="1" dirty="0" err="1">
                <a:solidFill>
                  <a:srgbClr val="00B0F0"/>
                </a:solidFill>
              </a:rPr>
              <a:t>Técnicas</a:t>
            </a:r>
            <a:endParaRPr lang="en-US" sz="3200" b="1" dirty="0">
              <a:solidFill>
                <a:srgbClr val="00B0F0"/>
              </a:solidFill>
            </a:endParaRPr>
          </a:p>
        </p:txBody>
      </p:sp>
      <p:sp>
        <p:nvSpPr>
          <p:cNvPr id="15" name="TextBox 14">
            <a:extLst>
              <a:ext uri="{FF2B5EF4-FFF2-40B4-BE49-F238E27FC236}">
                <a16:creationId xmlns:a16="http://schemas.microsoft.com/office/drawing/2014/main" xmlns="" id="{C0F7840E-541E-42FB-811C-5DE690FCFD9E}"/>
              </a:ext>
            </a:extLst>
          </p:cNvPr>
          <p:cNvSpPr txBox="1"/>
          <p:nvPr/>
        </p:nvSpPr>
        <p:spPr>
          <a:xfrm>
            <a:off x="1540885" y="2769283"/>
            <a:ext cx="2123728" cy="707886"/>
          </a:xfrm>
          <a:prstGeom prst="rect">
            <a:avLst/>
          </a:prstGeom>
          <a:noFill/>
        </p:spPr>
        <p:txBody>
          <a:bodyPr wrap="square">
            <a:spAutoFit/>
          </a:bodyPr>
          <a:lstStyle/>
          <a:p>
            <a:r>
              <a:rPr lang="en-US" sz="4000" b="1" dirty="0" err="1">
                <a:solidFill>
                  <a:srgbClr val="C00000"/>
                </a:solidFill>
              </a:rPr>
              <a:t>Prácticas</a:t>
            </a:r>
            <a:endParaRPr lang="en-US" sz="4000" b="1" dirty="0">
              <a:solidFill>
                <a:srgbClr val="C00000"/>
              </a:solidFill>
            </a:endParaRPr>
          </a:p>
        </p:txBody>
      </p:sp>
      <p:sp>
        <p:nvSpPr>
          <p:cNvPr id="17" name="TextBox 16">
            <a:extLst>
              <a:ext uri="{FF2B5EF4-FFF2-40B4-BE49-F238E27FC236}">
                <a16:creationId xmlns:a16="http://schemas.microsoft.com/office/drawing/2014/main" xmlns="" id="{547CE867-91B0-4712-BDE8-AAE9C5D68C41}"/>
              </a:ext>
            </a:extLst>
          </p:cNvPr>
          <p:cNvSpPr txBox="1"/>
          <p:nvPr/>
        </p:nvSpPr>
        <p:spPr>
          <a:xfrm>
            <a:off x="1507980" y="2016084"/>
            <a:ext cx="2372584" cy="769441"/>
          </a:xfrm>
          <a:prstGeom prst="rect">
            <a:avLst/>
          </a:prstGeom>
          <a:noFill/>
        </p:spPr>
        <p:txBody>
          <a:bodyPr wrap="square">
            <a:spAutoFit/>
          </a:bodyPr>
          <a:lstStyle/>
          <a:p>
            <a:r>
              <a:rPr lang="en-US" sz="4400" b="1" dirty="0">
                <a:solidFill>
                  <a:srgbClr val="7030A0"/>
                </a:solidFill>
              </a:rPr>
              <a:t>Conjunto</a:t>
            </a:r>
          </a:p>
        </p:txBody>
      </p:sp>
      <p:sp>
        <p:nvSpPr>
          <p:cNvPr id="19" name="TextBox 18">
            <a:extLst>
              <a:ext uri="{FF2B5EF4-FFF2-40B4-BE49-F238E27FC236}">
                <a16:creationId xmlns:a16="http://schemas.microsoft.com/office/drawing/2014/main" xmlns="" id="{298AA8C6-814F-4B42-A237-C8687529B128}"/>
              </a:ext>
            </a:extLst>
          </p:cNvPr>
          <p:cNvSpPr txBox="1"/>
          <p:nvPr/>
        </p:nvSpPr>
        <p:spPr>
          <a:xfrm rot="16200000">
            <a:off x="-36468" y="1790260"/>
            <a:ext cx="2559101" cy="830997"/>
          </a:xfrm>
          <a:prstGeom prst="rect">
            <a:avLst/>
          </a:prstGeom>
          <a:noFill/>
        </p:spPr>
        <p:txBody>
          <a:bodyPr wrap="square">
            <a:spAutoFit/>
          </a:bodyPr>
          <a:lstStyle/>
          <a:p>
            <a:r>
              <a:rPr lang="en-US" sz="4800" b="1" dirty="0" err="1">
                <a:solidFill>
                  <a:schemeClr val="bg2">
                    <a:lumMod val="50000"/>
                  </a:schemeClr>
                </a:solidFill>
              </a:rPr>
              <a:t>Permiten</a:t>
            </a:r>
            <a:endParaRPr lang="en-US" sz="4800" b="1" dirty="0">
              <a:solidFill>
                <a:schemeClr val="bg2">
                  <a:lumMod val="50000"/>
                </a:schemeClr>
              </a:solidFill>
            </a:endParaRPr>
          </a:p>
        </p:txBody>
      </p:sp>
      <p:sp>
        <p:nvSpPr>
          <p:cNvPr id="21" name="TextBox 20">
            <a:extLst>
              <a:ext uri="{FF2B5EF4-FFF2-40B4-BE49-F238E27FC236}">
                <a16:creationId xmlns:a16="http://schemas.microsoft.com/office/drawing/2014/main" xmlns="" id="{B13C36CB-2129-47D6-989F-CDD108970413}"/>
              </a:ext>
            </a:extLst>
          </p:cNvPr>
          <p:cNvSpPr txBox="1"/>
          <p:nvPr/>
        </p:nvSpPr>
        <p:spPr>
          <a:xfrm>
            <a:off x="6328390" y="1885453"/>
            <a:ext cx="1296144" cy="461665"/>
          </a:xfrm>
          <a:prstGeom prst="rect">
            <a:avLst/>
          </a:prstGeom>
          <a:noFill/>
        </p:spPr>
        <p:txBody>
          <a:bodyPr wrap="square">
            <a:spAutoFit/>
          </a:bodyPr>
          <a:lstStyle/>
          <a:p>
            <a:r>
              <a:rPr lang="en-US" sz="2400" b="1" dirty="0" err="1">
                <a:solidFill>
                  <a:schemeClr val="accent2"/>
                </a:solidFill>
              </a:rPr>
              <a:t>Escribir</a:t>
            </a:r>
            <a:endParaRPr lang="en-US" sz="2400" b="1" dirty="0">
              <a:solidFill>
                <a:schemeClr val="accent2"/>
              </a:solidFill>
            </a:endParaRPr>
          </a:p>
        </p:txBody>
      </p:sp>
      <p:sp>
        <p:nvSpPr>
          <p:cNvPr id="23" name="TextBox 22">
            <a:extLst>
              <a:ext uri="{FF2B5EF4-FFF2-40B4-BE49-F238E27FC236}">
                <a16:creationId xmlns:a16="http://schemas.microsoft.com/office/drawing/2014/main" xmlns="" id="{58E6ECEC-7C1B-4F22-8752-19B8D8903F1D}"/>
              </a:ext>
            </a:extLst>
          </p:cNvPr>
          <p:cNvSpPr txBox="1"/>
          <p:nvPr/>
        </p:nvSpPr>
        <p:spPr>
          <a:xfrm>
            <a:off x="2713392" y="2558763"/>
            <a:ext cx="1097360" cy="461665"/>
          </a:xfrm>
          <a:prstGeom prst="rect">
            <a:avLst/>
          </a:prstGeom>
          <a:noFill/>
        </p:spPr>
        <p:txBody>
          <a:bodyPr wrap="square">
            <a:spAutoFit/>
          </a:bodyPr>
          <a:lstStyle/>
          <a:p>
            <a:r>
              <a:rPr lang="en-US" sz="2400" dirty="0">
                <a:solidFill>
                  <a:srgbClr val="CC00CC"/>
                </a:solidFill>
              </a:rPr>
              <a:t>Legible</a:t>
            </a:r>
          </a:p>
        </p:txBody>
      </p:sp>
      <p:sp>
        <p:nvSpPr>
          <p:cNvPr id="25" name="TextBox 24">
            <a:extLst>
              <a:ext uri="{FF2B5EF4-FFF2-40B4-BE49-F238E27FC236}">
                <a16:creationId xmlns:a16="http://schemas.microsoft.com/office/drawing/2014/main" xmlns="" id="{405F5221-6379-4759-8564-301B0D2D03FE}"/>
              </a:ext>
            </a:extLst>
          </p:cNvPr>
          <p:cNvSpPr txBox="1"/>
          <p:nvPr/>
        </p:nvSpPr>
        <p:spPr>
          <a:xfrm>
            <a:off x="3768028" y="3303803"/>
            <a:ext cx="1892134" cy="523220"/>
          </a:xfrm>
          <a:prstGeom prst="rect">
            <a:avLst/>
          </a:prstGeom>
          <a:noFill/>
        </p:spPr>
        <p:txBody>
          <a:bodyPr wrap="square">
            <a:spAutoFit/>
          </a:bodyPr>
          <a:lstStyle/>
          <a:p>
            <a:r>
              <a:rPr lang="en-US" sz="2800" b="1" dirty="0" err="1">
                <a:solidFill>
                  <a:srgbClr val="00FF00"/>
                </a:solidFill>
              </a:rPr>
              <a:t>Entendible</a:t>
            </a:r>
            <a:endParaRPr lang="en-US" sz="2800" b="1" dirty="0">
              <a:solidFill>
                <a:srgbClr val="00FF00"/>
              </a:solidFill>
            </a:endParaRPr>
          </a:p>
        </p:txBody>
      </p:sp>
      <p:sp>
        <p:nvSpPr>
          <p:cNvPr id="27" name="TextBox 26">
            <a:extLst>
              <a:ext uri="{FF2B5EF4-FFF2-40B4-BE49-F238E27FC236}">
                <a16:creationId xmlns:a16="http://schemas.microsoft.com/office/drawing/2014/main" xmlns="" id="{DB8387A3-0BDA-4F2A-ADE8-9D5A5F5DE7FE}"/>
              </a:ext>
            </a:extLst>
          </p:cNvPr>
          <p:cNvSpPr txBox="1"/>
          <p:nvPr/>
        </p:nvSpPr>
        <p:spPr>
          <a:xfrm>
            <a:off x="5968349" y="3310260"/>
            <a:ext cx="2016225" cy="523220"/>
          </a:xfrm>
          <a:prstGeom prst="rect">
            <a:avLst/>
          </a:prstGeom>
          <a:noFill/>
        </p:spPr>
        <p:txBody>
          <a:bodyPr wrap="square">
            <a:spAutoFit/>
          </a:bodyPr>
          <a:lstStyle/>
          <a:p>
            <a:r>
              <a:rPr lang="en-US" sz="2800" b="1" dirty="0" err="1">
                <a:solidFill>
                  <a:srgbClr val="0000CC"/>
                </a:solidFill>
              </a:rPr>
              <a:t>Mantenible</a:t>
            </a:r>
            <a:endParaRPr lang="en-US" sz="2800" b="1" dirty="0">
              <a:solidFill>
                <a:srgbClr val="0000CC"/>
              </a:solidFill>
            </a:endParaRPr>
          </a:p>
        </p:txBody>
      </p:sp>
      <p:sp>
        <p:nvSpPr>
          <p:cNvPr id="29" name="TextBox 28">
            <a:extLst>
              <a:ext uri="{FF2B5EF4-FFF2-40B4-BE49-F238E27FC236}">
                <a16:creationId xmlns:a16="http://schemas.microsoft.com/office/drawing/2014/main" xmlns="" id="{359EC910-9DD4-4C5E-90B0-3A0B9CD23098}"/>
              </a:ext>
            </a:extLst>
          </p:cNvPr>
          <p:cNvSpPr txBox="1"/>
          <p:nvPr/>
        </p:nvSpPr>
        <p:spPr>
          <a:xfrm>
            <a:off x="1538015" y="2483543"/>
            <a:ext cx="1080436" cy="523220"/>
          </a:xfrm>
          <a:prstGeom prst="rect">
            <a:avLst/>
          </a:prstGeom>
          <a:noFill/>
        </p:spPr>
        <p:txBody>
          <a:bodyPr wrap="square">
            <a:spAutoFit/>
          </a:bodyPr>
          <a:lstStyle/>
          <a:p>
            <a:r>
              <a:rPr lang="en-US" sz="2800" b="1" dirty="0" err="1">
                <a:solidFill>
                  <a:srgbClr val="008080"/>
                </a:solidFill>
              </a:rPr>
              <a:t>Guías</a:t>
            </a:r>
            <a:endParaRPr lang="en-US" sz="2800" b="1" dirty="0">
              <a:solidFill>
                <a:srgbClr val="008080"/>
              </a:solidFill>
            </a:endParaRPr>
          </a:p>
        </p:txBody>
      </p:sp>
      <p:sp>
        <p:nvSpPr>
          <p:cNvPr id="31" name="TextBox 30">
            <a:extLst>
              <a:ext uri="{FF2B5EF4-FFF2-40B4-BE49-F238E27FC236}">
                <a16:creationId xmlns:a16="http://schemas.microsoft.com/office/drawing/2014/main" xmlns="" id="{4A2DF19B-FDEA-4D8B-B07E-F585398D9D21}"/>
              </a:ext>
            </a:extLst>
          </p:cNvPr>
          <p:cNvSpPr txBox="1"/>
          <p:nvPr/>
        </p:nvSpPr>
        <p:spPr>
          <a:xfrm>
            <a:off x="1010387" y="3255816"/>
            <a:ext cx="2800365" cy="584775"/>
          </a:xfrm>
          <a:prstGeom prst="rect">
            <a:avLst/>
          </a:prstGeom>
          <a:noFill/>
        </p:spPr>
        <p:txBody>
          <a:bodyPr wrap="square">
            <a:spAutoFit/>
          </a:bodyPr>
          <a:lstStyle/>
          <a:p>
            <a:r>
              <a:rPr lang="en-US" sz="3200" b="1" dirty="0" err="1">
                <a:solidFill>
                  <a:schemeClr val="accent1"/>
                </a:solidFill>
              </a:rPr>
              <a:t>Nombramiento</a:t>
            </a:r>
            <a:endParaRPr lang="en-US" sz="3200" b="1" dirty="0">
              <a:solidFill>
                <a:schemeClr val="accent1"/>
              </a:solidFill>
            </a:endParaRPr>
          </a:p>
        </p:txBody>
      </p:sp>
      <p:sp>
        <p:nvSpPr>
          <p:cNvPr id="33" name="TextBox 32">
            <a:extLst>
              <a:ext uri="{FF2B5EF4-FFF2-40B4-BE49-F238E27FC236}">
                <a16:creationId xmlns:a16="http://schemas.microsoft.com/office/drawing/2014/main" xmlns="" id="{05D9C4CE-8826-4DD5-99AE-93E8B76A0459}"/>
              </a:ext>
            </a:extLst>
          </p:cNvPr>
          <p:cNvSpPr txBox="1"/>
          <p:nvPr/>
        </p:nvSpPr>
        <p:spPr>
          <a:xfrm rot="16200000">
            <a:off x="6723851" y="2067252"/>
            <a:ext cx="2132286" cy="646331"/>
          </a:xfrm>
          <a:prstGeom prst="rect">
            <a:avLst/>
          </a:prstGeom>
          <a:noFill/>
        </p:spPr>
        <p:txBody>
          <a:bodyPr wrap="square">
            <a:spAutoFit/>
          </a:bodyPr>
          <a:lstStyle/>
          <a:p>
            <a:r>
              <a:rPr lang="en-US" sz="3600" b="1" dirty="0" err="1">
                <a:solidFill>
                  <a:srgbClr val="7030A0"/>
                </a:solidFill>
              </a:rPr>
              <a:t>Funciones</a:t>
            </a:r>
            <a:endParaRPr lang="en-US" sz="3600" b="1" dirty="0">
              <a:solidFill>
                <a:srgbClr val="7030A0"/>
              </a:solidFill>
            </a:endParaRPr>
          </a:p>
        </p:txBody>
      </p:sp>
      <p:sp>
        <p:nvSpPr>
          <p:cNvPr id="35" name="TextBox 34">
            <a:extLst>
              <a:ext uri="{FF2B5EF4-FFF2-40B4-BE49-F238E27FC236}">
                <a16:creationId xmlns:a16="http://schemas.microsoft.com/office/drawing/2014/main" xmlns="" id="{BB601E29-E598-4348-BEFC-17416D94010A}"/>
              </a:ext>
            </a:extLst>
          </p:cNvPr>
          <p:cNvSpPr txBox="1"/>
          <p:nvPr/>
        </p:nvSpPr>
        <p:spPr>
          <a:xfrm>
            <a:off x="4115024" y="926207"/>
            <a:ext cx="1416413" cy="523220"/>
          </a:xfrm>
          <a:prstGeom prst="rect">
            <a:avLst/>
          </a:prstGeom>
          <a:noFill/>
        </p:spPr>
        <p:txBody>
          <a:bodyPr wrap="square">
            <a:spAutoFit/>
          </a:bodyPr>
          <a:lstStyle/>
          <a:p>
            <a:r>
              <a:rPr lang="en-US" sz="2800" b="1" dirty="0" err="1">
                <a:solidFill>
                  <a:srgbClr val="CC00FF"/>
                </a:solidFill>
              </a:rPr>
              <a:t>Objetos</a:t>
            </a:r>
            <a:endParaRPr lang="en-US" b="1" dirty="0">
              <a:solidFill>
                <a:srgbClr val="CC00FF"/>
              </a:solidFill>
            </a:endParaRPr>
          </a:p>
        </p:txBody>
      </p:sp>
      <p:sp>
        <p:nvSpPr>
          <p:cNvPr id="37" name="TextBox 36">
            <a:extLst>
              <a:ext uri="{FF2B5EF4-FFF2-40B4-BE49-F238E27FC236}">
                <a16:creationId xmlns:a16="http://schemas.microsoft.com/office/drawing/2014/main" xmlns="" id="{58439A0E-1C97-480F-BB54-551D0EEC2532}"/>
              </a:ext>
            </a:extLst>
          </p:cNvPr>
          <p:cNvSpPr txBox="1"/>
          <p:nvPr/>
        </p:nvSpPr>
        <p:spPr>
          <a:xfrm rot="16200000">
            <a:off x="261969" y="4338928"/>
            <a:ext cx="1945911" cy="523220"/>
          </a:xfrm>
          <a:prstGeom prst="rect">
            <a:avLst/>
          </a:prstGeom>
          <a:noFill/>
        </p:spPr>
        <p:txBody>
          <a:bodyPr wrap="square">
            <a:spAutoFit/>
          </a:bodyPr>
          <a:lstStyle/>
          <a:p>
            <a:r>
              <a:rPr lang="en-US" sz="2800" b="1" dirty="0" err="1">
                <a:solidFill>
                  <a:srgbClr val="008000"/>
                </a:solidFill>
              </a:rPr>
              <a:t>Estructuras</a:t>
            </a:r>
            <a:endParaRPr lang="en-US" sz="2800" b="1" dirty="0">
              <a:solidFill>
                <a:srgbClr val="008000"/>
              </a:solidFill>
            </a:endParaRPr>
          </a:p>
        </p:txBody>
      </p:sp>
      <p:sp>
        <p:nvSpPr>
          <p:cNvPr id="39" name="TextBox 38">
            <a:extLst>
              <a:ext uri="{FF2B5EF4-FFF2-40B4-BE49-F238E27FC236}">
                <a16:creationId xmlns:a16="http://schemas.microsoft.com/office/drawing/2014/main" xmlns="" id="{C96180A8-A6B4-453E-8198-702896CDCA0B}"/>
              </a:ext>
            </a:extLst>
          </p:cNvPr>
          <p:cNvSpPr txBox="1"/>
          <p:nvPr/>
        </p:nvSpPr>
        <p:spPr>
          <a:xfrm>
            <a:off x="5531437" y="922311"/>
            <a:ext cx="1061864" cy="523220"/>
          </a:xfrm>
          <a:prstGeom prst="rect">
            <a:avLst/>
          </a:prstGeom>
          <a:noFill/>
        </p:spPr>
        <p:txBody>
          <a:bodyPr wrap="square">
            <a:spAutoFit/>
          </a:bodyPr>
          <a:lstStyle/>
          <a:p>
            <a:r>
              <a:rPr lang="en-US" sz="2800" b="1" dirty="0" err="1">
                <a:solidFill>
                  <a:schemeClr val="accent2">
                    <a:lumMod val="50000"/>
                  </a:schemeClr>
                </a:solidFill>
              </a:rPr>
              <a:t>Datos</a:t>
            </a:r>
            <a:endParaRPr lang="en-US" sz="2800" b="1" dirty="0">
              <a:solidFill>
                <a:schemeClr val="accent2">
                  <a:lumMod val="50000"/>
                </a:schemeClr>
              </a:solidFill>
            </a:endParaRPr>
          </a:p>
        </p:txBody>
      </p:sp>
      <p:sp>
        <p:nvSpPr>
          <p:cNvPr id="41" name="TextBox 40">
            <a:extLst>
              <a:ext uri="{FF2B5EF4-FFF2-40B4-BE49-F238E27FC236}">
                <a16:creationId xmlns:a16="http://schemas.microsoft.com/office/drawing/2014/main" xmlns="" id="{DE00D532-BF28-4DDB-9CBF-5A28AE3F92FC}"/>
              </a:ext>
            </a:extLst>
          </p:cNvPr>
          <p:cNvSpPr txBox="1"/>
          <p:nvPr/>
        </p:nvSpPr>
        <p:spPr>
          <a:xfrm rot="16200000">
            <a:off x="874560" y="3913951"/>
            <a:ext cx="1726871" cy="646331"/>
          </a:xfrm>
          <a:prstGeom prst="rect">
            <a:avLst/>
          </a:prstGeom>
          <a:noFill/>
        </p:spPr>
        <p:txBody>
          <a:bodyPr wrap="square">
            <a:spAutoFit/>
          </a:bodyPr>
          <a:lstStyle/>
          <a:p>
            <a:r>
              <a:rPr lang="en-US" sz="3600" b="1" dirty="0" err="1">
                <a:solidFill>
                  <a:schemeClr val="accent4">
                    <a:lumMod val="75000"/>
                  </a:schemeClr>
                </a:solidFill>
              </a:rPr>
              <a:t>Clases</a:t>
            </a:r>
            <a:endParaRPr lang="en-US" sz="3600" b="1" dirty="0">
              <a:solidFill>
                <a:schemeClr val="accent4">
                  <a:lumMod val="75000"/>
                </a:schemeClr>
              </a:solidFill>
            </a:endParaRPr>
          </a:p>
        </p:txBody>
      </p:sp>
      <p:sp>
        <p:nvSpPr>
          <p:cNvPr id="43" name="TextBox 42">
            <a:extLst>
              <a:ext uri="{FF2B5EF4-FFF2-40B4-BE49-F238E27FC236}">
                <a16:creationId xmlns:a16="http://schemas.microsoft.com/office/drawing/2014/main" xmlns="" id="{073F4697-EF09-4666-85CF-801A90759AD2}"/>
              </a:ext>
            </a:extLst>
          </p:cNvPr>
          <p:cNvSpPr txBox="1"/>
          <p:nvPr/>
        </p:nvSpPr>
        <p:spPr>
          <a:xfrm>
            <a:off x="2022865" y="3750584"/>
            <a:ext cx="3449639" cy="830997"/>
          </a:xfrm>
          <a:prstGeom prst="rect">
            <a:avLst/>
          </a:prstGeom>
          <a:noFill/>
        </p:spPr>
        <p:txBody>
          <a:bodyPr wrap="square">
            <a:spAutoFit/>
          </a:bodyPr>
          <a:lstStyle/>
          <a:p>
            <a:r>
              <a:rPr lang="en-US" sz="4800" b="1" dirty="0" err="1">
                <a:solidFill>
                  <a:schemeClr val="accent6">
                    <a:lumMod val="75000"/>
                  </a:schemeClr>
                </a:solidFill>
              </a:rPr>
              <a:t>Comentarios</a:t>
            </a:r>
            <a:endParaRPr lang="en-US" sz="4800" b="1" dirty="0">
              <a:solidFill>
                <a:schemeClr val="accent6">
                  <a:lumMod val="75000"/>
                </a:schemeClr>
              </a:solidFill>
            </a:endParaRPr>
          </a:p>
        </p:txBody>
      </p:sp>
      <p:sp>
        <p:nvSpPr>
          <p:cNvPr id="45" name="TextBox 44">
            <a:extLst>
              <a:ext uri="{FF2B5EF4-FFF2-40B4-BE49-F238E27FC236}">
                <a16:creationId xmlns:a16="http://schemas.microsoft.com/office/drawing/2014/main" xmlns="" id="{62911D6E-C509-41C3-86E8-41E9735369DB}"/>
              </a:ext>
            </a:extLst>
          </p:cNvPr>
          <p:cNvSpPr txBox="1"/>
          <p:nvPr/>
        </p:nvSpPr>
        <p:spPr>
          <a:xfrm>
            <a:off x="2031272" y="4406234"/>
            <a:ext cx="2066204" cy="707886"/>
          </a:xfrm>
          <a:prstGeom prst="rect">
            <a:avLst/>
          </a:prstGeom>
          <a:noFill/>
        </p:spPr>
        <p:txBody>
          <a:bodyPr wrap="square">
            <a:spAutoFit/>
          </a:bodyPr>
          <a:lstStyle/>
          <a:p>
            <a:r>
              <a:rPr lang="en-US" sz="4000" b="1" dirty="0" err="1">
                <a:solidFill>
                  <a:srgbClr val="9999FF"/>
                </a:solidFill>
              </a:rPr>
              <a:t>Formato</a:t>
            </a:r>
            <a:endParaRPr lang="en-US" sz="4000" b="1" dirty="0">
              <a:solidFill>
                <a:srgbClr val="9999FF"/>
              </a:solidFill>
            </a:endParaRPr>
          </a:p>
        </p:txBody>
      </p:sp>
      <p:sp>
        <p:nvSpPr>
          <p:cNvPr id="47" name="TextBox 46">
            <a:extLst>
              <a:ext uri="{FF2B5EF4-FFF2-40B4-BE49-F238E27FC236}">
                <a16:creationId xmlns:a16="http://schemas.microsoft.com/office/drawing/2014/main" xmlns="" id="{54286526-349C-4F9C-BE88-415D145741C3}"/>
              </a:ext>
            </a:extLst>
          </p:cNvPr>
          <p:cNvSpPr txBox="1"/>
          <p:nvPr/>
        </p:nvSpPr>
        <p:spPr>
          <a:xfrm>
            <a:off x="1443819" y="4939794"/>
            <a:ext cx="2930392" cy="707886"/>
          </a:xfrm>
          <a:prstGeom prst="rect">
            <a:avLst/>
          </a:prstGeom>
          <a:noFill/>
        </p:spPr>
        <p:txBody>
          <a:bodyPr wrap="square">
            <a:spAutoFit/>
          </a:bodyPr>
          <a:lstStyle/>
          <a:p>
            <a:r>
              <a:rPr lang="en-US" sz="4000" b="1" dirty="0">
                <a:solidFill>
                  <a:srgbClr val="FF6600"/>
                </a:solidFill>
              </a:rPr>
              <a:t>Refactoring</a:t>
            </a:r>
          </a:p>
        </p:txBody>
      </p:sp>
      <p:sp>
        <p:nvSpPr>
          <p:cNvPr id="49" name="TextBox 48">
            <a:extLst>
              <a:ext uri="{FF2B5EF4-FFF2-40B4-BE49-F238E27FC236}">
                <a16:creationId xmlns:a16="http://schemas.microsoft.com/office/drawing/2014/main" xmlns="" id="{888C4711-3172-4802-A787-E66C53004F6B}"/>
              </a:ext>
            </a:extLst>
          </p:cNvPr>
          <p:cNvSpPr txBox="1"/>
          <p:nvPr/>
        </p:nvSpPr>
        <p:spPr>
          <a:xfrm>
            <a:off x="4152221" y="4403006"/>
            <a:ext cx="1393927" cy="523220"/>
          </a:xfrm>
          <a:prstGeom prst="rect">
            <a:avLst/>
          </a:prstGeom>
          <a:noFill/>
        </p:spPr>
        <p:txBody>
          <a:bodyPr wrap="square">
            <a:spAutoFit/>
          </a:bodyPr>
          <a:lstStyle/>
          <a:p>
            <a:r>
              <a:rPr lang="en-US" sz="2800" b="1" dirty="0" err="1">
                <a:solidFill>
                  <a:srgbClr val="00B0F0"/>
                </a:solidFill>
              </a:rPr>
              <a:t>Manejo</a:t>
            </a:r>
            <a:endParaRPr lang="en-US" sz="2800" b="1" dirty="0">
              <a:solidFill>
                <a:srgbClr val="00B0F0"/>
              </a:solidFill>
            </a:endParaRPr>
          </a:p>
        </p:txBody>
      </p:sp>
      <p:sp>
        <p:nvSpPr>
          <p:cNvPr id="51" name="TextBox 50">
            <a:extLst>
              <a:ext uri="{FF2B5EF4-FFF2-40B4-BE49-F238E27FC236}">
                <a16:creationId xmlns:a16="http://schemas.microsoft.com/office/drawing/2014/main" xmlns="" id="{E4248E37-9554-4032-A1FE-AA7862B4736B}"/>
              </a:ext>
            </a:extLst>
          </p:cNvPr>
          <p:cNvSpPr txBox="1"/>
          <p:nvPr/>
        </p:nvSpPr>
        <p:spPr>
          <a:xfrm rot="16200000">
            <a:off x="4793007" y="4206612"/>
            <a:ext cx="2032496" cy="830997"/>
          </a:xfrm>
          <a:prstGeom prst="rect">
            <a:avLst/>
          </a:prstGeom>
          <a:noFill/>
        </p:spPr>
        <p:txBody>
          <a:bodyPr wrap="square">
            <a:spAutoFit/>
          </a:bodyPr>
          <a:lstStyle/>
          <a:p>
            <a:r>
              <a:rPr lang="en-US" sz="4800" b="1" dirty="0" err="1">
                <a:solidFill>
                  <a:srgbClr val="FF0000"/>
                </a:solidFill>
              </a:rPr>
              <a:t>Errores</a:t>
            </a:r>
            <a:endParaRPr lang="en-US" sz="4800" b="1" dirty="0">
              <a:solidFill>
                <a:srgbClr val="FF0000"/>
              </a:solidFill>
            </a:endParaRPr>
          </a:p>
        </p:txBody>
      </p:sp>
      <p:sp>
        <p:nvSpPr>
          <p:cNvPr id="53" name="TextBox 52">
            <a:extLst>
              <a:ext uri="{FF2B5EF4-FFF2-40B4-BE49-F238E27FC236}">
                <a16:creationId xmlns:a16="http://schemas.microsoft.com/office/drawing/2014/main" xmlns="" id="{BC5C3B05-4AD4-4BB2-8F1B-644376504ABC}"/>
              </a:ext>
            </a:extLst>
          </p:cNvPr>
          <p:cNvSpPr txBox="1"/>
          <p:nvPr/>
        </p:nvSpPr>
        <p:spPr>
          <a:xfrm>
            <a:off x="6173845" y="3790271"/>
            <a:ext cx="1688792" cy="523220"/>
          </a:xfrm>
          <a:prstGeom prst="rect">
            <a:avLst/>
          </a:prstGeom>
          <a:noFill/>
        </p:spPr>
        <p:txBody>
          <a:bodyPr wrap="square">
            <a:spAutoFit/>
          </a:bodyPr>
          <a:lstStyle/>
          <a:p>
            <a:r>
              <a:rPr lang="en-US" sz="2800" b="1" dirty="0" err="1">
                <a:solidFill>
                  <a:srgbClr val="33CCCC"/>
                </a:solidFill>
              </a:rPr>
              <a:t>Principios</a:t>
            </a:r>
            <a:endParaRPr lang="en-US" sz="2800" b="1" dirty="0">
              <a:solidFill>
                <a:srgbClr val="33CCCC"/>
              </a:solidFill>
            </a:endParaRPr>
          </a:p>
        </p:txBody>
      </p:sp>
      <p:sp>
        <p:nvSpPr>
          <p:cNvPr id="55" name="TextBox 54">
            <a:extLst>
              <a:ext uri="{FF2B5EF4-FFF2-40B4-BE49-F238E27FC236}">
                <a16:creationId xmlns:a16="http://schemas.microsoft.com/office/drawing/2014/main" xmlns="" id="{2F25D62C-C572-4044-8ED6-1185737028B7}"/>
              </a:ext>
            </a:extLst>
          </p:cNvPr>
          <p:cNvSpPr txBox="1"/>
          <p:nvPr/>
        </p:nvSpPr>
        <p:spPr>
          <a:xfrm>
            <a:off x="6161603" y="4237116"/>
            <a:ext cx="2286000" cy="769441"/>
          </a:xfrm>
          <a:prstGeom prst="rect">
            <a:avLst/>
          </a:prstGeom>
          <a:noFill/>
        </p:spPr>
        <p:txBody>
          <a:bodyPr wrap="square">
            <a:spAutoFit/>
          </a:bodyPr>
          <a:lstStyle/>
          <a:p>
            <a:r>
              <a:rPr lang="en-US" sz="4400" b="1" dirty="0">
                <a:solidFill>
                  <a:srgbClr val="00B0F0"/>
                </a:solidFill>
              </a:rPr>
              <a:t>S.O.L.I.D.</a:t>
            </a:r>
          </a:p>
        </p:txBody>
      </p:sp>
      <p:sp>
        <p:nvSpPr>
          <p:cNvPr id="57" name="TextBox 56">
            <a:extLst>
              <a:ext uri="{FF2B5EF4-FFF2-40B4-BE49-F238E27FC236}">
                <a16:creationId xmlns:a16="http://schemas.microsoft.com/office/drawing/2014/main" xmlns="" id="{7F0CD6AF-46A9-45E4-A093-B01FE48EA577}"/>
              </a:ext>
            </a:extLst>
          </p:cNvPr>
          <p:cNvSpPr txBox="1"/>
          <p:nvPr/>
        </p:nvSpPr>
        <p:spPr>
          <a:xfrm>
            <a:off x="4030753" y="5076473"/>
            <a:ext cx="1584953" cy="584775"/>
          </a:xfrm>
          <a:prstGeom prst="rect">
            <a:avLst/>
          </a:prstGeom>
          <a:noFill/>
        </p:spPr>
        <p:txBody>
          <a:bodyPr wrap="square">
            <a:spAutoFit/>
          </a:bodyPr>
          <a:lstStyle/>
          <a:p>
            <a:r>
              <a:rPr lang="en-US" sz="3200" b="1" dirty="0" err="1">
                <a:solidFill>
                  <a:srgbClr val="92D050"/>
                </a:solidFill>
              </a:rPr>
              <a:t>Pruebas</a:t>
            </a:r>
            <a:endParaRPr lang="en-US" sz="3200" b="1" dirty="0">
              <a:solidFill>
                <a:srgbClr val="92D050"/>
              </a:solidFill>
            </a:endParaRPr>
          </a:p>
        </p:txBody>
      </p:sp>
      <p:sp>
        <p:nvSpPr>
          <p:cNvPr id="59" name="TextBox 58">
            <a:extLst>
              <a:ext uri="{FF2B5EF4-FFF2-40B4-BE49-F238E27FC236}">
                <a16:creationId xmlns:a16="http://schemas.microsoft.com/office/drawing/2014/main" xmlns="" id="{4CA0A9AA-A94F-4967-9D77-C555B0FC7C88}"/>
              </a:ext>
            </a:extLst>
          </p:cNvPr>
          <p:cNvSpPr txBox="1"/>
          <p:nvPr/>
        </p:nvSpPr>
        <p:spPr>
          <a:xfrm>
            <a:off x="6136878" y="4941035"/>
            <a:ext cx="2398602" cy="707886"/>
          </a:xfrm>
          <a:prstGeom prst="rect">
            <a:avLst/>
          </a:prstGeom>
          <a:noFill/>
        </p:spPr>
        <p:txBody>
          <a:bodyPr wrap="square">
            <a:spAutoFit/>
          </a:bodyPr>
          <a:lstStyle/>
          <a:p>
            <a:r>
              <a:rPr lang="en-US" sz="4000" b="1" dirty="0" err="1">
                <a:solidFill>
                  <a:schemeClr val="accent2"/>
                </a:solidFill>
              </a:rPr>
              <a:t>Unitarias</a:t>
            </a:r>
            <a:endParaRPr lang="en-US" sz="4000" b="1" dirty="0">
              <a:solidFill>
                <a:schemeClr val="accent2"/>
              </a:solidFill>
            </a:endParaRPr>
          </a:p>
        </p:txBody>
      </p:sp>
    </p:spTree>
    <p:extLst>
      <p:ext uri="{BB962C8B-B14F-4D97-AF65-F5344CB8AC3E}">
        <p14:creationId xmlns:p14="http://schemas.microsoft.com/office/powerpoint/2010/main" val="3153993239"/>
      </p:ext>
    </p:extLst>
  </p:cSld>
  <p:clrMapOvr>
    <a:masterClrMapping/>
  </p:clrMapOvr>
  <mc:AlternateContent xmlns:mc="http://schemas.openxmlformats.org/markup-compatibility/2006" xmlns:p14="http://schemas.microsoft.com/office/powerpoint/2010/main">
    <mc:Choice Requires="p14">
      <p:transition spd="slow" p14:dur="2000" advTm="28169"/>
    </mc:Choice>
    <mc:Fallback xmlns="">
      <p:transition spd="slow" advTm="28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grpId="0" nodeType="afterEffect">
                                  <p:stCondLst>
                                    <p:cond delay="1000"/>
                                  </p:stCondLst>
                                  <p:childTnLst>
                                    <p:set>
                                      <p:cBhvr>
                                        <p:cTn id="15" dur="1" fill="hold">
                                          <p:stCondLst>
                                            <p:cond delay="0"/>
                                          </p:stCondLst>
                                        </p:cTn>
                                        <p:tgtEl>
                                          <p:spTgt spid="17"/>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grpId="0" nodeType="afterEffect">
                                  <p:stCondLst>
                                    <p:cond delay="1000"/>
                                  </p:stCondLst>
                                  <p:childTnLst>
                                    <p:set>
                                      <p:cBhvr>
                                        <p:cTn id="18" dur="1" fill="hold">
                                          <p:stCondLst>
                                            <p:cond delay="0"/>
                                          </p:stCondLst>
                                        </p:cTn>
                                        <p:tgtEl>
                                          <p:spTgt spid="13"/>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grpId="0" nodeType="afterEffect">
                                  <p:stCondLst>
                                    <p:cond delay="100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6000"/>
                            </p:stCondLst>
                            <p:childTnLst>
                              <p:par>
                                <p:cTn id="23" presetID="1" presetClass="entr" presetSubtype="0" fill="hold" grpId="0" nodeType="afterEffect">
                                  <p:stCondLst>
                                    <p:cond delay="1000"/>
                                  </p:stCondLst>
                                  <p:childTnLst>
                                    <p:set>
                                      <p:cBhvr>
                                        <p:cTn id="24" dur="1" fill="hold">
                                          <p:stCondLst>
                                            <p:cond delay="0"/>
                                          </p:stCondLst>
                                        </p:cTn>
                                        <p:tgtEl>
                                          <p:spTgt spid="19"/>
                                        </p:tgtEl>
                                        <p:attrNameLst>
                                          <p:attrName>style.visibility</p:attrName>
                                        </p:attrNameLst>
                                      </p:cBhvr>
                                      <p:to>
                                        <p:strVal val="visible"/>
                                      </p:to>
                                    </p:set>
                                  </p:childTnLst>
                                </p:cTn>
                              </p:par>
                            </p:childTnLst>
                          </p:cTn>
                        </p:par>
                        <p:par>
                          <p:cTn id="25" fill="hold">
                            <p:stCondLst>
                              <p:cond delay="7000"/>
                            </p:stCondLst>
                            <p:childTnLst>
                              <p:par>
                                <p:cTn id="26" presetID="1" presetClass="entr" presetSubtype="0" fill="hold" grpId="0" nodeType="afterEffect">
                                  <p:stCondLst>
                                    <p:cond delay="1000"/>
                                  </p:stCondLst>
                                  <p:childTnLst>
                                    <p:set>
                                      <p:cBhvr>
                                        <p:cTn id="27" dur="1" fill="hold">
                                          <p:stCondLst>
                                            <p:cond delay="0"/>
                                          </p:stCondLst>
                                        </p:cTn>
                                        <p:tgtEl>
                                          <p:spTgt spid="21"/>
                                        </p:tgtEl>
                                        <p:attrNameLst>
                                          <p:attrName>style.visibility</p:attrName>
                                        </p:attrNameLst>
                                      </p:cBhvr>
                                      <p:to>
                                        <p:strVal val="visible"/>
                                      </p:to>
                                    </p:set>
                                  </p:childTnLst>
                                </p:cTn>
                              </p:par>
                            </p:childTnLst>
                          </p:cTn>
                        </p:par>
                        <p:par>
                          <p:cTn id="28" fill="hold">
                            <p:stCondLst>
                              <p:cond delay="8000"/>
                            </p:stCondLst>
                            <p:childTnLst>
                              <p:par>
                                <p:cTn id="29" presetID="1" presetClass="entr" presetSubtype="0" fill="hold" grpId="0" nodeType="afterEffect">
                                  <p:stCondLst>
                                    <p:cond delay="1000"/>
                                  </p:stCondLst>
                                  <p:childTnLst>
                                    <p:set>
                                      <p:cBhvr>
                                        <p:cTn id="30" dur="1" fill="hold">
                                          <p:stCondLst>
                                            <p:cond delay="0"/>
                                          </p:stCondLst>
                                        </p:cTn>
                                        <p:tgtEl>
                                          <p:spTgt spid="23"/>
                                        </p:tgtEl>
                                        <p:attrNameLst>
                                          <p:attrName>style.visibility</p:attrName>
                                        </p:attrNameLst>
                                      </p:cBhvr>
                                      <p:to>
                                        <p:strVal val="visible"/>
                                      </p:to>
                                    </p:set>
                                  </p:childTnLst>
                                </p:cTn>
                              </p:par>
                            </p:childTnLst>
                          </p:cTn>
                        </p:par>
                        <p:par>
                          <p:cTn id="31" fill="hold">
                            <p:stCondLst>
                              <p:cond delay="9000"/>
                            </p:stCondLst>
                            <p:childTnLst>
                              <p:par>
                                <p:cTn id="32" presetID="1" presetClass="entr" presetSubtype="0" fill="hold" grpId="0" nodeType="afterEffect">
                                  <p:stCondLst>
                                    <p:cond delay="1000"/>
                                  </p:stCondLst>
                                  <p:childTnLst>
                                    <p:set>
                                      <p:cBhvr>
                                        <p:cTn id="33" dur="1" fill="hold">
                                          <p:stCondLst>
                                            <p:cond delay="0"/>
                                          </p:stCondLst>
                                        </p:cTn>
                                        <p:tgtEl>
                                          <p:spTgt spid="25"/>
                                        </p:tgtEl>
                                        <p:attrNameLst>
                                          <p:attrName>style.visibility</p:attrName>
                                        </p:attrNameLst>
                                      </p:cBhvr>
                                      <p:to>
                                        <p:strVal val="visible"/>
                                      </p:to>
                                    </p:set>
                                  </p:childTnLst>
                                </p:cTn>
                              </p:par>
                            </p:childTnLst>
                          </p:cTn>
                        </p:par>
                        <p:par>
                          <p:cTn id="34" fill="hold">
                            <p:stCondLst>
                              <p:cond delay="10000"/>
                            </p:stCondLst>
                            <p:childTnLst>
                              <p:par>
                                <p:cTn id="35" presetID="1" presetClass="entr" presetSubtype="0" fill="hold" grpId="0" nodeType="afterEffect">
                                  <p:stCondLst>
                                    <p:cond delay="1000"/>
                                  </p:stCondLst>
                                  <p:childTnLst>
                                    <p:set>
                                      <p:cBhvr>
                                        <p:cTn id="36" dur="1" fill="hold">
                                          <p:stCondLst>
                                            <p:cond delay="0"/>
                                          </p:stCondLst>
                                        </p:cTn>
                                        <p:tgtEl>
                                          <p:spTgt spid="27"/>
                                        </p:tgtEl>
                                        <p:attrNameLst>
                                          <p:attrName>style.visibility</p:attrName>
                                        </p:attrNameLst>
                                      </p:cBhvr>
                                      <p:to>
                                        <p:strVal val="visible"/>
                                      </p:to>
                                    </p:set>
                                  </p:childTnLst>
                                </p:cTn>
                              </p:par>
                            </p:childTnLst>
                          </p:cTn>
                        </p:par>
                        <p:par>
                          <p:cTn id="37" fill="hold">
                            <p:stCondLst>
                              <p:cond delay="11000"/>
                            </p:stCondLst>
                            <p:childTnLst>
                              <p:par>
                                <p:cTn id="38" presetID="1" presetClass="entr" presetSubtype="0" fill="hold" grpId="0" nodeType="afterEffect">
                                  <p:stCondLst>
                                    <p:cond delay="1000"/>
                                  </p:stCondLst>
                                  <p:childTnLst>
                                    <p:set>
                                      <p:cBhvr>
                                        <p:cTn id="39" dur="1" fill="hold">
                                          <p:stCondLst>
                                            <p:cond delay="0"/>
                                          </p:stCondLst>
                                        </p:cTn>
                                        <p:tgtEl>
                                          <p:spTgt spid="29"/>
                                        </p:tgtEl>
                                        <p:attrNameLst>
                                          <p:attrName>style.visibility</p:attrName>
                                        </p:attrNameLst>
                                      </p:cBhvr>
                                      <p:to>
                                        <p:strVal val="visible"/>
                                      </p:to>
                                    </p:set>
                                  </p:childTnLst>
                                </p:cTn>
                              </p:par>
                            </p:childTnLst>
                          </p:cTn>
                        </p:par>
                        <p:par>
                          <p:cTn id="40" fill="hold">
                            <p:stCondLst>
                              <p:cond delay="12000"/>
                            </p:stCondLst>
                            <p:childTnLst>
                              <p:par>
                                <p:cTn id="41" presetID="1" presetClass="entr" presetSubtype="0" fill="hold" grpId="0" nodeType="afterEffect">
                                  <p:stCondLst>
                                    <p:cond delay="1000"/>
                                  </p:stCondLst>
                                  <p:childTnLst>
                                    <p:set>
                                      <p:cBhvr>
                                        <p:cTn id="42" dur="1" fill="hold">
                                          <p:stCondLst>
                                            <p:cond delay="0"/>
                                          </p:stCondLst>
                                        </p:cTn>
                                        <p:tgtEl>
                                          <p:spTgt spid="31"/>
                                        </p:tgtEl>
                                        <p:attrNameLst>
                                          <p:attrName>style.visibility</p:attrName>
                                        </p:attrNameLst>
                                      </p:cBhvr>
                                      <p:to>
                                        <p:strVal val="visible"/>
                                      </p:to>
                                    </p:set>
                                  </p:childTnLst>
                                </p:cTn>
                              </p:par>
                            </p:childTnLst>
                          </p:cTn>
                        </p:par>
                        <p:par>
                          <p:cTn id="43" fill="hold">
                            <p:stCondLst>
                              <p:cond delay="13000"/>
                            </p:stCondLst>
                            <p:childTnLst>
                              <p:par>
                                <p:cTn id="44" presetID="1" presetClass="entr" presetSubtype="0" fill="hold" grpId="0" nodeType="afterEffect">
                                  <p:stCondLst>
                                    <p:cond delay="1000"/>
                                  </p:stCondLst>
                                  <p:childTnLst>
                                    <p:set>
                                      <p:cBhvr>
                                        <p:cTn id="45" dur="1" fill="hold">
                                          <p:stCondLst>
                                            <p:cond delay="0"/>
                                          </p:stCondLst>
                                        </p:cTn>
                                        <p:tgtEl>
                                          <p:spTgt spid="33"/>
                                        </p:tgtEl>
                                        <p:attrNameLst>
                                          <p:attrName>style.visibility</p:attrName>
                                        </p:attrNameLst>
                                      </p:cBhvr>
                                      <p:to>
                                        <p:strVal val="visible"/>
                                      </p:to>
                                    </p:set>
                                  </p:childTnLst>
                                </p:cTn>
                              </p:par>
                            </p:childTnLst>
                          </p:cTn>
                        </p:par>
                        <p:par>
                          <p:cTn id="46" fill="hold">
                            <p:stCondLst>
                              <p:cond delay="14000"/>
                            </p:stCondLst>
                            <p:childTnLst>
                              <p:par>
                                <p:cTn id="47" presetID="1" presetClass="entr" presetSubtype="0" fill="hold" grpId="0" nodeType="afterEffect">
                                  <p:stCondLst>
                                    <p:cond delay="1000"/>
                                  </p:stCondLst>
                                  <p:childTnLst>
                                    <p:set>
                                      <p:cBhvr>
                                        <p:cTn id="48" dur="1" fill="hold">
                                          <p:stCondLst>
                                            <p:cond delay="0"/>
                                          </p:stCondLst>
                                        </p:cTn>
                                        <p:tgtEl>
                                          <p:spTgt spid="35"/>
                                        </p:tgtEl>
                                        <p:attrNameLst>
                                          <p:attrName>style.visibility</p:attrName>
                                        </p:attrNameLst>
                                      </p:cBhvr>
                                      <p:to>
                                        <p:strVal val="visible"/>
                                      </p:to>
                                    </p:set>
                                  </p:childTnLst>
                                </p:cTn>
                              </p:par>
                            </p:childTnLst>
                          </p:cTn>
                        </p:par>
                        <p:par>
                          <p:cTn id="49" fill="hold">
                            <p:stCondLst>
                              <p:cond delay="15000"/>
                            </p:stCondLst>
                            <p:childTnLst>
                              <p:par>
                                <p:cTn id="50" presetID="1" presetClass="entr" presetSubtype="0" fill="hold" grpId="0" nodeType="afterEffect">
                                  <p:stCondLst>
                                    <p:cond delay="1000"/>
                                  </p:stCondLst>
                                  <p:childTnLst>
                                    <p:set>
                                      <p:cBhvr>
                                        <p:cTn id="51" dur="1" fill="hold">
                                          <p:stCondLst>
                                            <p:cond delay="0"/>
                                          </p:stCondLst>
                                        </p:cTn>
                                        <p:tgtEl>
                                          <p:spTgt spid="37"/>
                                        </p:tgtEl>
                                        <p:attrNameLst>
                                          <p:attrName>style.visibility</p:attrName>
                                        </p:attrNameLst>
                                      </p:cBhvr>
                                      <p:to>
                                        <p:strVal val="visible"/>
                                      </p:to>
                                    </p:set>
                                  </p:childTnLst>
                                </p:cTn>
                              </p:par>
                            </p:childTnLst>
                          </p:cTn>
                        </p:par>
                        <p:par>
                          <p:cTn id="52" fill="hold">
                            <p:stCondLst>
                              <p:cond delay="16000"/>
                            </p:stCondLst>
                            <p:childTnLst>
                              <p:par>
                                <p:cTn id="53" presetID="1" presetClass="entr" presetSubtype="0" fill="hold" grpId="0" nodeType="afterEffect">
                                  <p:stCondLst>
                                    <p:cond delay="1000"/>
                                  </p:stCondLst>
                                  <p:childTnLst>
                                    <p:set>
                                      <p:cBhvr>
                                        <p:cTn id="54" dur="1" fill="hold">
                                          <p:stCondLst>
                                            <p:cond delay="0"/>
                                          </p:stCondLst>
                                        </p:cTn>
                                        <p:tgtEl>
                                          <p:spTgt spid="39"/>
                                        </p:tgtEl>
                                        <p:attrNameLst>
                                          <p:attrName>style.visibility</p:attrName>
                                        </p:attrNameLst>
                                      </p:cBhvr>
                                      <p:to>
                                        <p:strVal val="visible"/>
                                      </p:to>
                                    </p:set>
                                  </p:childTnLst>
                                </p:cTn>
                              </p:par>
                            </p:childTnLst>
                          </p:cTn>
                        </p:par>
                        <p:par>
                          <p:cTn id="55" fill="hold">
                            <p:stCondLst>
                              <p:cond delay="17000"/>
                            </p:stCondLst>
                            <p:childTnLst>
                              <p:par>
                                <p:cTn id="56" presetID="1" presetClass="entr" presetSubtype="0" fill="hold" grpId="0" nodeType="afterEffect">
                                  <p:stCondLst>
                                    <p:cond delay="1000"/>
                                  </p:stCondLst>
                                  <p:childTnLst>
                                    <p:set>
                                      <p:cBhvr>
                                        <p:cTn id="57" dur="1" fill="hold">
                                          <p:stCondLst>
                                            <p:cond delay="0"/>
                                          </p:stCondLst>
                                        </p:cTn>
                                        <p:tgtEl>
                                          <p:spTgt spid="41"/>
                                        </p:tgtEl>
                                        <p:attrNameLst>
                                          <p:attrName>style.visibility</p:attrName>
                                        </p:attrNameLst>
                                      </p:cBhvr>
                                      <p:to>
                                        <p:strVal val="visible"/>
                                      </p:to>
                                    </p:set>
                                  </p:childTnLst>
                                </p:cTn>
                              </p:par>
                            </p:childTnLst>
                          </p:cTn>
                        </p:par>
                        <p:par>
                          <p:cTn id="58" fill="hold">
                            <p:stCondLst>
                              <p:cond delay="18000"/>
                            </p:stCondLst>
                            <p:childTnLst>
                              <p:par>
                                <p:cTn id="59" presetID="1" presetClass="entr" presetSubtype="0" fill="hold" grpId="0" nodeType="afterEffect">
                                  <p:stCondLst>
                                    <p:cond delay="1000"/>
                                  </p:stCondLst>
                                  <p:childTnLst>
                                    <p:set>
                                      <p:cBhvr>
                                        <p:cTn id="60" dur="1" fill="hold">
                                          <p:stCondLst>
                                            <p:cond delay="0"/>
                                          </p:stCondLst>
                                        </p:cTn>
                                        <p:tgtEl>
                                          <p:spTgt spid="43"/>
                                        </p:tgtEl>
                                        <p:attrNameLst>
                                          <p:attrName>style.visibility</p:attrName>
                                        </p:attrNameLst>
                                      </p:cBhvr>
                                      <p:to>
                                        <p:strVal val="visible"/>
                                      </p:to>
                                    </p:set>
                                  </p:childTnLst>
                                </p:cTn>
                              </p:par>
                            </p:childTnLst>
                          </p:cTn>
                        </p:par>
                        <p:par>
                          <p:cTn id="61" fill="hold">
                            <p:stCondLst>
                              <p:cond delay="19000"/>
                            </p:stCondLst>
                            <p:childTnLst>
                              <p:par>
                                <p:cTn id="62" presetID="1" presetClass="entr" presetSubtype="0" fill="hold" grpId="0" nodeType="afterEffect">
                                  <p:stCondLst>
                                    <p:cond delay="1000"/>
                                  </p:stCondLst>
                                  <p:childTnLst>
                                    <p:set>
                                      <p:cBhvr>
                                        <p:cTn id="63" dur="1" fill="hold">
                                          <p:stCondLst>
                                            <p:cond delay="0"/>
                                          </p:stCondLst>
                                        </p:cTn>
                                        <p:tgtEl>
                                          <p:spTgt spid="45"/>
                                        </p:tgtEl>
                                        <p:attrNameLst>
                                          <p:attrName>style.visibility</p:attrName>
                                        </p:attrNameLst>
                                      </p:cBhvr>
                                      <p:to>
                                        <p:strVal val="visible"/>
                                      </p:to>
                                    </p:set>
                                  </p:childTnLst>
                                </p:cTn>
                              </p:par>
                            </p:childTnLst>
                          </p:cTn>
                        </p:par>
                        <p:par>
                          <p:cTn id="64" fill="hold">
                            <p:stCondLst>
                              <p:cond delay="20000"/>
                            </p:stCondLst>
                            <p:childTnLst>
                              <p:par>
                                <p:cTn id="65" presetID="1" presetClass="entr" presetSubtype="0" fill="hold" grpId="0" nodeType="afterEffect">
                                  <p:stCondLst>
                                    <p:cond delay="1000"/>
                                  </p:stCondLst>
                                  <p:childTnLst>
                                    <p:set>
                                      <p:cBhvr>
                                        <p:cTn id="66" dur="1" fill="hold">
                                          <p:stCondLst>
                                            <p:cond delay="0"/>
                                          </p:stCondLst>
                                        </p:cTn>
                                        <p:tgtEl>
                                          <p:spTgt spid="47"/>
                                        </p:tgtEl>
                                        <p:attrNameLst>
                                          <p:attrName>style.visibility</p:attrName>
                                        </p:attrNameLst>
                                      </p:cBhvr>
                                      <p:to>
                                        <p:strVal val="visible"/>
                                      </p:to>
                                    </p:set>
                                  </p:childTnLst>
                                </p:cTn>
                              </p:par>
                            </p:childTnLst>
                          </p:cTn>
                        </p:par>
                        <p:par>
                          <p:cTn id="67" fill="hold">
                            <p:stCondLst>
                              <p:cond delay="21000"/>
                            </p:stCondLst>
                            <p:childTnLst>
                              <p:par>
                                <p:cTn id="68" presetID="1" presetClass="entr" presetSubtype="0" fill="hold" grpId="0" nodeType="afterEffect">
                                  <p:stCondLst>
                                    <p:cond delay="1000"/>
                                  </p:stCondLst>
                                  <p:childTnLst>
                                    <p:set>
                                      <p:cBhvr>
                                        <p:cTn id="69" dur="1" fill="hold">
                                          <p:stCondLst>
                                            <p:cond delay="0"/>
                                          </p:stCondLst>
                                        </p:cTn>
                                        <p:tgtEl>
                                          <p:spTgt spid="49"/>
                                        </p:tgtEl>
                                        <p:attrNameLst>
                                          <p:attrName>style.visibility</p:attrName>
                                        </p:attrNameLst>
                                      </p:cBhvr>
                                      <p:to>
                                        <p:strVal val="visible"/>
                                      </p:to>
                                    </p:set>
                                  </p:childTnLst>
                                </p:cTn>
                              </p:par>
                            </p:childTnLst>
                          </p:cTn>
                        </p:par>
                        <p:par>
                          <p:cTn id="70" fill="hold">
                            <p:stCondLst>
                              <p:cond delay="22000"/>
                            </p:stCondLst>
                            <p:childTnLst>
                              <p:par>
                                <p:cTn id="71" presetID="1" presetClass="entr" presetSubtype="0" fill="hold" grpId="0" nodeType="afterEffect">
                                  <p:stCondLst>
                                    <p:cond delay="1000"/>
                                  </p:stCondLst>
                                  <p:childTnLst>
                                    <p:set>
                                      <p:cBhvr>
                                        <p:cTn id="72" dur="1" fill="hold">
                                          <p:stCondLst>
                                            <p:cond delay="0"/>
                                          </p:stCondLst>
                                        </p:cTn>
                                        <p:tgtEl>
                                          <p:spTgt spid="51"/>
                                        </p:tgtEl>
                                        <p:attrNameLst>
                                          <p:attrName>style.visibility</p:attrName>
                                        </p:attrNameLst>
                                      </p:cBhvr>
                                      <p:to>
                                        <p:strVal val="visible"/>
                                      </p:to>
                                    </p:set>
                                  </p:childTnLst>
                                </p:cTn>
                              </p:par>
                            </p:childTnLst>
                          </p:cTn>
                        </p:par>
                        <p:par>
                          <p:cTn id="73" fill="hold">
                            <p:stCondLst>
                              <p:cond delay="23000"/>
                            </p:stCondLst>
                            <p:childTnLst>
                              <p:par>
                                <p:cTn id="74" presetID="1" presetClass="entr" presetSubtype="0" fill="hold" grpId="0" nodeType="afterEffect">
                                  <p:stCondLst>
                                    <p:cond delay="1000"/>
                                  </p:stCondLst>
                                  <p:childTnLst>
                                    <p:set>
                                      <p:cBhvr>
                                        <p:cTn id="75" dur="1" fill="hold">
                                          <p:stCondLst>
                                            <p:cond delay="0"/>
                                          </p:stCondLst>
                                        </p:cTn>
                                        <p:tgtEl>
                                          <p:spTgt spid="53"/>
                                        </p:tgtEl>
                                        <p:attrNameLst>
                                          <p:attrName>style.visibility</p:attrName>
                                        </p:attrNameLst>
                                      </p:cBhvr>
                                      <p:to>
                                        <p:strVal val="visible"/>
                                      </p:to>
                                    </p:set>
                                  </p:childTnLst>
                                </p:cTn>
                              </p:par>
                            </p:childTnLst>
                          </p:cTn>
                        </p:par>
                        <p:par>
                          <p:cTn id="76" fill="hold">
                            <p:stCondLst>
                              <p:cond delay="24000"/>
                            </p:stCondLst>
                            <p:childTnLst>
                              <p:par>
                                <p:cTn id="77" presetID="1" presetClass="entr" presetSubtype="0" fill="hold" grpId="0" nodeType="afterEffect">
                                  <p:stCondLst>
                                    <p:cond delay="1000"/>
                                  </p:stCondLst>
                                  <p:childTnLst>
                                    <p:set>
                                      <p:cBhvr>
                                        <p:cTn id="78" dur="1" fill="hold">
                                          <p:stCondLst>
                                            <p:cond delay="0"/>
                                          </p:stCondLst>
                                        </p:cTn>
                                        <p:tgtEl>
                                          <p:spTgt spid="55"/>
                                        </p:tgtEl>
                                        <p:attrNameLst>
                                          <p:attrName>style.visibility</p:attrName>
                                        </p:attrNameLst>
                                      </p:cBhvr>
                                      <p:to>
                                        <p:strVal val="visible"/>
                                      </p:to>
                                    </p:set>
                                  </p:childTnLst>
                                </p:cTn>
                              </p:par>
                            </p:childTnLst>
                          </p:cTn>
                        </p:par>
                        <p:par>
                          <p:cTn id="79" fill="hold">
                            <p:stCondLst>
                              <p:cond delay="25000"/>
                            </p:stCondLst>
                            <p:childTnLst>
                              <p:par>
                                <p:cTn id="80" presetID="1" presetClass="entr" presetSubtype="0" fill="hold" grpId="0" nodeType="afterEffect">
                                  <p:stCondLst>
                                    <p:cond delay="1000"/>
                                  </p:stCondLst>
                                  <p:childTnLst>
                                    <p:set>
                                      <p:cBhvr>
                                        <p:cTn id="81" dur="1" fill="hold">
                                          <p:stCondLst>
                                            <p:cond delay="0"/>
                                          </p:stCondLst>
                                        </p:cTn>
                                        <p:tgtEl>
                                          <p:spTgt spid="57"/>
                                        </p:tgtEl>
                                        <p:attrNameLst>
                                          <p:attrName>style.visibility</p:attrName>
                                        </p:attrNameLst>
                                      </p:cBhvr>
                                      <p:to>
                                        <p:strVal val="visible"/>
                                      </p:to>
                                    </p:set>
                                  </p:childTnLst>
                                </p:cTn>
                              </p:par>
                            </p:childTnLst>
                          </p:cTn>
                        </p:par>
                        <p:par>
                          <p:cTn id="82" fill="hold">
                            <p:stCondLst>
                              <p:cond delay="26000"/>
                            </p:stCondLst>
                            <p:childTnLst>
                              <p:par>
                                <p:cTn id="83" presetID="1" presetClass="entr" presetSubtype="0" fill="hold" grpId="0" nodeType="afterEffect">
                                  <p:stCondLst>
                                    <p:cond delay="1000"/>
                                  </p:stCondLst>
                                  <p:childTnLst>
                                    <p:set>
                                      <p:cBhvr>
                                        <p:cTn id="8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P spid="15" grpId="0"/>
      <p:bldP spid="17" grpId="0"/>
      <p:bldP spid="19" grpId="0"/>
      <p:bldP spid="21" grpId="0"/>
      <p:bldP spid="23" grpId="0"/>
      <p:bldP spid="25" grpId="0"/>
      <p:bldP spid="27" grpId="0"/>
      <p:bldP spid="29" grpId="0"/>
      <p:bldP spid="31" grpId="0"/>
      <p:bldP spid="33" grpId="0"/>
      <p:bldP spid="35" grpId="0"/>
      <p:bldP spid="37" grpId="0"/>
      <p:bldP spid="39" grpId="0"/>
      <p:bldP spid="41" grpId="0"/>
      <p:bldP spid="43" grpId="0"/>
      <p:bldP spid="45" grpId="0"/>
      <p:bldP spid="47" grpId="0"/>
      <p:bldP spid="49" grpId="0"/>
      <p:bldP spid="51" grpId="0"/>
      <p:bldP spid="53" grpId="0"/>
      <p:bldP spid="55" grpId="0"/>
      <p:bldP spid="57" grpId="0"/>
      <p:bldP spid="5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E6E70E-9B11-4F01-9151-6E511B60C1BA}"/>
              </a:ext>
            </a:extLst>
          </p:cNvPr>
          <p:cNvSpPr>
            <a:spLocks noGrp="1"/>
          </p:cNvSpPr>
          <p:nvPr>
            <p:ph type="title"/>
          </p:nvPr>
        </p:nvSpPr>
        <p:spPr>
          <a:xfrm>
            <a:off x="323528" y="45236"/>
            <a:ext cx="8496944" cy="1325563"/>
          </a:xfrm>
        </p:spPr>
        <p:txBody>
          <a:bodyPr>
            <a:normAutofit/>
          </a:bodyPr>
          <a:lstStyle/>
          <a:p>
            <a:r>
              <a:rPr lang="es-ES" sz="3200" dirty="0"/>
              <a:t>La única métrica válida de la calidad del código es: </a:t>
            </a:r>
            <a:r>
              <a:rPr lang="es-ES" sz="3200" b="1" dirty="0">
                <a:solidFill>
                  <a:schemeClr val="accent2"/>
                </a:solidFill>
              </a:rPr>
              <a:t>Groserías</a:t>
            </a:r>
            <a:r>
              <a:rPr lang="es-ES" sz="3200" dirty="0"/>
              <a:t>/</a:t>
            </a:r>
            <a:r>
              <a:rPr lang="es-ES" sz="3200" b="1" dirty="0">
                <a:solidFill>
                  <a:schemeClr val="accent1"/>
                </a:solidFill>
              </a:rPr>
              <a:t>Minuto</a:t>
            </a:r>
            <a:r>
              <a:rPr lang="es-ES" sz="3200" dirty="0"/>
              <a:t>.</a:t>
            </a:r>
            <a:endParaRPr lang="en-US" sz="3200" dirty="0"/>
          </a:p>
        </p:txBody>
      </p:sp>
      <p:grpSp>
        <p:nvGrpSpPr>
          <p:cNvPr id="9" name="Group 8">
            <a:extLst>
              <a:ext uri="{FF2B5EF4-FFF2-40B4-BE49-F238E27FC236}">
                <a16:creationId xmlns:a16="http://schemas.microsoft.com/office/drawing/2014/main" xmlns="" id="{A6E4793C-6191-4FA0-9C37-3818E063593C}"/>
              </a:ext>
            </a:extLst>
          </p:cNvPr>
          <p:cNvGrpSpPr/>
          <p:nvPr/>
        </p:nvGrpSpPr>
        <p:grpSpPr>
          <a:xfrm>
            <a:off x="1158928" y="2420888"/>
            <a:ext cx="2260944" cy="3960440"/>
            <a:chOff x="1043608" y="1844825"/>
            <a:chExt cx="2260944" cy="3960440"/>
          </a:xfrm>
        </p:grpSpPr>
        <p:pic>
          <p:nvPicPr>
            <p:cNvPr id="7" name="Picture 6" descr="A picture containing text, wall, indoor, white&#10;&#10;Description automatically generated">
              <a:extLst>
                <a:ext uri="{FF2B5EF4-FFF2-40B4-BE49-F238E27FC236}">
                  <a16:creationId xmlns:a16="http://schemas.microsoft.com/office/drawing/2014/main" xmlns="" id="{B576EAC0-9FE6-4741-81CD-46B80AD24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1844825"/>
              <a:ext cx="2260944" cy="3960440"/>
            </a:xfrm>
            <a:prstGeom prst="rect">
              <a:avLst/>
            </a:prstGeom>
          </p:spPr>
        </p:pic>
        <p:sp>
          <p:nvSpPr>
            <p:cNvPr id="8" name="TextBox 7">
              <a:extLst>
                <a:ext uri="{FF2B5EF4-FFF2-40B4-BE49-F238E27FC236}">
                  <a16:creationId xmlns:a16="http://schemas.microsoft.com/office/drawing/2014/main" xmlns="" id="{C34B73C6-D023-4550-96F9-24C23A6C1B6A}"/>
                </a:ext>
              </a:extLst>
            </p:cNvPr>
            <p:cNvSpPr txBox="1"/>
            <p:nvPr/>
          </p:nvSpPr>
          <p:spPr>
            <a:xfrm>
              <a:off x="1745886" y="2276872"/>
              <a:ext cx="856388"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a:t>Code</a:t>
              </a:r>
            </a:p>
            <a:p>
              <a:pPr algn="ctr"/>
              <a:r>
                <a:rPr lang="en-US" dirty="0"/>
                <a:t>Review</a:t>
              </a:r>
            </a:p>
          </p:txBody>
        </p:sp>
      </p:grpSp>
      <p:grpSp>
        <p:nvGrpSpPr>
          <p:cNvPr id="10" name="Group 9">
            <a:extLst>
              <a:ext uri="{FF2B5EF4-FFF2-40B4-BE49-F238E27FC236}">
                <a16:creationId xmlns:a16="http://schemas.microsoft.com/office/drawing/2014/main" xmlns="" id="{C509B57B-BD34-4B67-A746-06FBFC9862CE}"/>
              </a:ext>
            </a:extLst>
          </p:cNvPr>
          <p:cNvGrpSpPr/>
          <p:nvPr/>
        </p:nvGrpSpPr>
        <p:grpSpPr>
          <a:xfrm>
            <a:off x="5623424" y="2420888"/>
            <a:ext cx="2260944" cy="3960440"/>
            <a:chOff x="1043608" y="1844825"/>
            <a:chExt cx="2260944" cy="3960440"/>
          </a:xfrm>
        </p:grpSpPr>
        <p:pic>
          <p:nvPicPr>
            <p:cNvPr id="11" name="Picture 10" descr="A picture containing text, wall, indoor, white&#10;&#10;Description automatically generated">
              <a:extLst>
                <a:ext uri="{FF2B5EF4-FFF2-40B4-BE49-F238E27FC236}">
                  <a16:creationId xmlns:a16="http://schemas.microsoft.com/office/drawing/2014/main" xmlns="" id="{C7D4B2F2-A3B9-4AAE-9DEA-49A67051C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1844825"/>
              <a:ext cx="2260944" cy="3960440"/>
            </a:xfrm>
            <a:prstGeom prst="rect">
              <a:avLst/>
            </a:prstGeom>
          </p:spPr>
        </p:pic>
        <p:sp>
          <p:nvSpPr>
            <p:cNvPr id="12" name="TextBox 11">
              <a:extLst>
                <a:ext uri="{FF2B5EF4-FFF2-40B4-BE49-F238E27FC236}">
                  <a16:creationId xmlns:a16="http://schemas.microsoft.com/office/drawing/2014/main" xmlns="" id="{1A07D5F3-FD48-4F41-AB0A-5DC87EBD98B7}"/>
                </a:ext>
              </a:extLst>
            </p:cNvPr>
            <p:cNvSpPr txBox="1"/>
            <p:nvPr/>
          </p:nvSpPr>
          <p:spPr>
            <a:xfrm>
              <a:off x="1745886" y="2276872"/>
              <a:ext cx="856388"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a:t>Code</a:t>
              </a:r>
            </a:p>
            <a:p>
              <a:pPr algn="ctr"/>
              <a:r>
                <a:rPr lang="en-US" dirty="0"/>
                <a:t>Review</a:t>
              </a:r>
            </a:p>
          </p:txBody>
        </p:sp>
      </p:grpSp>
      <p:sp>
        <p:nvSpPr>
          <p:cNvPr id="14" name="TextBox 13">
            <a:extLst>
              <a:ext uri="{FF2B5EF4-FFF2-40B4-BE49-F238E27FC236}">
                <a16:creationId xmlns:a16="http://schemas.microsoft.com/office/drawing/2014/main" xmlns="" id="{408A4B6A-6E3C-4D82-B3DF-2C85DEBB2264}"/>
              </a:ext>
            </a:extLst>
          </p:cNvPr>
          <p:cNvSpPr txBox="1"/>
          <p:nvPr/>
        </p:nvSpPr>
        <p:spPr>
          <a:xfrm>
            <a:off x="1673686" y="1971755"/>
            <a:ext cx="123142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Good Code</a:t>
            </a:r>
          </a:p>
        </p:txBody>
      </p:sp>
      <p:sp>
        <p:nvSpPr>
          <p:cNvPr id="15" name="TextBox 14">
            <a:extLst>
              <a:ext uri="{FF2B5EF4-FFF2-40B4-BE49-F238E27FC236}">
                <a16:creationId xmlns:a16="http://schemas.microsoft.com/office/drawing/2014/main" xmlns="" id="{14C9956A-9E81-49FD-9E04-98DB43D02D6A}"/>
              </a:ext>
            </a:extLst>
          </p:cNvPr>
          <p:cNvSpPr txBox="1"/>
          <p:nvPr/>
        </p:nvSpPr>
        <p:spPr>
          <a:xfrm>
            <a:off x="6215126" y="1946862"/>
            <a:ext cx="1077539"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en-US" dirty="0"/>
              <a:t>Bad Code</a:t>
            </a:r>
          </a:p>
        </p:txBody>
      </p:sp>
      <p:cxnSp>
        <p:nvCxnSpPr>
          <p:cNvPr id="17" name="Straight Connector 16">
            <a:extLst>
              <a:ext uri="{FF2B5EF4-FFF2-40B4-BE49-F238E27FC236}">
                <a16:creationId xmlns:a16="http://schemas.microsoft.com/office/drawing/2014/main" xmlns="" id="{62B632D0-B51E-4121-A8B6-63BF0FBFC9A4}"/>
              </a:ext>
            </a:extLst>
          </p:cNvPr>
          <p:cNvCxnSpPr>
            <a:cxnSpLocks/>
          </p:cNvCxnSpPr>
          <p:nvPr/>
        </p:nvCxnSpPr>
        <p:spPr>
          <a:xfrm flipV="1">
            <a:off x="4499992" y="1370799"/>
            <a:ext cx="0" cy="5010530"/>
          </a:xfrm>
          <a:prstGeom prst="line">
            <a:avLst/>
          </a:prstGeom>
          <a:ln w="38100"/>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xmlns="" id="{9A1D5D9A-87E2-4238-9B93-C6BE49FC04FC}"/>
              </a:ext>
            </a:extLst>
          </p:cNvPr>
          <p:cNvCxnSpPr>
            <a:cxnSpLocks/>
          </p:cNvCxnSpPr>
          <p:nvPr/>
        </p:nvCxnSpPr>
        <p:spPr>
          <a:xfrm flipH="1">
            <a:off x="683568" y="6381328"/>
            <a:ext cx="7560840" cy="1"/>
          </a:xfrm>
          <a:prstGeom prst="line">
            <a:avLst/>
          </a:prstGeom>
          <a:ln w="12700"/>
        </p:spPr>
        <p:style>
          <a:lnRef idx="3">
            <a:schemeClr val="dk1"/>
          </a:lnRef>
          <a:fillRef idx="0">
            <a:schemeClr val="dk1"/>
          </a:fillRef>
          <a:effectRef idx="2">
            <a:schemeClr val="dk1"/>
          </a:effectRef>
          <a:fontRef idx="minor">
            <a:schemeClr val="tx1"/>
          </a:fontRef>
        </p:style>
      </p:cxnSp>
      <p:sp>
        <p:nvSpPr>
          <p:cNvPr id="22" name="Speech Bubble: Oval 21">
            <a:extLst>
              <a:ext uri="{FF2B5EF4-FFF2-40B4-BE49-F238E27FC236}">
                <a16:creationId xmlns:a16="http://schemas.microsoft.com/office/drawing/2014/main" xmlns="" id="{C31AF90A-F515-4206-9B9B-466D110F7D12}"/>
              </a:ext>
            </a:extLst>
          </p:cNvPr>
          <p:cNvSpPr/>
          <p:nvPr/>
        </p:nvSpPr>
        <p:spPr>
          <a:xfrm>
            <a:off x="73059" y="3068961"/>
            <a:ext cx="1008112" cy="720077"/>
          </a:xfrm>
          <a:prstGeom prst="wedgeEllipseCallout">
            <a:avLst>
              <a:gd name="adj1" fmla="val 110769"/>
              <a:gd name="adj2" fmla="val 6640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p>
        </p:txBody>
      </p:sp>
      <p:sp>
        <p:nvSpPr>
          <p:cNvPr id="23" name="Speech Bubble: Oval 22">
            <a:extLst>
              <a:ext uri="{FF2B5EF4-FFF2-40B4-BE49-F238E27FC236}">
                <a16:creationId xmlns:a16="http://schemas.microsoft.com/office/drawing/2014/main" xmlns="" id="{5ACDE2F1-DC4B-4243-BCB5-261F88C7B58A}"/>
              </a:ext>
            </a:extLst>
          </p:cNvPr>
          <p:cNvSpPr/>
          <p:nvPr/>
        </p:nvSpPr>
        <p:spPr>
          <a:xfrm>
            <a:off x="3419871" y="3138330"/>
            <a:ext cx="1008112" cy="720077"/>
          </a:xfrm>
          <a:prstGeom prst="wedgeEllipseCallout">
            <a:avLst>
              <a:gd name="adj1" fmla="val -94362"/>
              <a:gd name="adj2" fmla="val 5859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p>
        </p:txBody>
      </p:sp>
      <p:sp>
        <p:nvSpPr>
          <p:cNvPr id="24" name="Speech Bubble: Oval 23">
            <a:extLst>
              <a:ext uri="{FF2B5EF4-FFF2-40B4-BE49-F238E27FC236}">
                <a16:creationId xmlns:a16="http://schemas.microsoft.com/office/drawing/2014/main" xmlns="" id="{71AD3B61-7C60-4CC2-A54D-457E5F08CC19}"/>
              </a:ext>
            </a:extLst>
          </p:cNvPr>
          <p:cNvSpPr/>
          <p:nvPr/>
        </p:nvSpPr>
        <p:spPr>
          <a:xfrm>
            <a:off x="4557652" y="2316194"/>
            <a:ext cx="1008112" cy="720077"/>
          </a:xfrm>
          <a:prstGeom prst="wedgeEllipseCallout">
            <a:avLst>
              <a:gd name="adj1" fmla="val 85651"/>
              <a:gd name="adj2" fmla="val 7813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p>
        </p:txBody>
      </p:sp>
      <p:sp>
        <p:nvSpPr>
          <p:cNvPr id="25" name="Speech Bubble: Oval 24">
            <a:extLst>
              <a:ext uri="{FF2B5EF4-FFF2-40B4-BE49-F238E27FC236}">
                <a16:creationId xmlns:a16="http://schemas.microsoft.com/office/drawing/2014/main" xmlns="" id="{8D55B938-609E-4B97-A6C9-C244F7790FA4}"/>
              </a:ext>
            </a:extLst>
          </p:cNvPr>
          <p:cNvSpPr/>
          <p:nvPr/>
        </p:nvSpPr>
        <p:spPr>
          <a:xfrm>
            <a:off x="7963683" y="2316194"/>
            <a:ext cx="1008112" cy="720077"/>
          </a:xfrm>
          <a:prstGeom prst="wedgeEllipseCallout">
            <a:avLst>
              <a:gd name="adj1" fmla="val -94362"/>
              <a:gd name="adj2" fmla="val 5859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p>
        </p:txBody>
      </p:sp>
      <p:sp>
        <p:nvSpPr>
          <p:cNvPr id="26" name="Speech Bubble: Oval 25">
            <a:extLst>
              <a:ext uri="{FF2B5EF4-FFF2-40B4-BE49-F238E27FC236}">
                <a16:creationId xmlns:a16="http://schemas.microsoft.com/office/drawing/2014/main" xmlns="" id="{97F2A808-F417-4AE0-B299-FE7218EC05F8}"/>
              </a:ext>
            </a:extLst>
          </p:cNvPr>
          <p:cNvSpPr/>
          <p:nvPr/>
        </p:nvSpPr>
        <p:spPr>
          <a:xfrm>
            <a:off x="7963683" y="3396894"/>
            <a:ext cx="1008112" cy="720077"/>
          </a:xfrm>
          <a:prstGeom prst="wedgeEllipseCallout">
            <a:avLst>
              <a:gd name="adj1" fmla="val -99944"/>
              <a:gd name="adj2" fmla="val -1955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p>
        </p:txBody>
      </p:sp>
      <p:sp>
        <p:nvSpPr>
          <p:cNvPr id="27" name="Speech Bubble: Oval 26">
            <a:extLst>
              <a:ext uri="{FF2B5EF4-FFF2-40B4-BE49-F238E27FC236}">
                <a16:creationId xmlns:a16="http://schemas.microsoft.com/office/drawing/2014/main" xmlns="" id="{ABEB96F4-D2B1-41A4-88C1-A09A56A9C8A0}"/>
              </a:ext>
            </a:extLst>
          </p:cNvPr>
          <p:cNvSpPr/>
          <p:nvPr/>
        </p:nvSpPr>
        <p:spPr>
          <a:xfrm>
            <a:off x="4557652" y="5558294"/>
            <a:ext cx="1008112" cy="720077"/>
          </a:xfrm>
          <a:prstGeom prst="wedgeEllipseCallout">
            <a:avLst>
              <a:gd name="adj1" fmla="val 99606"/>
              <a:gd name="adj2" fmla="val -37136"/>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p>
        </p:txBody>
      </p:sp>
      <p:sp>
        <p:nvSpPr>
          <p:cNvPr id="28" name="Speech Bubble: Oval 27">
            <a:extLst>
              <a:ext uri="{FF2B5EF4-FFF2-40B4-BE49-F238E27FC236}">
                <a16:creationId xmlns:a16="http://schemas.microsoft.com/office/drawing/2014/main" xmlns="" id="{37E6D69C-9317-4AAA-9832-60CD8127E5CE}"/>
              </a:ext>
            </a:extLst>
          </p:cNvPr>
          <p:cNvSpPr/>
          <p:nvPr/>
        </p:nvSpPr>
        <p:spPr>
          <a:xfrm>
            <a:off x="7963683" y="5558294"/>
            <a:ext cx="1008112" cy="720077"/>
          </a:xfrm>
          <a:prstGeom prst="wedgeEllipseCallout">
            <a:avLst>
              <a:gd name="adj1" fmla="val -116690"/>
              <a:gd name="adj2" fmla="val -27366"/>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p>
        </p:txBody>
      </p:sp>
      <p:sp>
        <p:nvSpPr>
          <p:cNvPr id="29" name="Speech Bubble: Oval 28">
            <a:extLst>
              <a:ext uri="{FF2B5EF4-FFF2-40B4-BE49-F238E27FC236}">
                <a16:creationId xmlns:a16="http://schemas.microsoft.com/office/drawing/2014/main" xmlns="" id="{DA98E6B6-EF33-4E01-9B5F-DE0EA000822D}"/>
              </a:ext>
            </a:extLst>
          </p:cNvPr>
          <p:cNvSpPr/>
          <p:nvPr/>
        </p:nvSpPr>
        <p:spPr>
          <a:xfrm>
            <a:off x="4557652" y="3396894"/>
            <a:ext cx="1008112" cy="720077"/>
          </a:xfrm>
          <a:prstGeom prst="wedgeEllipseCallout">
            <a:avLst>
              <a:gd name="adj1" fmla="val 92629"/>
              <a:gd name="adj2" fmla="val -3127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p>
        </p:txBody>
      </p:sp>
      <p:sp>
        <p:nvSpPr>
          <p:cNvPr id="30" name="Speech Bubble: Oval 29">
            <a:extLst>
              <a:ext uri="{FF2B5EF4-FFF2-40B4-BE49-F238E27FC236}">
                <a16:creationId xmlns:a16="http://schemas.microsoft.com/office/drawing/2014/main" xmlns="" id="{F855FD98-04B9-4C40-8941-2783ACE2BD0A}"/>
              </a:ext>
            </a:extLst>
          </p:cNvPr>
          <p:cNvSpPr/>
          <p:nvPr/>
        </p:nvSpPr>
        <p:spPr>
          <a:xfrm>
            <a:off x="4557652" y="4477594"/>
            <a:ext cx="1008112" cy="720077"/>
          </a:xfrm>
          <a:prstGeom prst="wedgeEllipseCallout">
            <a:avLst>
              <a:gd name="adj1" fmla="val 92628"/>
              <a:gd name="adj2" fmla="val 6250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p>
        </p:txBody>
      </p:sp>
      <p:sp>
        <p:nvSpPr>
          <p:cNvPr id="31" name="Speech Bubble: Oval 30">
            <a:extLst>
              <a:ext uri="{FF2B5EF4-FFF2-40B4-BE49-F238E27FC236}">
                <a16:creationId xmlns:a16="http://schemas.microsoft.com/office/drawing/2014/main" xmlns="" id="{E97A06B1-B1BB-4803-AADB-9B3A437E3B11}"/>
              </a:ext>
            </a:extLst>
          </p:cNvPr>
          <p:cNvSpPr/>
          <p:nvPr/>
        </p:nvSpPr>
        <p:spPr>
          <a:xfrm>
            <a:off x="7963683" y="4477594"/>
            <a:ext cx="1008112" cy="720077"/>
          </a:xfrm>
          <a:prstGeom prst="wedgeEllipseCallout">
            <a:avLst>
              <a:gd name="adj1" fmla="val -94362"/>
              <a:gd name="adj2" fmla="val 5859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p>
        </p:txBody>
      </p:sp>
    </p:spTree>
    <p:extLst>
      <p:ext uri="{BB962C8B-B14F-4D97-AF65-F5344CB8AC3E}">
        <p14:creationId xmlns:p14="http://schemas.microsoft.com/office/powerpoint/2010/main" val="1601379371"/>
      </p:ext>
    </p:extLst>
  </p:cSld>
  <p:clrMapOvr>
    <a:masterClrMapping/>
  </p:clrMapOvr>
  <mc:AlternateContent xmlns:mc="http://schemas.openxmlformats.org/markup-compatibility/2006" xmlns:p14="http://schemas.microsoft.com/office/powerpoint/2010/main">
    <mc:Choice Requires="p14">
      <p:transition spd="slow" p14:dur="2000" advTm="28477"/>
    </mc:Choice>
    <mc:Fallback xmlns="">
      <p:transition spd="slow" advTm="28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24"/>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2000"/>
                                  </p:stCondLst>
                                  <p:childTnLst>
                                    <p:set>
                                      <p:cBhvr>
                                        <p:cTn id="9" dur="1" fill="hold">
                                          <p:stCondLst>
                                            <p:cond delay="0"/>
                                          </p:stCondLst>
                                        </p:cTn>
                                        <p:tgtEl>
                                          <p:spTgt spid="28"/>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grpId="0" nodeType="afterEffect">
                                  <p:stCondLst>
                                    <p:cond delay="2000"/>
                                  </p:stCondLst>
                                  <p:childTnLst>
                                    <p:set>
                                      <p:cBhvr>
                                        <p:cTn id="12" dur="1" fill="hold">
                                          <p:stCondLst>
                                            <p:cond delay="0"/>
                                          </p:stCondLst>
                                        </p:cTn>
                                        <p:tgtEl>
                                          <p:spTgt spid="26"/>
                                        </p:tgtEl>
                                        <p:attrNameLst>
                                          <p:attrName>style.visibility</p:attrName>
                                        </p:attrNameLst>
                                      </p:cBhvr>
                                      <p:to>
                                        <p:strVal val="visible"/>
                                      </p:to>
                                    </p:set>
                                  </p:childTnLst>
                                </p:cTn>
                              </p:par>
                            </p:childTnLst>
                          </p:cTn>
                        </p:par>
                        <p:par>
                          <p:cTn id="13" fill="hold">
                            <p:stCondLst>
                              <p:cond delay="5000"/>
                            </p:stCondLst>
                            <p:childTnLst>
                              <p:par>
                                <p:cTn id="14" presetID="1" presetClass="entr" presetSubtype="0" fill="hold" grpId="0" nodeType="afterEffect">
                                  <p:stCondLst>
                                    <p:cond delay="2000"/>
                                  </p:stCondLst>
                                  <p:childTnLst>
                                    <p:set>
                                      <p:cBhvr>
                                        <p:cTn id="15" dur="1" fill="hold">
                                          <p:stCondLst>
                                            <p:cond delay="0"/>
                                          </p:stCondLst>
                                        </p:cTn>
                                        <p:tgtEl>
                                          <p:spTgt spid="22"/>
                                        </p:tgtEl>
                                        <p:attrNameLst>
                                          <p:attrName>style.visibility</p:attrName>
                                        </p:attrNameLst>
                                      </p:cBhvr>
                                      <p:to>
                                        <p:strVal val="visible"/>
                                      </p:to>
                                    </p:set>
                                  </p:childTnLst>
                                </p:cTn>
                              </p:par>
                            </p:childTnLst>
                          </p:cTn>
                        </p:par>
                        <p:par>
                          <p:cTn id="16" fill="hold">
                            <p:stCondLst>
                              <p:cond delay="7000"/>
                            </p:stCondLst>
                            <p:childTnLst>
                              <p:par>
                                <p:cTn id="17" presetID="1" presetClass="entr" presetSubtype="0" fill="hold" grpId="0" nodeType="afterEffect">
                                  <p:stCondLst>
                                    <p:cond delay="2000"/>
                                  </p:stCondLst>
                                  <p:childTnLst>
                                    <p:set>
                                      <p:cBhvr>
                                        <p:cTn id="18" dur="1" fill="hold">
                                          <p:stCondLst>
                                            <p:cond delay="0"/>
                                          </p:stCondLst>
                                        </p:cTn>
                                        <p:tgtEl>
                                          <p:spTgt spid="29"/>
                                        </p:tgtEl>
                                        <p:attrNameLst>
                                          <p:attrName>style.visibility</p:attrName>
                                        </p:attrNameLst>
                                      </p:cBhvr>
                                      <p:to>
                                        <p:strVal val="visible"/>
                                      </p:to>
                                    </p:set>
                                  </p:childTnLst>
                                </p:cTn>
                              </p:par>
                            </p:childTnLst>
                          </p:cTn>
                        </p:par>
                        <p:par>
                          <p:cTn id="19" fill="hold">
                            <p:stCondLst>
                              <p:cond delay="9000"/>
                            </p:stCondLst>
                            <p:childTnLst>
                              <p:par>
                                <p:cTn id="20" presetID="1" presetClass="entr" presetSubtype="0" fill="hold" grpId="0" nodeType="afterEffect">
                                  <p:stCondLst>
                                    <p:cond delay="2000"/>
                                  </p:stCondLst>
                                  <p:childTnLst>
                                    <p:set>
                                      <p:cBhvr>
                                        <p:cTn id="21" dur="1" fill="hold">
                                          <p:stCondLst>
                                            <p:cond delay="0"/>
                                          </p:stCondLst>
                                        </p:cTn>
                                        <p:tgtEl>
                                          <p:spTgt spid="25"/>
                                        </p:tgtEl>
                                        <p:attrNameLst>
                                          <p:attrName>style.visibility</p:attrName>
                                        </p:attrNameLst>
                                      </p:cBhvr>
                                      <p:to>
                                        <p:strVal val="visible"/>
                                      </p:to>
                                    </p:set>
                                  </p:childTnLst>
                                </p:cTn>
                              </p:par>
                            </p:childTnLst>
                          </p:cTn>
                        </p:par>
                        <p:par>
                          <p:cTn id="22" fill="hold">
                            <p:stCondLst>
                              <p:cond delay="11000"/>
                            </p:stCondLst>
                            <p:childTnLst>
                              <p:par>
                                <p:cTn id="23" presetID="1" presetClass="entr" presetSubtype="0" fill="hold" grpId="0" nodeType="afterEffect">
                                  <p:stCondLst>
                                    <p:cond delay="2000"/>
                                  </p:stCondLst>
                                  <p:childTnLst>
                                    <p:set>
                                      <p:cBhvr>
                                        <p:cTn id="24" dur="1" fill="hold">
                                          <p:stCondLst>
                                            <p:cond delay="0"/>
                                          </p:stCondLst>
                                        </p:cTn>
                                        <p:tgtEl>
                                          <p:spTgt spid="30"/>
                                        </p:tgtEl>
                                        <p:attrNameLst>
                                          <p:attrName>style.visibility</p:attrName>
                                        </p:attrNameLst>
                                      </p:cBhvr>
                                      <p:to>
                                        <p:strVal val="visible"/>
                                      </p:to>
                                    </p:set>
                                  </p:childTnLst>
                                </p:cTn>
                              </p:par>
                            </p:childTnLst>
                          </p:cTn>
                        </p:par>
                        <p:par>
                          <p:cTn id="25" fill="hold">
                            <p:stCondLst>
                              <p:cond delay="13000"/>
                            </p:stCondLst>
                            <p:childTnLst>
                              <p:par>
                                <p:cTn id="26" presetID="1" presetClass="entr" presetSubtype="0" fill="hold" grpId="0" nodeType="afterEffect">
                                  <p:stCondLst>
                                    <p:cond delay="2000"/>
                                  </p:stCondLst>
                                  <p:childTnLst>
                                    <p:set>
                                      <p:cBhvr>
                                        <p:cTn id="27" dur="1" fill="hold">
                                          <p:stCondLst>
                                            <p:cond delay="0"/>
                                          </p:stCondLst>
                                        </p:cTn>
                                        <p:tgtEl>
                                          <p:spTgt spid="27"/>
                                        </p:tgtEl>
                                        <p:attrNameLst>
                                          <p:attrName>style.visibility</p:attrName>
                                        </p:attrNameLst>
                                      </p:cBhvr>
                                      <p:to>
                                        <p:strVal val="visible"/>
                                      </p:to>
                                    </p:set>
                                  </p:childTnLst>
                                </p:cTn>
                              </p:par>
                            </p:childTnLst>
                          </p:cTn>
                        </p:par>
                        <p:par>
                          <p:cTn id="28" fill="hold">
                            <p:stCondLst>
                              <p:cond delay="15000"/>
                            </p:stCondLst>
                            <p:childTnLst>
                              <p:par>
                                <p:cTn id="29" presetID="1" presetClass="entr" presetSubtype="0" fill="hold" grpId="0" nodeType="afterEffect">
                                  <p:stCondLst>
                                    <p:cond delay="2000"/>
                                  </p:stCondLst>
                                  <p:childTnLst>
                                    <p:set>
                                      <p:cBhvr>
                                        <p:cTn id="30" dur="1" fill="hold">
                                          <p:stCondLst>
                                            <p:cond delay="0"/>
                                          </p:stCondLst>
                                        </p:cTn>
                                        <p:tgtEl>
                                          <p:spTgt spid="31"/>
                                        </p:tgtEl>
                                        <p:attrNameLst>
                                          <p:attrName>style.visibility</p:attrName>
                                        </p:attrNameLst>
                                      </p:cBhvr>
                                      <p:to>
                                        <p:strVal val="visible"/>
                                      </p:to>
                                    </p:set>
                                  </p:childTnLst>
                                </p:cTn>
                              </p:par>
                            </p:childTnLst>
                          </p:cTn>
                        </p:par>
                        <p:par>
                          <p:cTn id="31" fill="hold">
                            <p:stCondLst>
                              <p:cond delay="17000"/>
                            </p:stCondLst>
                            <p:childTnLst>
                              <p:par>
                                <p:cTn id="32" presetID="1" presetClass="entr" presetSubtype="0" fill="hold" grpId="0" nodeType="afterEffect">
                                  <p:stCondLst>
                                    <p:cond delay="2000"/>
                                  </p:stCondLst>
                                  <p:childTnLst>
                                    <p:set>
                                      <p:cBhvr>
                                        <p:cTn id="33"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A0FFC9-D2BE-4FA5-BDED-A29A7F8498C1}"/>
              </a:ext>
            </a:extLst>
          </p:cNvPr>
          <p:cNvSpPr>
            <a:spLocks noGrp="1"/>
          </p:cNvSpPr>
          <p:nvPr>
            <p:ph type="title"/>
          </p:nvPr>
        </p:nvSpPr>
        <p:spPr/>
        <p:txBody>
          <a:bodyPr vert="horz" lIns="91440" tIns="45720" rIns="91440" bIns="45720" rtlCol="0" anchor="ctr">
            <a:normAutofit/>
          </a:bodyPr>
          <a:lstStyle/>
          <a:p>
            <a:pPr defTabSz="914400"/>
            <a:r>
              <a:rPr lang="en-US" sz="4400" b="1" dirty="0" err="1"/>
              <a:t>Código</a:t>
            </a:r>
            <a:r>
              <a:rPr lang="en-US" sz="4400" b="1" dirty="0"/>
              <a:t> </a:t>
            </a:r>
            <a:r>
              <a:rPr lang="en-US" sz="4400" b="1" dirty="0" err="1"/>
              <a:t>Limpio</a:t>
            </a:r>
            <a:r>
              <a:rPr lang="en-US" sz="4400" b="1" dirty="0"/>
              <a:t> vs. </a:t>
            </a:r>
            <a:r>
              <a:rPr lang="en-US" sz="4400" b="1" dirty="0" err="1"/>
              <a:t>Código</a:t>
            </a:r>
            <a:r>
              <a:rPr lang="en-US" sz="4400" b="1" dirty="0"/>
              <a:t> “</a:t>
            </a:r>
            <a:r>
              <a:rPr lang="en-US" sz="4400" b="1" dirty="0" err="1"/>
              <a:t>Sucio</a:t>
            </a:r>
            <a:r>
              <a:rPr lang="en-US" sz="4400" b="1" dirty="0"/>
              <a:t>”</a:t>
            </a:r>
          </a:p>
        </p:txBody>
      </p:sp>
      <p:sp>
        <p:nvSpPr>
          <p:cNvPr id="4" name="Content Placeholder 3"/>
          <p:cNvSpPr>
            <a:spLocks noGrp="1"/>
          </p:cNvSpPr>
          <p:nvPr>
            <p:ph idx="1"/>
          </p:nvPr>
        </p:nvSpPr>
        <p:spPr>
          <a:xfrm>
            <a:off x="5440679" y="5561856"/>
            <a:ext cx="3703321" cy="1296144"/>
          </a:xfrm>
        </p:spPr>
        <p:txBody>
          <a:bodyPr>
            <a:normAutofit/>
          </a:bodyPr>
          <a:lstStyle/>
          <a:p>
            <a:r>
              <a:rPr lang="es-CO" sz="2000" dirty="0"/>
              <a:t>¿Qué hace el método?</a:t>
            </a:r>
          </a:p>
          <a:p>
            <a:r>
              <a:rPr lang="es-CO" sz="2000" dirty="0"/>
              <a:t>¿Qué tipo de aplicación es?</a:t>
            </a:r>
          </a:p>
          <a:p>
            <a:r>
              <a:rPr lang="es-CO" sz="2000" dirty="0"/>
              <a:t>¿Qué hacen las variables?</a:t>
            </a:r>
          </a:p>
          <a:p>
            <a:endParaRPr lang="en-US" sz="2000" dirty="0"/>
          </a:p>
        </p:txBody>
      </p:sp>
      <p:pic>
        <p:nvPicPr>
          <p:cNvPr id="7" name="Picture 6">
            <a:extLst>
              <a:ext uri="{FF2B5EF4-FFF2-40B4-BE49-F238E27FC236}">
                <a16:creationId xmlns:a16="http://schemas.microsoft.com/office/drawing/2014/main" xmlns="" id="{F5D6CF90-4B29-43E0-9664-F055ECF8B977}"/>
              </a:ext>
            </a:extLst>
          </p:cNvPr>
          <p:cNvPicPr preferRelativeResize="0">
            <a:picLocks/>
          </p:cNvPicPr>
          <p:nvPr/>
        </p:nvPicPr>
        <p:blipFill rotWithShape="1">
          <a:blip r:embed="rId3">
            <a:clrChange>
              <a:clrFrom>
                <a:srgbClr val="FFFFFF"/>
              </a:clrFrom>
              <a:clrTo>
                <a:srgbClr val="FFFFFF">
                  <a:alpha val="0"/>
                </a:srgbClr>
              </a:clrTo>
            </a:clrChange>
          </a:blip>
          <a:srcRect r="10760"/>
          <a:stretch/>
        </p:blipFill>
        <p:spPr>
          <a:xfrm>
            <a:off x="0" y="1371600"/>
            <a:ext cx="6876256" cy="5009728"/>
          </a:xfrm>
          <a:prstGeom prst="rect">
            <a:avLst/>
          </a:prstGeom>
        </p:spPr>
      </p:pic>
    </p:spTree>
    <p:extLst>
      <p:ext uri="{BB962C8B-B14F-4D97-AF65-F5344CB8AC3E}">
        <p14:creationId xmlns:p14="http://schemas.microsoft.com/office/powerpoint/2010/main" val="3599484883"/>
      </p:ext>
    </p:extLst>
  </p:cSld>
  <p:clrMapOvr>
    <a:masterClrMapping/>
  </p:clrMapOvr>
  <mc:AlternateContent xmlns:mc="http://schemas.openxmlformats.org/markup-compatibility/2006" xmlns:p14="http://schemas.microsoft.com/office/powerpoint/2010/main">
    <mc:Choice Requires="p14">
      <p:transition spd="slow" p14:dur="2000" advTm="43918"/>
    </mc:Choice>
    <mc:Fallback xmlns="">
      <p:transition spd="slow" advTm="43918"/>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A0FFC9-D2BE-4FA5-BDED-A29A7F8498C1}"/>
              </a:ext>
            </a:extLst>
          </p:cNvPr>
          <p:cNvSpPr>
            <a:spLocks noGrp="1"/>
          </p:cNvSpPr>
          <p:nvPr>
            <p:ph type="title"/>
          </p:nvPr>
        </p:nvSpPr>
        <p:spPr/>
        <p:txBody>
          <a:bodyPr vert="horz" lIns="91440" tIns="45720" rIns="91440" bIns="45720" rtlCol="0" anchor="ctr">
            <a:normAutofit/>
          </a:bodyPr>
          <a:lstStyle/>
          <a:p>
            <a:pPr defTabSz="914400"/>
            <a:r>
              <a:rPr lang="en-US" sz="4400" b="1" dirty="0" err="1"/>
              <a:t>Código</a:t>
            </a:r>
            <a:r>
              <a:rPr lang="en-US" sz="4400" b="1" dirty="0"/>
              <a:t> </a:t>
            </a:r>
            <a:r>
              <a:rPr lang="en-US" sz="4400" b="1" dirty="0" err="1"/>
              <a:t>Limpio</a:t>
            </a:r>
            <a:r>
              <a:rPr lang="en-US" sz="4400" b="1" dirty="0"/>
              <a:t> vs. </a:t>
            </a:r>
            <a:r>
              <a:rPr lang="en-US" sz="4400" b="1" dirty="0" err="1"/>
              <a:t>Código</a:t>
            </a:r>
            <a:r>
              <a:rPr lang="en-US" sz="4400" b="1" dirty="0"/>
              <a:t> “</a:t>
            </a:r>
            <a:r>
              <a:rPr lang="en-US" sz="4400" b="1" dirty="0" err="1"/>
              <a:t>Sucio</a:t>
            </a:r>
            <a:r>
              <a:rPr lang="en-US" sz="4400" b="1" dirty="0"/>
              <a:t>”</a:t>
            </a:r>
          </a:p>
        </p:txBody>
      </p:sp>
      <p:pic>
        <p:nvPicPr>
          <p:cNvPr id="6" name="Picture 5">
            <a:extLst>
              <a:ext uri="{FF2B5EF4-FFF2-40B4-BE49-F238E27FC236}">
                <a16:creationId xmlns:a16="http://schemas.microsoft.com/office/drawing/2014/main" xmlns="" id="{3354FD35-82BC-41DE-A282-2C4BB0C5B7FB}"/>
              </a:ext>
            </a:extLst>
          </p:cNvPr>
          <p:cNvPicPr preferRelativeResize="0">
            <a:picLocks/>
          </p:cNvPicPr>
          <p:nvPr/>
        </p:nvPicPr>
        <p:blipFill>
          <a:blip r:embed="rId3">
            <a:clrChange>
              <a:clrFrom>
                <a:srgbClr val="FFFFFF"/>
              </a:clrFrom>
              <a:clrTo>
                <a:srgbClr val="FFFFFF">
                  <a:alpha val="0"/>
                </a:srgbClr>
              </a:clrTo>
            </a:clrChange>
          </a:blip>
          <a:stretch>
            <a:fillRect/>
          </a:stretch>
        </p:blipFill>
        <p:spPr>
          <a:xfrm>
            <a:off x="-22862" y="1371600"/>
            <a:ext cx="8339277" cy="5486400"/>
          </a:xfrm>
          <a:prstGeom prst="rect">
            <a:avLst/>
          </a:prstGeom>
        </p:spPr>
      </p:pic>
      <p:sp>
        <p:nvSpPr>
          <p:cNvPr id="9" name="Content Placeholder 3"/>
          <p:cNvSpPr>
            <a:spLocks noGrp="1"/>
          </p:cNvSpPr>
          <p:nvPr>
            <p:ph idx="1"/>
          </p:nvPr>
        </p:nvSpPr>
        <p:spPr>
          <a:xfrm>
            <a:off x="5440679" y="5561856"/>
            <a:ext cx="3703321" cy="1296144"/>
          </a:xfrm>
        </p:spPr>
        <p:txBody>
          <a:bodyPr>
            <a:normAutofit/>
          </a:bodyPr>
          <a:lstStyle/>
          <a:p>
            <a:r>
              <a:rPr lang="es-CO" sz="2000" dirty="0"/>
              <a:t>¿Qué hace el método?</a:t>
            </a:r>
          </a:p>
          <a:p>
            <a:r>
              <a:rPr lang="es-CO" sz="2000" dirty="0"/>
              <a:t>¿Qué tipo de aplicación es?</a:t>
            </a:r>
          </a:p>
          <a:p>
            <a:r>
              <a:rPr lang="es-CO" sz="2000" dirty="0"/>
              <a:t>¿Qué hacen las variables?</a:t>
            </a:r>
          </a:p>
          <a:p>
            <a:endParaRPr lang="en-US" sz="2000" dirty="0"/>
          </a:p>
        </p:txBody>
      </p:sp>
    </p:spTree>
    <p:extLst>
      <p:ext uri="{BB962C8B-B14F-4D97-AF65-F5344CB8AC3E}">
        <p14:creationId xmlns:p14="http://schemas.microsoft.com/office/powerpoint/2010/main" val="3482547232"/>
      </p:ext>
    </p:extLst>
  </p:cSld>
  <p:clrMapOvr>
    <a:masterClrMapping/>
  </p:clrMapOvr>
  <mc:AlternateContent xmlns:mc="http://schemas.openxmlformats.org/markup-compatibility/2006" xmlns:p14="http://schemas.microsoft.com/office/powerpoint/2010/main">
    <mc:Choice Requires="p14">
      <p:transition spd="slow" p14:dur="2000" advTm="28082"/>
    </mc:Choice>
    <mc:Fallback xmlns="">
      <p:transition spd="slow" advTm="28082"/>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87D990A-5199-4DB2-A87C-748D41A54D42}"/>
              </a:ext>
            </a:extLst>
          </p:cNvPr>
          <p:cNvPicPr>
            <a:picLocks noChangeAspect="1"/>
          </p:cNvPicPr>
          <p:nvPr/>
        </p:nvPicPr>
        <p:blipFill>
          <a:blip r:embed="rId3"/>
          <a:stretch>
            <a:fillRect/>
          </a:stretch>
        </p:blipFill>
        <p:spPr>
          <a:xfrm>
            <a:off x="3281544" y="3088465"/>
            <a:ext cx="2286000" cy="3752850"/>
          </a:xfrm>
          <a:prstGeom prst="rect">
            <a:avLst/>
          </a:prstGeom>
        </p:spPr>
      </p:pic>
      <p:pic>
        <p:nvPicPr>
          <p:cNvPr id="9" name="Picture 8">
            <a:extLst>
              <a:ext uri="{FF2B5EF4-FFF2-40B4-BE49-F238E27FC236}">
                <a16:creationId xmlns:a16="http://schemas.microsoft.com/office/drawing/2014/main" xmlns="" id="{0C244520-5B7D-4179-AD9C-A4734DED97C8}"/>
              </a:ext>
            </a:extLst>
          </p:cNvPr>
          <p:cNvPicPr>
            <a:picLocks noChangeAspect="1"/>
          </p:cNvPicPr>
          <p:nvPr/>
        </p:nvPicPr>
        <p:blipFill>
          <a:blip r:embed="rId4"/>
          <a:stretch>
            <a:fillRect/>
          </a:stretch>
        </p:blipFill>
        <p:spPr>
          <a:xfrm>
            <a:off x="2" y="5545915"/>
            <a:ext cx="1038225" cy="1295400"/>
          </a:xfrm>
          <a:prstGeom prst="rect">
            <a:avLst/>
          </a:prstGeom>
        </p:spPr>
      </p:pic>
      <p:pic>
        <p:nvPicPr>
          <p:cNvPr id="11" name="Picture 10">
            <a:extLst>
              <a:ext uri="{FF2B5EF4-FFF2-40B4-BE49-F238E27FC236}">
                <a16:creationId xmlns:a16="http://schemas.microsoft.com/office/drawing/2014/main" xmlns="" id="{8DEF67EF-E35E-4E2C-AD23-7C5ACF8272EB}"/>
              </a:ext>
            </a:extLst>
          </p:cNvPr>
          <p:cNvPicPr>
            <a:picLocks noChangeAspect="1"/>
          </p:cNvPicPr>
          <p:nvPr/>
        </p:nvPicPr>
        <p:blipFill>
          <a:blip r:embed="rId5"/>
          <a:stretch>
            <a:fillRect/>
          </a:stretch>
        </p:blipFill>
        <p:spPr>
          <a:xfrm>
            <a:off x="8020050" y="5907865"/>
            <a:ext cx="1123950" cy="933450"/>
          </a:xfrm>
          <a:prstGeom prst="rect">
            <a:avLst/>
          </a:prstGeom>
        </p:spPr>
      </p:pic>
      <p:pic>
        <p:nvPicPr>
          <p:cNvPr id="17" name="Picture 16">
            <a:extLst>
              <a:ext uri="{FF2B5EF4-FFF2-40B4-BE49-F238E27FC236}">
                <a16:creationId xmlns:a16="http://schemas.microsoft.com/office/drawing/2014/main" xmlns="" id="{F35C50D6-74C2-44BB-AD13-DE505A95720C}"/>
              </a:ext>
            </a:extLst>
          </p:cNvPr>
          <p:cNvPicPr>
            <a:picLocks noChangeAspect="1"/>
          </p:cNvPicPr>
          <p:nvPr/>
        </p:nvPicPr>
        <p:blipFill>
          <a:blip r:embed="rId6"/>
          <a:stretch>
            <a:fillRect/>
          </a:stretch>
        </p:blipFill>
        <p:spPr>
          <a:xfrm>
            <a:off x="16933" y="23532"/>
            <a:ext cx="1295400" cy="1657350"/>
          </a:xfrm>
          <a:prstGeom prst="rect">
            <a:avLst/>
          </a:prstGeom>
        </p:spPr>
      </p:pic>
      <p:pic>
        <p:nvPicPr>
          <p:cNvPr id="21" name="Picture 20">
            <a:extLst>
              <a:ext uri="{FF2B5EF4-FFF2-40B4-BE49-F238E27FC236}">
                <a16:creationId xmlns:a16="http://schemas.microsoft.com/office/drawing/2014/main" xmlns="" id="{B532BA62-0CC5-4D53-8D28-72D2454E6978}"/>
              </a:ext>
            </a:extLst>
          </p:cNvPr>
          <p:cNvPicPr>
            <a:picLocks noChangeAspect="1"/>
          </p:cNvPicPr>
          <p:nvPr/>
        </p:nvPicPr>
        <p:blipFill>
          <a:blip r:embed="rId7"/>
          <a:stretch>
            <a:fillRect/>
          </a:stretch>
        </p:blipFill>
        <p:spPr>
          <a:xfrm>
            <a:off x="3429000" y="23532"/>
            <a:ext cx="1981200" cy="1524000"/>
          </a:xfrm>
          <a:prstGeom prst="rect">
            <a:avLst/>
          </a:prstGeom>
        </p:spPr>
      </p:pic>
      <p:pic>
        <p:nvPicPr>
          <p:cNvPr id="23" name="Picture 22">
            <a:extLst>
              <a:ext uri="{FF2B5EF4-FFF2-40B4-BE49-F238E27FC236}">
                <a16:creationId xmlns:a16="http://schemas.microsoft.com/office/drawing/2014/main" xmlns="" id="{B7FCAA41-BC40-4E32-8DE7-22AABD28DFC2}"/>
              </a:ext>
            </a:extLst>
          </p:cNvPr>
          <p:cNvPicPr>
            <a:picLocks noChangeAspect="1"/>
          </p:cNvPicPr>
          <p:nvPr/>
        </p:nvPicPr>
        <p:blipFill>
          <a:blip r:embed="rId8"/>
          <a:stretch>
            <a:fillRect/>
          </a:stretch>
        </p:blipFill>
        <p:spPr>
          <a:xfrm>
            <a:off x="8012644" y="0"/>
            <a:ext cx="1114425" cy="1104900"/>
          </a:xfrm>
          <a:prstGeom prst="rect">
            <a:avLst/>
          </a:prstGeom>
        </p:spPr>
      </p:pic>
      <p:pic>
        <p:nvPicPr>
          <p:cNvPr id="25" name="Picture 24">
            <a:extLst>
              <a:ext uri="{FF2B5EF4-FFF2-40B4-BE49-F238E27FC236}">
                <a16:creationId xmlns:a16="http://schemas.microsoft.com/office/drawing/2014/main" xmlns="" id="{028B542A-4731-41F2-AC55-F177BC62C1FF}"/>
              </a:ext>
            </a:extLst>
          </p:cNvPr>
          <p:cNvPicPr>
            <a:picLocks noChangeAspect="1"/>
          </p:cNvPicPr>
          <p:nvPr/>
        </p:nvPicPr>
        <p:blipFill>
          <a:blip r:embed="rId9"/>
          <a:stretch>
            <a:fillRect/>
          </a:stretch>
        </p:blipFill>
        <p:spPr>
          <a:xfrm>
            <a:off x="6165627" y="3361510"/>
            <a:ext cx="1514475" cy="1238250"/>
          </a:xfrm>
          <a:prstGeom prst="rect">
            <a:avLst/>
          </a:prstGeom>
        </p:spPr>
      </p:pic>
      <p:pic>
        <p:nvPicPr>
          <p:cNvPr id="27" name="Picture 26">
            <a:extLst>
              <a:ext uri="{FF2B5EF4-FFF2-40B4-BE49-F238E27FC236}">
                <a16:creationId xmlns:a16="http://schemas.microsoft.com/office/drawing/2014/main" xmlns="" id="{D0A901BE-3326-4F79-8766-5BCC03596FB1}"/>
              </a:ext>
            </a:extLst>
          </p:cNvPr>
          <p:cNvPicPr>
            <a:picLocks noChangeAspect="1"/>
          </p:cNvPicPr>
          <p:nvPr/>
        </p:nvPicPr>
        <p:blipFill>
          <a:blip r:embed="rId10"/>
          <a:stretch>
            <a:fillRect/>
          </a:stretch>
        </p:blipFill>
        <p:spPr>
          <a:xfrm>
            <a:off x="1700215" y="6202082"/>
            <a:ext cx="1152525" cy="723900"/>
          </a:xfrm>
          <a:prstGeom prst="rect">
            <a:avLst/>
          </a:prstGeom>
        </p:spPr>
      </p:pic>
      <p:pic>
        <p:nvPicPr>
          <p:cNvPr id="29" name="Picture 28">
            <a:extLst>
              <a:ext uri="{FF2B5EF4-FFF2-40B4-BE49-F238E27FC236}">
                <a16:creationId xmlns:a16="http://schemas.microsoft.com/office/drawing/2014/main" xmlns="" id="{3EF54154-34B7-4878-AE84-E81100C12DE0}"/>
              </a:ext>
            </a:extLst>
          </p:cNvPr>
          <p:cNvPicPr>
            <a:picLocks noChangeAspect="1"/>
          </p:cNvPicPr>
          <p:nvPr/>
        </p:nvPicPr>
        <p:blipFill>
          <a:blip r:embed="rId11"/>
          <a:stretch>
            <a:fillRect/>
          </a:stretch>
        </p:blipFill>
        <p:spPr>
          <a:xfrm>
            <a:off x="2061633" y="1032125"/>
            <a:ext cx="762000" cy="733425"/>
          </a:xfrm>
          <a:prstGeom prst="rect">
            <a:avLst/>
          </a:prstGeom>
        </p:spPr>
      </p:pic>
      <p:pic>
        <p:nvPicPr>
          <p:cNvPr id="31" name="Picture 30">
            <a:extLst>
              <a:ext uri="{FF2B5EF4-FFF2-40B4-BE49-F238E27FC236}">
                <a16:creationId xmlns:a16="http://schemas.microsoft.com/office/drawing/2014/main" xmlns="" id="{A7892387-2060-41DA-8DBC-C221FF55A5D4}"/>
              </a:ext>
            </a:extLst>
          </p:cNvPr>
          <p:cNvPicPr>
            <a:picLocks noChangeAspect="1"/>
          </p:cNvPicPr>
          <p:nvPr/>
        </p:nvPicPr>
        <p:blipFill>
          <a:blip r:embed="rId12"/>
          <a:stretch>
            <a:fillRect/>
          </a:stretch>
        </p:blipFill>
        <p:spPr>
          <a:xfrm>
            <a:off x="2" y="2914650"/>
            <a:ext cx="752475" cy="1028700"/>
          </a:xfrm>
          <a:prstGeom prst="rect">
            <a:avLst/>
          </a:prstGeom>
        </p:spPr>
      </p:pic>
      <p:pic>
        <p:nvPicPr>
          <p:cNvPr id="33" name="Picture 32">
            <a:extLst>
              <a:ext uri="{FF2B5EF4-FFF2-40B4-BE49-F238E27FC236}">
                <a16:creationId xmlns:a16="http://schemas.microsoft.com/office/drawing/2014/main" xmlns="" id="{A0CA727C-B70E-4CE7-92F4-C9D4078DB39A}"/>
              </a:ext>
            </a:extLst>
          </p:cNvPr>
          <p:cNvPicPr>
            <a:picLocks noChangeAspect="1"/>
          </p:cNvPicPr>
          <p:nvPr/>
        </p:nvPicPr>
        <p:blipFill>
          <a:blip r:embed="rId13"/>
          <a:stretch>
            <a:fillRect/>
          </a:stretch>
        </p:blipFill>
        <p:spPr>
          <a:xfrm>
            <a:off x="5711885" y="87545"/>
            <a:ext cx="1704975" cy="962025"/>
          </a:xfrm>
          <a:prstGeom prst="rect">
            <a:avLst/>
          </a:prstGeom>
        </p:spPr>
      </p:pic>
      <p:pic>
        <p:nvPicPr>
          <p:cNvPr id="37" name="Picture 36">
            <a:extLst>
              <a:ext uri="{FF2B5EF4-FFF2-40B4-BE49-F238E27FC236}">
                <a16:creationId xmlns:a16="http://schemas.microsoft.com/office/drawing/2014/main" xmlns="" id="{4FFCDF92-C562-42B8-BCD9-9A906DBE4FC8}"/>
              </a:ext>
            </a:extLst>
          </p:cNvPr>
          <p:cNvPicPr>
            <a:picLocks noChangeAspect="1"/>
          </p:cNvPicPr>
          <p:nvPr/>
        </p:nvPicPr>
        <p:blipFill>
          <a:blip r:embed="rId14"/>
          <a:stretch>
            <a:fillRect/>
          </a:stretch>
        </p:blipFill>
        <p:spPr>
          <a:xfrm>
            <a:off x="1370807" y="4263215"/>
            <a:ext cx="1524000" cy="1257300"/>
          </a:xfrm>
          <a:prstGeom prst="rect">
            <a:avLst/>
          </a:prstGeom>
        </p:spPr>
      </p:pic>
      <p:pic>
        <p:nvPicPr>
          <p:cNvPr id="41" name="Picture 40">
            <a:extLst>
              <a:ext uri="{FF2B5EF4-FFF2-40B4-BE49-F238E27FC236}">
                <a16:creationId xmlns:a16="http://schemas.microsoft.com/office/drawing/2014/main" xmlns="" id="{55FA9029-4527-4740-B6E9-4372A2E6C075}"/>
              </a:ext>
            </a:extLst>
          </p:cNvPr>
          <p:cNvPicPr>
            <a:picLocks noChangeAspect="1"/>
          </p:cNvPicPr>
          <p:nvPr/>
        </p:nvPicPr>
        <p:blipFill>
          <a:blip r:embed="rId15"/>
          <a:stretch>
            <a:fillRect/>
          </a:stretch>
        </p:blipFill>
        <p:spPr>
          <a:xfrm>
            <a:off x="7562155" y="1948633"/>
            <a:ext cx="1409700" cy="1343025"/>
          </a:xfrm>
          <a:prstGeom prst="rect">
            <a:avLst/>
          </a:prstGeom>
        </p:spPr>
      </p:pic>
      <p:pic>
        <p:nvPicPr>
          <p:cNvPr id="43" name="Picture 42">
            <a:extLst>
              <a:ext uri="{FF2B5EF4-FFF2-40B4-BE49-F238E27FC236}">
                <a16:creationId xmlns:a16="http://schemas.microsoft.com/office/drawing/2014/main" xmlns="" id="{26CA6DBA-50B7-4FBB-9E92-82016772247A}"/>
              </a:ext>
            </a:extLst>
          </p:cNvPr>
          <p:cNvPicPr>
            <a:picLocks noChangeAspect="1"/>
          </p:cNvPicPr>
          <p:nvPr/>
        </p:nvPicPr>
        <p:blipFill>
          <a:blip r:embed="rId16"/>
          <a:stretch>
            <a:fillRect/>
          </a:stretch>
        </p:blipFill>
        <p:spPr>
          <a:xfrm>
            <a:off x="1690688" y="2709581"/>
            <a:ext cx="1428750" cy="609600"/>
          </a:xfrm>
          <a:prstGeom prst="rect">
            <a:avLst/>
          </a:prstGeom>
        </p:spPr>
      </p:pic>
      <p:pic>
        <p:nvPicPr>
          <p:cNvPr id="45" name="Picture 44">
            <a:extLst>
              <a:ext uri="{FF2B5EF4-FFF2-40B4-BE49-F238E27FC236}">
                <a16:creationId xmlns:a16="http://schemas.microsoft.com/office/drawing/2014/main" xmlns="" id="{89EDE8DD-7418-4875-92FF-C1C2C40EB8E1}"/>
              </a:ext>
            </a:extLst>
          </p:cNvPr>
          <p:cNvPicPr>
            <a:picLocks noChangeAspect="1"/>
          </p:cNvPicPr>
          <p:nvPr/>
        </p:nvPicPr>
        <p:blipFill>
          <a:blip r:embed="rId17"/>
          <a:stretch>
            <a:fillRect/>
          </a:stretch>
        </p:blipFill>
        <p:spPr>
          <a:xfrm>
            <a:off x="4134910" y="2061881"/>
            <a:ext cx="1724025" cy="647700"/>
          </a:xfrm>
          <a:prstGeom prst="rect">
            <a:avLst/>
          </a:prstGeom>
        </p:spPr>
      </p:pic>
      <p:pic>
        <p:nvPicPr>
          <p:cNvPr id="47" name="Picture 46">
            <a:extLst>
              <a:ext uri="{FF2B5EF4-FFF2-40B4-BE49-F238E27FC236}">
                <a16:creationId xmlns:a16="http://schemas.microsoft.com/office/drawing/2014/main" xmlns="" id="{D4FF15A8-5502-4E97-9631-3FE64718A6B2}"/>
              </a:ext>
            </a:extLst>
          </p:cNvPr>
          <p:cNvPicPr>
            <a:picLocks noChangeAspect="1"/>
          </p:cNvPicPr>
          <p:nvPr/>
        </p:nvPicPr>
        <p:blipFill>
          <a:blip r:embed="rId18"/>
          <a:stretch>
            <a:fillRect/>
          </a:stretch>
        </p:blipFill>
        <p:spPr>
          <a:xfrm>
            <a:off x="6013228" y="5029971"/>
            <a:ext cx="1819275" cy="657225"/>
          </a:xfrm>
          <a:prstGeom prst="rect">
            <a:avLst/>
          </a:prstGeom>
        </p:spPr>
      </p:pic>
    </p:spTree>
    <p:extLst>
      <p:ext uri="{BB962C8B-B14F-4D97-AF65-F5344CB8AC3E}">
        <p14:creationId xmlns:p14="http://schemas.microsoft.com/office/powerpoint/2010/main" val="3112215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5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750"/>
                            </p:stCondLst>
                            <p:childTnLst>
                              <p:par>
                                <p:cTn id="8" presetID="1" presetClass="entr" presetSubtype="0" fill="hold" nodeType="afterEffect">
                                  <p:stCondLst>
                                    <p:cond delay="750"/>
                                  </p:stCondLst>
                                  <p:childTnLst>
                                    <p:set>
                                      <p:cBhvr>
                                        <p:cTn id="9" dur="1" fill="hold">
                                          <p:stCondLst>
                                            <p:cond delay="0"/>
                                          </p:stCondLst>
                                        </p:cTn>
                                        <p:tgtEl>
                                          <p:spTgt spid="37"/>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750"/>
                                  </p:stCondLst>
                                  <p:childTnLst>
                                    <p:set>
                                      <p:cBhvr>
                                        <p:cTn id="12" dur="1" fill="hold">
                                          <p:stCondLst>
                                            <p:cond delay="0"/>
                                          </p:stCondLst>
                                        </p:cTn>
                                        <p:tgtEl>
                                          <p:spTgt spid="23"/>
                                        </p:tgtEl>
                                        <p:attrNameLst>
                                          <p:attrName>style.visibility</p:attrName>
                                        </p:attrNameLst>
                                      </p:cBhvr>
                                      <p:to>
                                        <p:strVal val="visible"/>
                                      </p:to>
                                    </p:set>
                                  </p:childTnLst>
                                </p:cTn>
                              </p:par>
                            </p:childTnLst>
                          </p:cTn>
                        </p:par>
                        <p:par>
                          <p:cTn id="13" fill="hold">
                            <p:stCondLst>
                              <p:cond delay="2250"/>
                            </p:stCondLst>
                            <p:childTnLst>
                              <p:par>
                                <p:cTn id="14" presetID="1" presetClass="entr" presetSubtype="0" fill="hold" nodeType="afterEffect">
                                  <p:stCondLst>
                                    <p:cond delay="750"/>
                                  </p:stCondLst>
                                  <p:childTnLst>
                                    <p:set>
                                      <p:cBhvr>
                                        <p:cTn id="15" dur="1" fill="hold">
                                          <p:stCondLst>
                                            <p:cond delay="0"/>
                                          </p:stCondLst>
                                        </p:cTn>
                                        <p:tgtEl>
                                          <p:spTgt spid="45"/>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nodeType="afterEffect">
                                  <p:stCondLst>
                                    <p:cond delay="75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3750"/>
                            </p:stCondLst>
                            <p:childTnLst>
                              <p:par>
                                <p:cTn id="20" presetID="1" presetClass="entr" presetSubtype="0" fill="hold" nodeType="afterEffect">
                                  <p:stCondLst>
                                    <p:cond delay="750"/>
                                  </p:stCondLst>
                                  <p:childTnLst>
                                    <p:set>
                                      <p:cBhvr>
                                        <p:cTn id="21" dur="1" fill="hold">
                                          <p:stCondLst>
                                            <p:cond delay="0"/>
                                          </p:stCondLst>
                                        </p:cTn>
                                        <p:tgtEl>
                                          <p:spTgt spid="25"/>
                                        </p:tgtEl>
                                        <p:attrNameLst>
                                          <p:attrName>style.visibility</p:attrName>
                                        </p:attrNameLst>
                                      </p:cBhvr>
                                      <p:to>
                                        <p:strVal val="visible"/>
                                      </p:to>
                                    </p:set>
                                  </p:childTnLst>
                                </p:cTn>
                              </p:par>
                            </p:childTnLst>
                          </p:cTn>
                        </p:par>
                        <p:par>
                          <p:cTn id="22" fill="hold">
                            <p:stCondLst>
                              <p:cond delay="4500"/>
                            </p:stCondLst>
                            <p:childTnLst>
                              <p:par>
                                <p:cTn id="23" presetID="1" presetClass="entr" presetSubtype="0" fill="hold" nodeType="afterEffect">
                                  <p:stCondLst>
                                    <p:cond delay="750"/>
                                  </p:stCondLst>
                                  <p:childTnLst>
                                    <p:set>
                                      <p:cBhvr>
                                        <p:cTn id="24" dur="1" fill="hold">
                                          <p:stCondLst>
                                            <p:cond delay="0"/>
                                          </p:stCondLst>
                                        </p:cTn>
                                        <p:tgtEl>
                                          <p:spTgt spid="11"/>
                                        </p:tgtEl>
                                        <p:attrNameLst>
                                          <p:attrName>style.visibility</p:attrName>
                                        </p:attrNameLst>
                                      </p:cBhvr>
                                      <p:to>
                                        <p:strVal val="visible"/>
                                      </p:to>
                                    </p:set>
                                  </p:childTnLst>
                                </p:cTn>
                              </p:par>
                            </p:childTnLst>
                          </p:cTn>
                        </p:par>
                        <p:par>
                          <p:cTn id="25" fill="hold">
                            <p:stCondLst>
                              <p:cond delay="5250"/>
                            </p:stCondLst>
                            <p:childTnLst>
                              <p:par>
                                <p:cTn id="26" presetID="1" presetClass="entr" presetSubtype="0" fill="hold" nodeType="afterEffect">
                                  <p:stCondLst>
                                    <p:cond delay="750"/>
                                  </p:stCondLst>
                                  <p:childTnLst>
                                    <p:set>
                                      <p:cBhvr>
                                        <p:cTn id="27" dur="1" fill="hold">
                                          <p:stCondLst>
                                            <p:cond delay="0"/>
                                          </p:stCondLst>
                                        </p:cTn>
                                        <p:tgtEl>
                                          <p:spTgt spid="17"/>
                                        </p:tgtEl>
                                        <p:attrNameLst>
                                          <p:attrName>style.visibility</p:attrName>
                                        </p:attrNameLst>
                                      </p:cBhvr>
                                      <p:to>
                                        <p:strVal val="visible"/>
                                      </p:to>
                                    </p:set>
                                  </p:childTnLst>
                                </p:cTn>
                              </p:par>
                            </p:childTnLst>
                          </p:cTn>
                        </p:par>
                        <p:par>
                          <p:cTn id="28" fill="hold">
                            <p:stCondLst>
                              <p:cond delay="6000"/>
                            </p:stCondLst>
                            <p:childTnLst>
                              <p:par>
                                <p:cTn id="29" presetID="1" presetClass="entr" presetSubtype="0" fill="hold" nodeType="afterEffect">
                                  <p:stCondLst>
                                    <p:cond delay="750"/>
                                  </p:stCondLst>
                                  <p:childTnLst>
                                    <p:set>
                                      <p:cBhvr>
                                        <p:cTn id="30" dur="1" fill="hold">
                                          <p:stCondLst>
                                            <p:cond delay="0"/>
                                          </p:stCondLst>
                                        </p:cTn>
                                        <p:tgtEl>
                                          <p:spTgt spid="33"/>
                                        </p:tgtEl>
                                        <p:attrNameLst>
                                          <p:attrName>style.visibility</p:attrName>
                                        </p:attrNameLst>
                                      </p:cBhvr>
                                      <p:to>
                                        <p:strVal val="visible"/>
                                      </p:to>
                                    </p:set>
                                  </p:childTnLst>
                                </p:cTn>
                              </p:par>
                            </p:childTnLst>
                          </p:cTn>
                        </p:par>
                        <p:par>
                          <p:cTn id="31" fill="hold">
                            <p:stCondLst>
                              <p:cond delay="6750"/>
                            </p:stCondLst>
                            <p:childTnLst>
                              <p:par>
                                <p:cTn id="32" presetID="1" presetClass="entr" presetSubtype="0" fill="hold" nodeType="afterEffect">
                                  <p:stCondLst>
                                    <p:cond delay="750"/>
                                  </p:stCondLst>
                                  <p:childTnLst>
                                    <p:set>
                                      <p:cBhvr>
                                        <p:cTn id="33" dur="1" fill="hold">
                                          <p:stCondLst>
                                            <p:cond delay="0"/>
                                          </p:stCondLst>
                                        </p:cTn>
                                        <p:tgtEl>
                                          <p:spTgt spid="29"/>
                                        </p:tgtEl>
                                        <p:attrNameLst>
                                          <p:attrName>style.visibility</p:attrName>
                                        </p:attrNameLst>
                                      </p:cBhvr>
                                      <p:to>
                                        <p:strVal val="visible"/>
                                      </p:to>
                                    </p:set>
                                  </p:childTnLst>
                                </p:cTn>
                              </p:par>
                            </p:childTnLst>
                          </p:cTn>
                        </p:par>
                        <p:par>
                          <p:cTn id="34" fill="hold">
                            <p:stCondLst>
                              <p:cond delay="7500"/>
                            </p:stCondLst>
                            <p:childTnLst>
                              <p:par>
                                <p:cTn id="35" presetID="1" presetClass="entr" presetSubtype="0" fill="hold" nodeType="afterEffect">
                                  <p:stCondLst>
                                    <p:cond delay="750"/>
                                  </p:stCondLst>
                                  <p:childTnLst>
                                    <p:set>
                                      <p:cBhvr>
                                        <p:cTn id="36" dur="1" fill="hold">
                                          <p:stCondLst>
                                            <p:cond delay="0"/>
                                          </p:stCondLst>
                                        </p:cTn>
                                        <p:tgtEl>
                                          <p:spTgt spid="47"/>
                                        </p:tgtEl>
                                        <p:attrNameLst>
                                          <p:attrName>style.visibility</p:attrName>
                                        </p:attrNameLst>
                                      </p:cBhvr>
                                      <p:to>
                                        <p:strVal val="visible"/>
                                      </p:to>
                                    </p:set>
                                  </p:childTnLst>
                                </p:cTn>
                              </p:par>
                            </p:childTnLst>
                          </p:cTn>
                        </p:par>
                        <p:par>
                          <p:cTn id="37" fill="hold">
                            <p:stCondLst>
                              <p:cond delay="8250"/>
                            </p:stCondLst>
                            <p:childTnLst>
                              <p:par>
                                <p:cTn id="38" presetID="1" presetClass="entr" presetSubtype="0" fill="hold" nodeType="afterEffect">
                                  <p:stCondLst>
                                    <p:cond delay="750"/>
                                  </p:stCondLst>
                                  <p:childTnLst>
                                    <p:set>
                                      <p:cBhvr>
                                        <p:cTn id="39" dur="1" fill="hold">
                                          <p:stCondLst>
                                            <p:cond delay="0"/>
                                          </p:stCondLst>
                                        </p:cTn>
                                        <p:tgtEl>
                                          <p:spTgt spid="31"/>
                                        </p:tgtEl>
                                        <p:attrNameLst>
                                          <p:attrName>style.visibility</p:attrName>
                                        </p:attrNameLst>
                                      </p:cBhvr>
                                      <p:to>
                                        <p:strVal val="visible"/>
                                      </p:to>
                                    </p:set>
                                  </p:childTnLst>
                                </p:cTn>
                              </p:par>
                            </p:childTnLst>
                          </p:cTn>
                        </p:par>
                        <p:par>
                          <p:cTn id="40" fill="hold">
                            <p:stCondLst>
                              <p:cond delay="9000"/>
                            </p:stCondLst>
                            <p:childTnLst>
                              <p:par>
                                <p:cTn id="41" presetID="1" presetClass="entr" presetSubtype="0" fill="hold" nodeType="afterEffect">
                                  <p:stCondLst>
                                    <p:cond delay="750"/>
                                  </p:stCondLst>
                                  <p:childTnLst>
                                    <p:set>
                                      <p:cBhvr>
                                        <p:cTn id="42" dur="1" fill="hold">
                                          <p:stCondLst>
                                            <p:cond delay="0"/>
                                          </p:stCondLst>
                                        </p:cTn>
                                        <p:tgtEl>
                                          <p:spTgt spid="27"/>
                                        </p:tgtEl>
                                        <p:attrNameLst>
                                          <p:attrName>style.visibility</p:attrName>
                                        </p:attrNameLst>
                                      </p:cBhvr>
                                      <p:to>
                                        <p:strVal val="visible"/>
                                      </p:to>
                                    </p:set>
                                  </p:childTnLst>
                                </p:cTn>
                              </p:par>
                            </p:childTnLst>
                          </p:cTn>
                        </p:par>
                        <p:par>
                          <p:cTn id="43" fill="hold">
                            <p:stCondLst>
                              <p:cond delay="9750"/>
                            </p:stCondLst>
                            <p:childTnLst>
                              <p:par>
                                <p:cTn id="44" presetID="1" presetClass="entr" presetSubtype="0" fill="hold" nodeType="afterEffect">
                                  <p:stCondLst>
                                    <p:cond delay="750"/>
                                  </p:stCondLst>
                                  <p:childTnLst>
                                    <p:set>
                                      <p:cBhvr>
                                        <p:cTn id="45" dur="1" fill="hold">
                                          <p:stCondLst>
                                            <p:cond delay="0"/>
                                          </p:stCondLst>
                                        </p:cTn>
                                        <p:tgtEl>
                                          <p:spTgt spid="21"/>
                                        </p:tgtEl>
                                        <p:attrNameLst>
                                          <p:attrName>style.visibility</p:attrName>
                                        </p:attrNameLst>
                                      </p:cBhvr>
                                      <p:to>
                                        <p:strVal val="visible"/>
                                      </p:to>
                                    </p:set>
                                  </p:childTnLst>
                                </p:cTn>
                              </p:par>
                            </p:childTnLst>
                          </p:cTn>
                        </p:par>
                        <p:par>
                          <p:cTn id="46" fill="hold">
                            <p:stCondLst>
                              <p:cond delay="10500"/>
                            </p:stCondLst>
                            <p:childTnLst>
                              <p:par>
                                <p:cTn id="47" presetID="1" presetClass="entr" presetSubtype="0" fill="hold" nodeType="afterEffect">
                                  <p:stCondLst>
                                    <p:cond delay="750"/>
                                  </p:stCondLst>
                                  <p:childTnLst>
                                    <p:set>
                                      <p:cBhvr>
                                        <p:cTn id="48" dur="1" fill="hold">
                                          <p:stCondLst>
                                            <p:cond delay="0"/>
                                          </p:stCondLst>
                                        </p:cTn>
                                        <p:tgtEl>
                                          <p:spTgt spid="43"/>
                                        </p:tgtEl>
                                        <p:attrNameLst>
                                          <p:attrName>style.visibility</p:attrName>
                                        </p:attrNameLst>
                                      </p:cBhvr>
                                      <p:to>
                                        <p:strVal val="visible"/>
                                      </p:to>
                                    </p:set>
                                  </p:childTnLst>
                                </p:cTn>
                              </p:par>
                            </p:childTnLst>
                          </p:cTn>
                        </p:par>
                        <p:par>
                          <p:cTn id="49" fill="hold">
                            <p:stCondLst>
                              <p:cond delay="11250"/>
                            </p:stCondLst>
                            <p:childTnLst>
                              <p:par>
                                <p:cTn id="50" presetID="1" presetClass="entr" presetSubtype="0" fill="hold" nodeType="afterEffect">
                                  <p:stCondLst>
                                    <p:cond delay="750"/>
                                  </p:stCondLst>
                                  <p:childTnLst>
                                    <p:set>
                                      <p:cBhvr>
                                        <p:cTn id="51"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A0FFC9-D2BE-4FA5-BDED-A29A7F8498C1}"/>
              </a:ext>
            </a:extLst>
          </p:cNvPr>
          <p:cNvSpPr>
            <a:spLocks noGrp="1"/>
          </p:cNvSpPr>
          <p:nvPr>
            <p:ph type="title"/>
          </p:nvPr>
        </p:nvSpPr>
        <p:spPr/>
        <p:txBody>
          <a:bodyPr vert="horz" lIns="91440" tIns="45720" rIns="91440" bIns="45720" rtlCol="0" anchor="ctr">
            <a:normAutofit/>
          </a:bodyPr>
          <a:lstStyle/>
          <a:p>
            <a:pPr defTabSz="914400"/>
            <a:r>
              <a:rPr lang="en-US" sz="4400" b="1" dirty="0" err="1"/>
              <a:t>Código</a:t>
            </a:r>
            <a:r>
              <a:rPr lang="en-US" sz="4400" b="1" dirty="0"/>
              <a:t> </a:t>
            </a:r>
            <a:r>
              <a:rPr lang="en-US" sz="4400" b="1" dirty="0" err="1"/>
              <a:t>Limpio</a:t>
            </a:r>
            <a:r>
              <a:rPr lang="en-US" sz="4400" b="1" dirty="0"/>
              <a:t> vs. </a:t>
            </a:r>
            <a:r>
              <a:rPr lang="en-US" sz="4400" b="1" dirty="0" err="1"/>
              <a:t>Código</a:t>
            </a:r>
            <a:r>
              <a:rPr lang="en-US" sz="4400" b="1" dirty="0"/>
              <a:t> “</a:t>
            </a:r>
            <a:r>
              <a:rPr lang="en-US" sz="4400" b="1" dirty="0" err="1"/>
              <a:t>Sucio</a:t>
            </a:r>
            <a:r>
              <a:rPr lang="en-US" sz="4400" b="1" dirty="0"/>
              <a:t>”</a:t>
            </a:r>
          </a:p>
        </p:txBody>
      </p:sp>
      <p:pic>
        <p:nvPicPr>
          <p:cNvPr id="6" name="Picture 5">
            <a:extLst>
              <a:ext uri="{FF2B5EF4-FFF2-40B4-BE49-F238E27FC236}">
                <a16:creationId xmlns:a16="http://schemas.microsoft.com/office/drawing/2014/main" xmlns="" id="{3354FD35-82BC-41DE-A282-2C4BB0C5B7F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33772" y="1626440"/>
            <a:ext cx="7590698" cy="4639828"/>
          </a:xfrm>
          <a:prstGeom prst="rect">
            <a:avLst/>
          </a:prstGeom>
        </p:spPr>
      </p:pic>
      <p:pic>
        <p:nvPicPr>
          <p:cNvPr id="7" name="Picture 6">
            <a:extLst>
              <a:ext uri="{FF2B5EF4-FFF2-40B4-BE49-F238E27FC236}">
                <a16:creationId xmlns:a16="http://schemas.microsoft.com/office/drawing/2014/main" xmlns="" id="{26B41565-0FBB-46A7-92DF-D51FDB6829EC}"/>
              </a:ext>
            </a:extLst>
          </p:cNvPr>
          <p:cNvPicPr>
            <a:picLocks noChangeAspect="1"/>
          </p:cNvPicPr>
          <p:nvPr/>
        </p:nvPicPr>
        <p:blipFill rotWithShape="1">
          <a:blip r:embed="rId5">
            <a:clrChange>
              <a:clrFrom>
                <a:srgbClr val="FFFFFF"/>
              </a:clrFrom>
              <a:clrTo>
                <a:srgbClr val="FFFFFF">
                  <a:alpha val="0"/>
                </a:srgbClr>
              </a:clrTo>
            </a:clrChange>
          </a:blip>
          <a:srcRect r="10760"/>
          <a:stretch/>
        </p:blipFill>
        <p:spPr>
          <a:xfrm>
            <a:off x="906577" y="1556792"/>
            <a:ext cx="6452535" cy="4989064"/>
          </a:xfrm>
          <a:prstGeom prst="rect">
            <a:avLst/>
          </a:prstGeom>
        </p:spPr>
      </p:pic>
    </p:spTree>
    <p:custDataLst>
      <p:tags r:id="rId1"/>
    </p:custDataLst>
    <p:extLst>
      <p:ext uri="{BB962C8B-B14F-4D97-AF65-F5344CB8AC3E}">
        <p14:creationId xmlns:p14="http://schemas.microsoft.com/office/powerpoint/2010/main" val="42594147"/>
      </p:ext>
    </p:extLst>
  </p:cSld>
  <p:clrMapOvr>
    <a:masterClrMapping/>
  </p:clrMapOvr>
  <mc:AlternateContent xmlns:mc="http://schemas.openxmlformats.org/markup-compatibility/2006" xmlns:p14="http://schemas.microsoft.com/office/powerpoint/2010/main">
    <mc:Choice Requires="p14">
      <p:transition spd="slow" p14:dur="2000" advTm="25482"/>
    </mc:Choice>
    <mc:Fallback xmlns="">
      <p:transition spd="slow" advTm="254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3568" y="2204864"/>
            <a:ext cx="7776864" cy="2304256"/>
          </a:xfrm>
        </p:spPr>
        <p:txBody>
          <a:bodyPr>
            <a:noAutofit/>
          </a:bodyPr>
          <a:lstStyle/>
          <a:p>
            <a:pPr algn="ctr"/>
            <a:r>
              <a:rPr lang="en-US" sz="7200" dirty="0" err="1"/>
              <a:t>Guías</a:t>
            </a:r>
            <a:r>
              <a:rPr lang="en-US" sz="7200" dirty="0"/>
              <a:t> de </a:t>
            </a:r>
          </a:p>
          <a:p>
            <a:pPr algn="ctr"/>
            <a:r>
              <a:rPr lang="en-US" sz="7200" dirty="0" err="1"/>
              <a:t>Nombramiento</a:t>
            </a:r>
            <a:endParaRPr lang="en-US" sz="7200" dirty="0"/>
          </a:p>
          <a:p>
            <a:pPr algn="ctr"/>
            <a:endParaRPr lang="en-US" sz="7200" dirty="0"/>
          </a:p>
        </p:txBody>
      </p:sp>
    </p:spTree>
    <p:extLst>
      <p:ext uri="{BB962C8B-B14F-4D97-AF65-F5344CB8AC3E}">
        <p14:creationId xmlns:p14="http://schemas.microsoft.com/office/powerpoint/2010/main" val="2520133495"/>
      </p:ext>
    </p:extLst>
  </p:cSld>
  <p:clrMapOvr>
    <a:masterClrMapping/>
  </p:clrMapOvr>
  <mc:AlternateContent xmlns:mc="http://schemas.openxmlformats.org/markup-compatibility/2006" xmlns:p14="http://schemas.microsoft.com/office/powerpoint/2010/main">
    <mc:Choice Requires="p14">
      <p:transition spd="slow" p14:dur="2000" advTm="1635"/>
    </mc:Choice>
    <mc:Fallback xmlns="">
      <p:transition spd="slow" advTm="1635"/>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Arrow: Bent 78">
            <a:extLst>
              <a:ext uri="{FF2B5EF4-FFF2-40B4-BE49-F238E27FC236}">
                <a16:creationId xmlns:a16="http://schemas.microsoft.com/office/drawing/2014/main" xmlns="" id="{4C4B974F-B0C0-4B1F-8A99-80526298C5A6}"/>
              </a:ext>
            </a:extLst>
          </p:cNvPr>
          <p:cNvSpPr/>
          <p:nvPr/>
        </p:nvSpPr>
        <p:spPr>
          <a:xfrm>
            <a:off x="4494594" y="475917"/>
            <a:ext cx="1942157" cy="2510117"/>
          </a:xfrm>
          <a:prstGeom prst="bentArrow">
            <a:avLst>
              <a:gd name="adj1" fmla="val 9310"/>
              <a:gd name="adj2" fmla="val 814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Arrow: Bent 75">
            <a:extLst>
              <a:ext uri="{FF2B5EF4-FFF2-40B4-BE49-F238E27FC236}">
                <a16:creationId xmlns:a16="http://schemas.microsoft.com/office/drawing/2014/main" xmlns="" id="{EFE81816-234A-4DFB-8055-75E3E73228E8}"/>
              </a:ext>
            </a:extLst>
          </p:cNvPr>
          <p:cNvSpPr/>
          <p:nvPr/>
        </p:nvSpPr>
        <p:spPr>
          <a:xfrm flipH="1">
            <a:off x="2701850" y="515256"/>
            <a:ext cx="1942157" cy="2510117"/>
          </a:xfrm>
          <a:prstGeom prst="bentArrow">
            <a:avLst>
              <a:gd name="adj1" fmla="val 8563"/>
              <a:gd name="adj2" fmla="val 814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Rounded Corners 5">
            <a:extLst>
              <a:ext uri="{FF2B5EF4-FFF2-40B4-BE49-F238E27FC236}">
                <a16:creationId xmlns:a16="http://schemas.microsoft.com/office/drawing/2014/main" xmlns="" id="{EA30949C-93CA-4684-87A7-67F1AF28A121}"/>
              </a:ext>
            </a:extLst>
          </p:cNvPr>
          <p:cNvSpPr/>
          <p:nvPr/>
        </p:nvSpPr>
        <p:spPr>
          <a:xfrm>
            <a:off x="3400201" y="3025373"/>
            <a:ext cx="2286000" cy="82296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err="1"/>
              <a:t>Revelen</a:t>
            </a:r>
            <a:r>
              <a:rPr lang="en-US" dirty="0"/>
              <a:t> la </a:t>
            </a:r>
            <a:r>
              <a:rPr lang="en-US" dirty="0" err="1"/>
              <a:t>intención</a:t>
            </a:r>
            <a:endParaRPr lang="en-US" dirty="0"/>
          </a:p>
        </p:txBody>
      </p:sp>
      <p:sp>
        <p:nvSpPr>
          <p:cNvPr id="7" name="Rectangle: Rounded Corners 6">
            <a:extLst>
              <a:ext uri="{FF2B5EF4-FFF2-40B4-BE49-F238E27FC236}">
                <a16:creationId xmlns:a16="http://schemas.microsoft.com/office/drawing/2014/main" xmlns="" id="{F7BAA329-5543-4B2D-B822-A5345B2497E5}"/>
              </a:ext>
            </a:extLst>
          </p:cNvPr>
          <p:cNvSpPr/>
          <p:nvPr/>
        </p:nvSpPr>
        <p:spPr>
          <a:xfrm>
            <a:off x="3409981" y="3026951"/>
            <a:ext cx="2286000" cy="82296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t>Eviten Confusiones</a:t>
            </a:r>
            <a:endParaRPr lang="en-US" dirty="0"/>
          </a:p>
        </p:txBody>
      </p:sp>
      <p:sp>
        <p:nvSpPr>
          <p:cNvPr id="55" name="Rectangle: Rounded Corners 54">
            <a:extLst>
              <a:ext uri="{FF2B5EF4-FFF2-40B4-BE49-F238E27FC236}">
                <a16:creationId xmlns:a16="http://schemas.microsoft.com/office/drawing/2014/main" xmlns="" id="{46CB3D62-F74B-4EBB-BCC8-D82330574717}"/>
              </a:ext>
            </a:extLst>
          </p:cNvPr>
          <p:cNvSpPr/>
          <p:nvPr/>
        </p:nvSpPr>
        <p:spPr>
          <a:xfrm>
            <a:off x="3409981" y="3019365"/>
            <a:ext cx="2286000" cy="82296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Pronunciables</a:t>
            </a:r>
            <a:r>
              <a:rPr lang="en-US" dirty="0"/>
              <a:t> y </a:t>
            </a:r>
            <a:r>
              <a:rPr lang="en-US" dirty="0" err="1"/>
              <a:t>Buscables</a:t>
            </a:r>
            <a:endParaRPr lang="en-US" dirty="0"/>
          </a:p>
        </p:txBody>
      </p:sp>
      <p:sp>
        <p:nvSpPr>
          <p:cNvPr id="9" name="Rectangle: Rounded Corners 8">
            <a:extLst>
              <a:ext uri="{FF2B5EF4-FFF2-40B4-BE49-F238E27FC236}">
                <a16:creationId xmlns:a16="http://schemas.microsoft.com/office/drawing/2014/main" xmlns="" id="{4B6A77D4-2391-43E2-9D35-B730DE3826BB}"/>
              </a:ext>
            </a:extLst>
          </p:cNvPr>
          <p:cNvSpPr/>
          <p:nvPr/>
        </p:nvSpPr>
        <p:spPr>
          <a:xfrm>
            <a:off x="3395786" y="3026321"/>
            <a:ext cx="2286000" cy="82296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Sin </a:t>
            </a:r>
            <a:r>
              <a:rPr lang="en-US" dirty="0" err="1"/>
              <a:t>Notaciones</a:t>
            </a:r>
            <a:r>
              <a:rPr lang="en-US" dirty="0"/>
              <a:t> de </a:t>
            </a:r>
            <a:r>
              <a:rPr lang="en-US" dirty="0" err="1"/>
              <a:t>Codificación</a:t>
            </a:r>
            <a:endParaRPr lang="en-US" dirty="0"/>
          </a:p>
        </p:txBody>
      </p:sp>
      <p:sp>
        <p:nvSpPr>
          <p:cNvPr id="11" name="Rectangle: Rounded Corners 10">
            <a:extLst>
              <a:ext uri="{FF2B5EF4-FFF2-40B4-BE49-F238E27FC236}">
                <a16:creationId xmlns:a16="http://schemas.microsoft.com/office/drawing/2014/main" xmlns="" id="{8A4EA17C-2DE2-43E7-9EF9-C5ED1A76C540}"/>
              </a:ext>
            </a:extLst>
          </p:cNvPr>
          <p:cNvSpPr/>
          <p:nvPr/>
        </p:nvSpPr>
        <p:spPr>
          <a:xfrm>
            <a:off x="3387671" y="3031929"/>
            <a:ext cx="2286000" cy="822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Sustantivos</a:t>
            </a:r>
            <a:r>
              <a:rPr lang="en-US" dirty="0"/>
              <a:t> - </a:t>
            </a:r>
            <a:r>
              <a:rPr lang="en-US" dirty="0" err="1"/>
              <a:t>Clases</a:t>
            </a:r>
            <a:r>
              <a:rPr lang="en-US" dirty="0"/>
              <a:t>  </a:t>
            </a:r>
            <a:r>
              <a:rPr lang="en-US" dirty="0" err="1"/>
              <a:t>Verbos</a:t>
            </a:r>
            <a:r>
              <a:rPr lang="en-US" dirty="0"/>
              <a:t> - </a:t>
            </a:r>
            <a:r>
              <a:rPr lang="en-US" dirty="0" err="1"/>
              <a:t>Métodos</a:t>
            </a:r>
            <a:endParaRPr lang="en-US" dirty="0"/>
          </a:p>
        </p:txBody>
      </p:sp>
      <p:sp>
        <p:nvSpPr>
          <p:cNvPr id="12" name="Rectangle: Rounded Corners 11">
            <a:extLst>
              <a:ext uri="{FF2B5EF4-FFF2-40B4-BE49-F238E27FC236}">
                <a16:creationId xmlns:a16="http://schemas.microsoft.com/office/drawing/2014/main" xmlns="" id="{DF8E399F-0555-4906-9664-EA375A929D4C}"/>
              </a:ext>
            </a:extLst>
          </p:cNvPr>
          <p:cNvSpPr/>
          <p:nvPr/>
        </p:nvSpPr>
        <p:spPr>
          <a:xfrm>
            <a:off x="3387671" y="3044299"/>
            <a:ext cx="2286000" cy="822960"/>
          </a:xfrm>
          <a:prstGeom prst="roundRect">
            <a:avLst/>
          </a:prstGeom>
          <a:solidFill>
            <a:srgbClr val="CC00FF"/>
          </a:solidFill>
        </p:spPr>
        <p:style>
          <a:lnRef idx="0">
            <a:schemeClr val="dk1"/>
          </a:lnRef>
          <a:fillRef idx="3">
            <a:schemeClr val="dk1"/>
          </a:fillRef>
          <a:effectRef idx="3">
            <a:schemeClr val="dk1"/>
          </a:effectRef>
          <a:fontRef idx="minor">
            <a:schemeClr val="lt1"/>
          </a:fontRef>
        </p:style>
        <p:txBody>
          <a:bodyPr rtlCol="0" anchor="ctr"/>
          <a:lstStyle/>
          <a:p>
            <a:pPr algn="ctr"/>
            <a:r>
              <a:rPr lang="en-US" dirty="0"/>
              <a:t>Una Palabra por </a:t>
            </a:r>
            <a:r>
              <a:rPr lang="en-US" dirty="0" err="1"/>
              <a:t>Concepto</a:t>
            </a:r>
            <a:endParaRPr lang="en-US" dirty="0"/>
          </a:p>
        </p:txBody>
      </p:sp>
      <p:sp>
        <p:nvSpPr>
          <p:cNvPr id="13" name="Rectangle: Rounded Corners 12">
            <a:extLst>
              <a:ext uri="{FF2B5EF4-FFF2-40B4-BE49-F238E27FC236}">
                <a16:creationId xmlns:a16="http://schemas.microsoft.com/office/drawing/2014/main" xmlns="" id="{DD775340-75C7-4520-A3C7-E61B9D331230}"/>
              </a:ext>
            </a:extLst>
          </p:cNvPr>
          <p:cNvSpPr/>
          <p:nvPr/>
        </p:nvSpPr>
        <p:spPr>
          <a:xfrm>
            <a:off x="3387671" y="3038355"/>
            <a:ext cx="2286000" cy="822960"/>
          </a:xfrm>
          <a:prstGeom prst="roundRect">
            <a:avLst/>
          </a:prstGeom>
          <a:solidFill>
            <a:srgbClr val="0080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Sin Juegos de Palabras</a:t>
            </a:r>
            <a:endParaRPr lang="en-US" dirty="0"/>
          </a:p>
        </p:txBody>
      </p:sp>
      <p:sp>
        <p:nvSpPr>
          <p:cNvPr id="10" name="Rectangle: Rounded Corners 9">
            <a:extLst>
              <a:ext uri="{FF2B5EF4-FFF2-40B4-BE49-F238E27FC236}">
                <a16:creationId xmlns:a16="http://schemas.microsoft.com/office/drawing/2014/main" xmlns="" id="{99AE9FB7-7D08-40B1-A29F-252EAADA3A2E}"/>
              </a:ext>
            </a:extLst>
          </p:cNvPr>
          <p:cNvSpPr/>
          <p:nvPr/>
        </p:nvSpPr>
        <p:spPr>
          <a:xfrm>
            <a:off x="3391683" y="3031735"/>
            <a:ext cx="2286000" cy="822960"/>
          </a:xfrm>
          <a:prstGeom prst="roundRect">
            <a:avLst/>
          </a:prstGeom>
          <a:solidFill>
            <a:schemeClr val="accent4">
              <a:lumMod val="75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Nombres</a:t>
            </a:r>
            <a:r>
              <a:rPr lang="en-US" dirty="0"/>
              <a:t> sin </a:t>
            </a:r>
            <a:r>
              <a:rPr lang="en-US" dirty="0" err="1"/>
              <a:t>Contexto</a:t>
            </a:r>
            <a:r>
              <a:rPr lang="en-US" dirty="0"/>
              <a:t> </a:t>
            </a:r>
            <a:r>
              <a:rPr lang="en-US" dirty="0" err="1"/>
              <a:t>Superfluo</a:t>
            </a:r>
            <a:endParaRPr lang="en-US" dirty="0"/>
          </a:p>
        </p:txBody>
      </p:sp>
      <p:sp>
        <p:nvSpPr>
          <p:cNvPr id="84" name="Arrow: Bent 83">
            <a:extLst>
              <a:ext uri="{FF2B5EF4-FFF2-40B4-BE49-F238E27FC236}">
                <a16:creationId xmlns:a16="http://schemas.microsoft.com/office/drawing/2014/main" xmlns="" id="{E7A5A3B2-6A9D-4EED-B1CC-5AA687AC40BB}"/>
              </a:ext>
            </a:extLst>
          </p:cNvPr>
          <p:cNvSpPr/>
          <p:nvPr/>
        </p:nvSpPr>
        <p:spPr>
          <a:xfrm flipH="1">
            <a:off x="2687964" y="2196406"/>
            <a:ext cx="1990962" cy="822959"/>
          </a:xfrm>
          <a:prstGeom prst="bentArrow">
            <a:avLst>
              <a:gd name="adj1" fmla="val 21503"/>
              <a:gd name="adj2" fmla="val 27299"/>
              <a:gd name="adj3" fmla="val 50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Arrow: Bent 84">
            <a:extLst>
              <a:ext uri="{FF2B5EF4-FFF2-40B4-BE49-F238E27FC236}">
                <a16:creationId xmlns:a16="http://schemas.microsoft.com/office/drawing/2014/main" xmlns="" id="{43D71451-8060-4B12-AA28-F9CEECC51EDF}"/>
              </a:ext>
            </a:extLst>
          </p:cNvPr>
          <p:cNvSpPr/>
          <p:nvPr/>
        </p:nvSpPr>
        <p:spPr>
          <a:xfrm>
            <a:off x="4476766" y="2190398"/>
            <a:ext cx="1990962" cy="822959"/>
          </a:xfrm>
          <a:prstGeom prst="bentArrow">
            <a:avLst>
              <a:gd name="adj1" fmla="val 21503"/>
              <a:gd name="adj2" fmla="val 27299"/>
              <a:gd name="adj3" fmla="val 50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Arrow: Bent 85">
            <a:extLst>
              <a:ext uri="{FF2B5EF4-FFF2-40B4-BE49-F238E27FC236}">
                <a16:creationId xmlns:a16="http://schemas.microsoft.com/office/drawing/2014/main" xmlns="" id="{03B46777-E784-4877-8A05-1A2B2C3077A0}"/>
              </a:ext>
            </a:extLst>
          </p:cNvPr>
          <p:cNvSpPr/>
          <p:nvPr/>
        </p:nvSpPr>
        <p:spPr>
          <a:xfrm flipH="1" flipV="1">
            <a:off x="2694907" y="3858248"/>
            <a:ext cx="1990962" cy="822959"/>
          </a:xfrm>
          <a:prstGeom prst="bentArrow">
            <a:avLst>
              <a:gd name="adj1" fmla="val 21503"/>
              <a:gd name="adj2" fmla="val 27299"/>
              <a:gd name="adj3" fmla="val 50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Arrow: Bent 86">
            <a:extLst>
              <a:ext uri="{FF2B5EF4-FFF2-40B4-BE49-F238E27FC236}">
                <a16:creationId xmlns:a16="http://schemas.microsoft.com/office/drawing/2014/main" xmlns="" id="{28E4FE81-0C55-403C-898D-31FBE8F08903}"/>
              </a:ext>
            </a:extLst>
          </p:cNvPr>
          <p:cNvSpPr/>
          <p:nvPr/>
        </p:nvSpPr>
        <p:spPr>
          <a:xfrm flipV="1">
            <a:off x="4483621" y="3862281"/>
            <a:ext cx="1990962" cy="822959"/>
          </a:xfrm>
          <a:prstGeom prst="bentArrow">
            <a:avLst>
              <a:gd name="adj1" fmla="val 21503"/>
              <a:gd name="adj2" fmla="val 27299"/>
              <a:gd name="adj3" fmla="val 50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Arrow: Bent 88">
            <a:extLst>
              <a:ext uri="{FF2B5EF4-FFF2-40B4-BE49-F238E27FC236}">
                <a16:creationId xmlns:a16="http://schemas.microsoft.com/office/drawing/2014/main" xmlns="" id="{3764A81D-BA8B-430F-81DF-BA91B2E44166}"/>
              </a:ext>
            </a:extLst>
          </p:cNvPr>
          <p:cNvSpPr/>
          <p:nvPr/>
        </p:nvSpPr>
        <p:spPr>
          <a:xfrm flipH="1" flipV="1">
            <a:off x="2694907" y="3874906"/>
            <a:ext cx="1942157" cy="2510117"/>
          </a:xfrm>
          <a:prstGeom prst="bentArrow">
            <a:avLst>
              <a:gd name="adj1" fmla="val 7815"/>
              <a:gd name="adj2" fmla="val 814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Arrow: Bent 90">
            <a:extLst>
              <a:ext uri="{FF2B5EF4-FFF2-40B4-BE49-F238E27FC236}">
                <a16:creationId xmlns:a16="http://schemas.microsoft.com/office/drawing/2014/main" xmlns="" id="{D658CEB1-CD71-471B-9786-109F0E44770C}"/>
              </a:ext>
            </a:extLst>
          </p:cNvPr>
          <p:cNvSpPr/>
          <p:nvPr/>
        </p:nvSpPr>
        <p:spPr>
          <a:xfrm flipV="1">
            <a:off x="4517576" y="3928446"/>
            <a:ext cx="1942157" cy="2510117"/>
          </a:xfrm>
          <a:prstGeom prst="bentArrow">
            <a:avLst>
              <a:gd name="adj1" fmla="val 8563"/>
              <a:gd name="adj2" fmla="val 814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Rounded Corners 4">
            <a:extLst>
              <a:ext uri="{FF2B5EF4-FFF2-40B4-BE49-F238E27FC236}">
                <a16:creationId xmlns:a16="http://schemas.microsoft.com/office/drawing/2014/main" xmlns="" id="{5B78665E-75E6-44FD-9978-620F4DFBC05C}"/>
              </a:ext>
            </a:extLst>
          </p:cNvPr>
          <p:cNvSpPr/>
          <p:nvPr/>
        </p:nvSpPr>
        <p:spPr>
          <a:xfrm>
            <a:off x="3175202" y="2753788"/>
            <a:ext cx="2743200" cy="13716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000" dirty="0" err="1"/>
              <a:t>Nombres</a:t>
            </a:r>
            <a:r>
              <a:rPr lang="en-US" sz="3000" dirty="0"/>
              <a:t> con</a:t>
            </a:r>
          </a:p>
          <a:p>
            <a:pPr algn="ctr"/>
            <a:r>
              <a:rPr lang="en-US" sz="3000" dirty="0" err="1"/>
              <a:t>Sentido</a:t>
            </a:r>
            <a:endParaRPr lang="en-US" sz="3000" dirty="0"/>
          </a:p>
        </p:txBody>
      </p:sp>
    </p:spTree>
    <p:custDataLst>
      <p:tags r:id="rId1"/>
    </p:custDataLst>
    <p:extLst>
      <p:ext uri="{BB962C8B-B14F-4D97-AF65-F5344CB8AC3E}">
        <p14:creationId xmlns:p14="http://schemas.microsoft.com/office/powerpoint/2010/main" val="1794353297"/>
      </p:ext>
    </p:extLst>
  </p:cSld>
  <p:clrMapOvr>
    <a:masterClrMapping/>
  </p:clrMapOvr>
  <mc:AlternateContent xmlns:mc="http://schemas.openxmlformats.org/markup-compatibility/2006" xmlns:p14="http://schemas.microsoft.com/office/powerpoint/2010/main">
    <mc:Choice Requires="p14">
      <p:transition spd="slow" p14:dur="2000" advTm="32146"/>
    </mc:Choice>
    <mc:Fallback xmlns="">
      <p:transition spd="slow" advTm="321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0.32761 -0.41065 L -0.16407 -0.41065 C -0.09115 -0.41065 5E-6 -0.29746 5E-6 -0.20556 L 5E-6 -0.00023 " pathEditMode="relative" rAng="0" ptsTypes="AAAA">
                                      <p:cBhvr>
                                        <p:cTn id="6" dur="2000" spd="-100000" fill="hold"/>
                                        <p:tgtEl>
                                          <p:spTgt spid="6"/>
                                        </p:tgtEl>
                                        <p:attrNameLst>
                                          <p:attrName>ppt_x</p:attrName>
                                          <p:attrName>ppt_y</p:attrName>
                                        </p:attrNameLst>
                                      </p:cBhvr>
                                      <p:rCtr x="16372" y="20509"/>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76"/>
                                        </p:tgtEl>
                                        <p:attrNameLst>
                                          <p:attrName>style.visibility</p:attrName>
                                        </p:attrNameLst>
                                      </p:cBhvr>
                                      <p:to>
                                        <p:strVal val="visible"/>
                                      </p:to>
                                    </p:set>
                                  </p:childTnLst>
                                </p:cTn>
                              </p:par>
                            </p:childTnLst>
                          </p:cTn>
                        </p:par>
                        <p:par>
                          <p:cTn id="10" fill="hold">
                            <p:stCondLst>
                              <p:cond delay="2000"/>
                            </p:stCondLst>
                            <p:childTnLst>
                              <p:par>
                                <p:cTn id="11" presetID="50" presetClass="path" presetSubtype="0" accel="50000" decel="50000" fill="hold" grpId="0" nodeType="afterEffect">
                                  <p:stCondLst>
                                    <p:cond delay="0"/>
                                  </p:stCondLst>
                                  <p:childTnLst>
                                    <p:animMotion origin="layout" path="M 0.33663 -0.40949 L 0.16823 -0.40949 C 0.09236 -0.40949 3.33333E-6 -0.29676 3.33333E-6 -0.20486 L 3.33333E-6 -0.00023 " pathEditMode="relative" rAng="0" ptsTypes="AAAA">
                                      <p:cBhvr>
                                        <p:cTn id="12" dur="2000" spd="-100000" fill="hold"/>
                                        <p:tgtEl>
                                          <p:spTgt spid="7"/>
                                        </p:tgtEl>
                                        <p:attrNameLst>
                                          <p:attrName>ppt_x</p:attrName>
                                          <p:attrName>ppt_y</p:attrName>
                                        </p:attrNameLst>
                                      </p:cBhvr>
                                      <p:rCtr x="-16840" y="20463"/>
                                    </p:animMotion>
                                  </p:childTnLst>
                                </p:cTn>
                              </p:par>
                            </p:childTnLst>
                          </p:cTn>
                        </p:par>
                        <p:par>
                          <p:cTn id="13" fill="hold">
                            <p:stCondLst>
                              <p:cond delay="4000"/>
                            </p:stCondLst>
                            <p:childTnLst>
                              <p:par>
                                <p:cTn id="14" presetID="1" presetClass="entr" presetSubtype="0" fill="hold" grpId="0" nodeType="afterEffect">
                                  <p:stCondLst>
                                    <p:cond delay="0"/>
                                  </p:stCondLst>
                                  <p:childTnLst>
                                    <p:set>
                                      <p:cBhvr>
                                        <p:cTn id="15" dur="1" fill="hold">
                                          <p:stCondLst>
                                            <p:cond delay="0"/>
                                          </p:stCondLst>
                                        </p:cTn>
                                        <p:tgtEl>
                                          <p:spTgt spid="79"/>
                                        </p:tgtEl>
                                        <p:attrNameLst>
                                          <p:attrName>style.visibility</p:attrName>
                                        </p:attrNameLst>
                                      </p:cBhvr>
                                      <p:to>
                                        <p:strVal val="visible"/>
                                      </p:to>
                                    </p:set>
                                  </p:childTnLst>
                                </p:cTn>
                              </p:par>
                            </p:childTnLst>
                          </p:cTn>
                        </p:par>
                        <p:par>
                          <p:cTn id="16" fill="hold">
                            <p:stCondLst>
                              <p:cond delay="4000"/>
                            </p:stCondLst>
                            <p:childTnLst>
                              <p:par>
                                <p:cTn id="17" presetID="42" presetClass="path" presetSubtype="0" accel="50000" decel="50000" fill="hold" grpId="0" nodeType="afterEffect">
                                  <p:stCondLst>
                                    <p:cond delay="0"/>
                                  </p:stCondLst>
                                  <p:childTnLst>
                                    <p:animMotion origin="layout" path="M 3.33333E-6 -1.48148E-6 L -0.32865 -0.13055 " pathEditMode="relative" rAng="0" ptsTypes="AA">
                                      <p:cBhvr>
                                        <p:cTn id="18" dur="2000" fill="hold"/>
                                        <p:tgtEl>
                                          <p:spTgt spid="55"/>
                                        </p:tgtEl>
                                        <p:attrNameLst>
                                          <p:attrName>ppt_x</p:attrName>
                                          <p:attrName>ppt_y</p:attrName>
                                        </p:attrNameLst>
                                      </p:cBhvr>
                                      <p:rCtr x="-16441" y="-6528"/>
                                    </p:animMotion>
                                  </p:childTnLst>
                                </p:cTn>
                              </p:par>
                            </p:childTnLst>
                          </p:cTn>
                        </p:par>
                        <p:par>
                          <p:cTn id="19" fill="hold">
                            <p:stCondLst>
                              <p:cond delay="6000"/>
                            </p:stCondLst>
                            <p:childTnLst>
                              <p:par>
                                <p:cTn id="20" presetID="1" presetClass="entr" presetSubtype="0" fill="hold" grpId="0" nodeType="afterEffect">
                                  <p:stCondLst>
                                    <p:cond delay="0"/>
                                  </p:stCondLst>
                                  <p:childTnLst>
                                    <p:set>
                                      <p:cBhvr>
                                        <p:cTn id="21" dur="1" fill="hold">
                                          <p:stCondLst>
                                            <p:cond delay="0"/>
                                          </p:stCondLst>
                                        </p:cTn>
                                        <p:tgtEl>
                                          <p:spTgt spid="84"/>
                                        </p:tgtEl>
                                        <p:attrNameLst>
                                          <p:attrName>style.visibility</p:attrName>
                                        </p:attrNameLst>
                                      </p:cBhvr>
                                      <p:to>
                                        <p:strVal val="visible"/>
                                      </p:to>
                                    </p:set>
                                  </p:childTnLst>
                                </p:cTn>
                              </p:par>
                            </p:childTnLst>
                          </p:cTn>
                        </p:par>
                        <p:par>
                          <p:cTn id="22" fill="hold">
                            <p:stCondLst>
                              <p:cond delay="6000"/>
                            </p:stCondLst>
                            <p:childTnLst>
                              <p:par>
                                <p:cTn id="23" presetID="42" presetClass="path" presetSubtype="0" accel="50000" decel="50000" fill="hold" grpId="0" nodeType="afterEffect">
                                  <p:stCondLst>
                                    <p:cond delay="0"/>
                                  </p:stCondLst>
                                  <p:childTnLst>
                                    <p:animMotion origin="layout" path="M -4.16667E-6 2.59259E-6 L 0.33438 -0.13148 " pathEditMode="relative" rAng="0" ptsTypes="AA">
                                      <p:cBhvr>
                                        <p:cTn id="24" dur="2000" fill="hold"/>
                                        <p:tgtEl>
                                          <p:spTgt spid="9"/>
                                        </p:tgtEl>
                                        <p:attrNameLst>
                                          <p:attrName>ppt_x</p:attrName>
                                          <p:attrName>ppt_y</p:attrName>
                                        </p:attrNameLst>
                                      </p:cBhvr>
                                      <p:rCtr x="16719" y="-6574"/>
                                    </p:animMotion>
                                  </p:childTnLst>
                                </p:cTn>
                              </p:par>
                            </p:childTnLst>
                          </p:cTn>
                        </p:par>
                        <p:par>
                          <p:cTn id="25" fill="hold">
                            <p:stCondLst>
                              <p:cond delay="8000"/>
                            </p:stCondLst>
                            <p:childTnLst>
                              <p:par>
                                <p:cTn id="26" presetID="1" presetClass="entr" presetSubtype="0" fill="hold" grpId="0" nodeType="afterEffect">
                                  <p:stCondLst>
                                    <p:cond delay="0"/>
                                  </p:stCondLst>
                                  <p:childTnLst>
                                    <p:set>
                                      <p:cBhvr>
                                        <p:cTn id="27" dur="1" fill="hold">
                                          <p:stCondLst>
                                            <p:cond delay="0"/>
                                          </p:stCondLst>
                                        </p:cTn>
                                        <p:tgtEl>
                                          <p:spTgt spid="85"/>
                                        </p:tgtEl>
                                        <p:attrNameLst>
                                          <p:attrName>style.visibility</p:attrName>
                                        </p:attrNameLst>
                                      </p:cBhvr>
                                      <p:to>
                                        <p:strVal val="visible"/>
                                      </p:to>
                                    </p:set>
                                  </p:childTnLst>
                                </p:cTn>
                              </p:par>
                            </p:childTnLst>
                          </p:cTn>
                        </p:par>
                        <p:par>
                          <p:cTn id="28" fill="hold">
                            <p:stCondLst>
                              <p:cond delay="8000"/>
                            </p:stCondLst>
                            <p:childTnLst>
                              <p:par>
                                <p:cTn id="29" presetID="42" presetClass="path" presetSubtype="0" accel="50000" decel="50000" fill="hold" grpId="0" nodeType="afterEffect">
                                  <p:stCondLst>
                                    <p:cond delay="0"/>
                                  </p:stCondLst>
                                  <p:childTnLst>
                                    <p:animMotion origin="layout" path="M 3.88889E-6 -3.33333E-6 L -0.32622 0.14491 " pathEditMode="relative" rAng="0" ptsTypes="AA">
                                      <p:cBhvr>
                                        <p:cTn id="30" dur="2000" fill="hold"/>
                                        <p:tgtEl>
                                          <p:spTgt spid="11"/>
                                        </p:tgtEl>
                                        <p:attrNameLst>
                                          <p:attrName>ppt_x</p:attrName>
                                          <p:attrName>ppt_y</p:attrName>
                                        </p:attrNameLst>
                                      </p:cBhvr>
                                      <p:rCtr x="-16319" y="7245"/>
                                    </p:animMotion>
                                  </p:childTnLst>
                                </p:cTn>
                              </p:par>
                            </p:childTnLst>
                          </p:cTn>
                        </p:par>
                        <p:par>
                          <p:cTn id="31" fill="hold">
                            <p:stCondLst>
                              <p:cond delay="10000"/>
                            </p:stCondLst>
                            <p:childTnLst>
                              <p:par>
                                <p:cTn id="32" presetID="1" presetClass="entr" presetSubtype="0" fill="hold" grpId="0" nodeType="afterEffect">
                                  <p:stCondLst>
                                    <p:cond delay="0"/>
                                  </p:stCondLst>
                                  <p:childTnLst>
                                    <p:set>
                                      <p:cBhvr>
                                        <p:cTn id="33" dur="1" fill="hold">
                                          <p:stCondLst>
                                            <p:cond delay="0"/>
                                          </p:stCondLst>
                                        </p:cTn>
                                        <p:tgtEl>
                                          <p:spTgt spid="86"/>
                                        </p:tgtEl>
                                        <p:attrNameLst>
                                          <p:attrName>style.visibility</p:attrName>
                                        </p:attrNameLst>
                                      </p:cBhvr>
                                      <p:to>
                                        <p:strVal val="visible"/>
                                      </p:to>
                                    </p:set>
                                  </p:childTnLst>
                                </p:cTn>
                              </p:par>
                            </p:childTnLst>
                          </p:cTn>
                        </p:par>
                        <p:par>
                          <p:cTn id="34" fill="hold">
                            <p:stCondLst>
                              <p:cond delay="10000"/>
                            </p:stCondLst>
                            <p:childTnLst>
                              <p:par>
                                <p:cTn id="35" presetID="42" presetClass="path" presetSubtype="0" accel="50000" decel="50000" fill="hold" grpId="0" nodeType="afterEffect">
                                  <p:stCondLst>
                                    <p:cond delay="0"/>
                                  </p:stCondLst>
                                  <p:childTnLst>
                                    <p:animMotion origin="layout" path="M 3.88889E-6 4.81481E-6 L 0.33524 0.14699 " pathEditMode="relative" rAng="0" ptsTypes="AA">
                                      <p:cBhvr>
                                        <p:cTn id="36" dur="2000" fill="hold"/>
                                        <p:tgtEl>
                                          <p:spTgt spid="12"/>
                                        </p:tgtEl>
                                        <p:attrNameLst>
                                          <p:attrName>ppt_x</p:attrName>
                                          <p:attrName>ppt_y</p:attrName>
                                        </p:attrNameLst>
                                      </p:cBhvr>
                                      <p:rCtr x="16753" y="7338"/>
                                    </p:animMotion>
                                  </p:childTnLst>
                                </p:cTn>
                              </p:par>
                            </p:childTnLst>
                          </p:cTn>
                        </p:par>
                        <p:par>
                          <p:cTn id="37" fill="hold">
                            <p:stCondLst>
                              <p:cond delay="12000"/>
                            </p:stCondLst>
                            <p:childTnLst>
                              <p:par>
                                <p:cTn id="38" presetID="1" presetClass="entr" presetSubtype="0" fill="hold" grpId="0" nodeType="afterEffect">
                                  <p:stCondLst>
                                    <p:cond delay="0"/>
                                  </p:stCondLst>
                                  <p:childTnLst>
                                    <p:set>
                                      <p:cBhvr>
                                        <p:cTn id="39" dur="1" fill="hold">
                                          <p:stCondLst>
                                            <p:cond delay="0"/>
                                          </p:stCondLst>
                                        </p:cTn>
                                        <p:tgtEl>
                                          <p:spTgt spid="87"/>
                                        </p:tgtEl>
                                        <p:attrNameLst>
                                          <p:attrName>style.visibility</p:attrName>
                                        </p:attrNameLst>
                                      </p:cBhvr>
                                      <p:to>
                                        <p:strVal val="visible"/>
                                      </p:to>
                                    </p:set>
                                  </p:childTnLst>
                                </p:cTn>
                              </p:par>
                            </p:childTnLst>
                          </p:cTn>
                        </p:par>
                        <p:par>
                          <p:cTn id="40" fill="hold">
                            <p:stCondLst>
                              <p:cond delay="12000"/>
                            </p:stCondLst>
                            <p:childTnLst>
                              <p:par>
                                <p:cTn id="41" presetID="50" presetClass="path" presetSubtype="0" accel="50000" decel="50000" fill="hold" grpId="0" nodeType="afterEffect">
                                  <p:stCondLst>
                                    <p:cond delay="0"/>
                                  </p:stCondLst>
                                  <p:childTnLst>
                                    <p:animMotion origin="layout" path="M -0.31598 0.4037 L -0.15695 0.4037 C -0.08594 0.4037 0.00243 0.29097 0.00243 0.19977 L 0.00243 -0.00278 " pathEditMode="relative" rAng="0" ptsTypes="AAAA">
                                      <p:cBhvr>
                                        <p:cTn id="42" dur="2000" spd="-100000" fill="hold"/>
                                        <p:tgtEl>
                                          <p:spTgt spid="13"/>
                                        </p:tgtEl>
                                        <p:attrNameLst>
                                          <p:attrName>ppt_x</p:attrName>
                                          <p:attrName>ppt_y</p:attrName>
                                        </p:attrNameLst>
                                      </p:cBhvr>
                                      <p:rCtr x="15920" y="-20324"/>
                                    </p:animMotion>
                                  </p:childTnLst>
                                </p:cTn>
                              </p:par>
                            </p:childTnLst>
                          </p:cTn>
                        </p:par>
                        <p:par>
                          <p:cTn id="43" fill="hold">
                            <p:stCondLst>
                              <p:cond delay="14000"/>
                            </p:stCondLst>
                            <p:childTnLst>
                              <p:par>
                                <p:cTn id="44" presetID="1" presetClass="entr" presetSubtype="0" fill="hold" grpId="0" nodeType="afterEffect">
                                  <p:stCondLst>
                                    <p:cond delay="0"/>
                                  </p:stCondLst>
                                  <p:childTnLst>
                                    <p:set>
                                      <p:cBhvr>
                                        <p:cTn id="45" dur="1" fill="hold">
                                          <p:stCondLst>
                                            <p:cond delay="0"/>
                                          </p:stCondLst>
                                        </p:cTn>
                                        <p:tgtEl>
                                          <p:spTgt spid="89"/>
                                        </p:tgtEl>
                                        <p:attrNameLst>
                                          <p:attrName>style.visibility</p:attrName>
                                        </p:attrNameLst>
                                      </p:cBhvr>
                                      <p:to>
                                        <p:strVal val="visible"/>
                                      </p:to>
                                    </p:set>
                                  </p:childTnLst>
                                </p:cTn>
                              </p:par>
                            </p:childTnLst>
                          </p:cTn>
                        </p:par>
                        <p:par>
                          <p:cTn id="46" fill="hold">
                            <p:stCondLst>
                              <p:cond delay="14000"/>
                            </p:stCondLst>
                            <p:childTnLst>
                              <p:par>
                                <p:cTn id="47" presetID="50" presetClass="path" presetSubtype="0" accel="50000" decel="50000" fill="hold" grpId="0" nodeType="afterEffect">
                                  <p:stCondLst>
                                    <p:cond delay="0"/>
                                  </p:stCondLst>
                                  <p:childTnLst>
                                    <p:animMotion origin="layout" path="M 0.35434 0.40949 L 0.17691 0.40949 C 0.09757 0.40949 -3.33333E-6 0.2963 -3.33333E-6 0.20463 L -3.33333E-6 -3.33333E-6 " pathEditMode="relative" rAng="0" ptsTypes="AAAA">
                                      <p:cBhvr>
                                        <p:cTn id="48" dur="2000" spd="-100000" fill="hold"/>
                                        <p:tgtEl>
                                          <p:spTgt spid="10"/>
                                        </p:tgtEl>
                                        <p:attrNameLst>
                                          <p:attrName>ppt_x</p:attrName>
                                          <p:attrName>ppt_y</p:attrName>
                                        </p:attrNameLst>
                                      </p:cBhvr>
                                      <p:rCtr x="-17726" y="-20486"/>
                                    </p:animMotion>
                                  </p:childTnLst>
                                </p:cTn>
                              </p:par>
                            </p:childTnLst>
                          </p:cTn>
                        </p:par>
                        <p:par>
                          <p:cTn id="49" fill="hold">
                            <p:stCondLst>
                              <p:cond delay="16000"/>
                            </p:stCondLst>
                            <p:childTnLst>
                              <p:par>
                                <p:cTn id="50" presetID="1" presetClass="entr" presetSubtype="0" fill="hold" grpId="0" nodeType="afterEffect">
                                  <p:stCondLst>
                                    <p:cond delay="0"/>
                                  </p:stCondLst>
                                  <p:childTnLst>
                                    <p:set>
                                      <p:cBhvr>
                                        <p:cTn id="51"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6" grpId="0" animBg="1"/>
      <p:bldP spid="6" grpId="0" animBg="1"/>
      <p:bldP spid="7" grpId="0" animBg="1"/>
      <p:bldP spid="55" grpId="0" animBg="1"/>
      <p:bldP spid="9" grpId="0" animBg="1"/>
      <p:bldP spid="11" grpId="0" animBg="1"/>
      <p:bldP spid="12" grpId="0" animBg="1"/>
      <p:bldP spid="13" grpId="0" animBg="1"/>
      <p:bldP spid="10" grpId="0" animBg="1"/>
      <p:bldP spid="84" grpId="0" animBg="1"/>
      <p:bldP spid="85" grpId="0" animBg="1"/>
      <p:bldP spid="86" grpId="0" animBg="1"/>
      <p:bldP spid="87" grpId="0" animBg="1"/>
      <p:bldP spid="89" grpId="0" animBg="1"/>
      <p:bldP spid="9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xmlns=""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CE25F826-6121-4D08-9A77-521CAD86B142}"/>
              </a:ext>
            </a:extLst>
          </p:cNvPr>
          <p:cNvSpPr txBox="1"/>
          <p:nvPr/>
        </p:nvSpPr>
        <p:spPr>
          <a:xfrm>
            <a:off x="3564996" y="1389485"/>
            <a:ext cx="5399714" cy="1152128"/>
          </a:xfrm>
          <a:prstGeom prst="rect">
            <a:avLst/>
          </a:prstGeom>
          <a:noFill/>
          <a:ln>
            <a:solidFill>
              <a:schemeClr val="accent1"/>
            </a:solidFill>
          </a:ln>
        </p:spPr>
        <p:txBody>
          <a:bodyPr wrap="square" rtlCol="0" anchor="t">
            <a:normAutofit/>
          </a:bodyPr>
          <a:lstStyle/>
          <a:p>
            <a:pPr>
              <a:lnSpc>
                <a:spcPct val="90000"/>
              </a:lnSpc>
              <a:spcAft>
                <a:spcPts val="600"/>
              </a:spcAft>
            </a:pPr>
            <a:r>
              <a:rPr lang="en-US" b="0" i="0" dirty="0">
                <a:solidFill>
                  <a:srgbClr val="008080"/>
                </a:solidFill>
                <a:effectLst/>
                <a:latin typeface="Courier New" panose="02070309020205020404" pitchFamily="49" charset="0"/>
              </a:rPr>
              <a:t>// Pone los </a:t>
            </a:r>
            <a:r>
              <a:rPr lang="en-US" b="0" i="0" dirty="0" err="1">
                <a:solidFill>
                  <a:srgbClr val="008080"/>
                </a:solidFill>
                <a:effectLst/>
                <a:latin typeface="Courier New" panose="02070309020205020404" pitchFamily="49" charset="0"/>
              </a:rPr>
              <a:t>valores</a:t>
            </a:r>
            <a:r>
              <a:rPr lang="en-US" b="0" i="0" dirty="0">
                <a:solidFill>
                  <a:srgbClr val="008080"/>
                </a:solidFill>
                <a:effectLst/>
                <a:latin typeface="Courier New" panose="02070309020205020404" pitchFamily="49" charset="0"/>
              </a:rPr>
              <a:t> </a:t>
            </a:r>
            <a:r>
              <a:rPr lang="en-US" b="0" i="0" dirty="0" err="1">
                <a:solidFill>
                  <a:srgbClr val="008080"/>
                </a:solidFill>
                <a:effectLst/>
                <a:latin typeface="Courier New" panose="02070309020205020404" pitchFamily="49" charset="0"/>
              </a:rPr>
              <a:t>en</a:t>
            </a:r>
            <a:r>
              <a:rPr lang="en-US" b="0" i="0" dirty="0">
                <a:solidFill>
                  <a:srgbClr val="008080"/>
                </a:solidFill>
                <a:effectLst/>
                <a:latin typeface="Courier New" panose="02070309020205020404" pitchFamily="49" charset="0"/>
              </a:rPr>
              <a:t> 0</a:t>
            </a:r>
            <a:r>
              <a:rPr lang="en-US" dirty="0"/>
              <a:t/>
            </a:r>
            <a:br>
              <a:rPr lang="en-US" dirty="0"/>
            </a:br>
            <a:r>
              <a:rPr lang="en-US" b="1" i="0" dirty="0">
                <a:solidFill>
                  <a:srgbClr val="6666CC"/>
                </a:solidFill>
                <a:effectLst/>
                <a:latin typeface="Courier New" panose="02070309020205020404" pitchFamily="49" charset="0"/>
              </a:rPr>
              <a:t>int</a:t>
            </a:r>
            <a:r>
              <a:rPr lang="en-US" b="0" i="0" dirty="0">
                <a:solidFill>
                  <a:srgbClr val="000000"/>
                </a:solidFill>
                <a:effectLst/>
                <a:latin typeface="Courier New" panose="02070309020205020404" pitchFamily="49" charset="0"/>
              </a:rPr>
              <a:t> d </a:t>
            </a:r>
            <a:r>
              <a:rPr lang="en-US" b="0" i="0" dirty="0">
                <a:solidFill>
                  <a:srgbClr val="008000"/>
                </a:solidFill>
                <a:effectLst/>
                <a:latin typeface="Courier New" panose="02070309020205020404" pitchFamily="49" charset="0"/>
              </a:rPr>
              <a:t>=</a:t>
            </a:r>
            <a:r>
              <a:rPr lang="en-US" b="0" i="0" dirty="0">
                <a:solidFill>
                  <a:srgbClr val="000000"/>
                </a:solidFill>
                <a:effectLst/>
                <a:latin typeface="Courier New" panose="02070309020205020404" pitchFamily="49" charset="0"/>
              </a:rPr>
              <a:t> </a:t>
            </a:r>
            <a:r>
              <a:rPr lang="en-US" b="0" i="0" dirty="0">
                <a:solidFill>
                  <a:srgbClr val="FF0000"/>
                </a:solidFill>
                <a:effectLst/>
                <a:latin typeface="Courier New" panose="02070309020205020404" pitchFamily="49" charset="0"/>
              </a:rPr>
              <a:t>0</a:t>
            </a:r>
            <a:r>
              <a:rPr lang="en-US" b="0" i="0" dirty="0">
                <a:solidFill>
                  <a:srgbClr val="008000"/>
                </a:solidFill>
                <a:effectLst/>
                <a:latin typeface="Courier New" panose="02070309020205020404" pitchFamily="49" charset="0"/>
              </a:rPr>
              <a:t>;</a:t>
            </a:r>
            <a:r>
              <a:rPr lang="en-US" dirty="0"/>
              <a:t/>
            </a:r>
            <a:br>
              <a:rPr lang="en-US" dirty="0"/>
            </a:br>
            <a:r>
              <a:rPr lang="en-US" b="1" i="0" dirty="0">
                <a:solidFill>
                  <a:srgbClr val="6666CC"/>
                </a:solidFill>
                <a:effectLst/>
                <a:latin typeface="Courier New" panose="02070309020205020404" pitchFamily="49" charset="0"/>
              </a:rPr>
              <a:t>int</a:t>
            </a:r>
            <a:r>
              <a:rPr lang="en-US" b="0" i="0" dirty="0">
                <a:solidFill>
                  <a:srgbClr val="000000"/>
                </a:solidFill>
                <a:effectLst/>
                <a:latin typeface="Courier New" panose="02070309020205020404" pitchFamily="49" charset="0"/>
              </a:rPr>
              <a:t> t </a:t>
            </a:r>
            <a:r>
              <a:rPr lang="en-US" b="0" i="0" dirty="0">
                <a:solidFill>
                  <a:srgbClr val="008000"/>
                </a:solidFill>
                <a:effectLst/>
                <a:latin typeface="Courier New" panose="02070309020205020404" pitchFamily="49" charset="0"/>
              </a:rPr>
              <a:t>=</a:t>
            </a:r>
            <a:r>
              <a:rPr lang="en-US" b="0" i="0" dirty="0">
                <a:solidFill>
                  <a:srgbClr val="000000"/>
                </a:solidFill>
                <a:effectLst/>
                <a:latin typeface="Courier New" panose="02070309020205020404" pitchFamily="49" charset="0"/>
              </a:rPr>
              <a:t> </a:t>
            </a:r>
            <a:r>
              <a:rPr lang="en-US" b="0" i="0" dirty="0">
                <a:solidFill>
                  <a:srgbClr val="FF0000"/>
                </a:solidFill>
                <a:effectLst/>
                <a:latin typeface="Courier New" panose="02070309020205020404" pitchFamily="49" charset="0"/>
              </a:rPr>
              <a:t>0</a:t>
            </a:r>
            <a:r>
              <a:rPr lang="en-US" b="0" i="0" dirty="0">
                <a:solidFill>
                  <a:srgbClr val="008000"/>
                </a:solidFill>
                <a:effectLst/>
                <a:latin typeface="Courier New" panose="02070309020205020404" pitchFamily="49" charset="0"/>
              </a:rPr>
              <a:t>;</a:t>
            </a:r>
            <a:r>
              <a:rPr lang="en-US" dirty="0"/>
              <a:t/>
            </a:r>
            <a:br>
              <a:rPr lang="en-US" dirty="0"/>
            </a:br>
            <a:r>
              <a:rPr lang="en-US" b="1" i="0" dirty="0">
                <a:solidFill>
                  <a:srgbClr val="6666CC"/>
                </a:solidFill>
                <a:effectLst/>
                <a:latin typeface="Courier New" panose="02070309020205020404" pitchFamily="49" charset="0"/>
              </a:rPr>
              <a:t>string</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infoData</a:t>
            </a:r>
            <a:r>
              <a:rPr lang="en-US" b="0" i="0" dirty="0">
                <a:solidFill>
                  <a:srgbClr val="008000"/>
                </a:solidFill>
                <a:effectLst/>
                <a:latin typeface="Courier New" panose="02070309020205020404" pitchFamily="49" charset="0"/>
              </a:rPr>
              <a:t>;</a:t>
            </a:r>
            <a:endParaRPr lang="es-ES" b="0" i="0" dirty="0">
              <a:solidFill>
                <a:srgbClr val="008000"/>
              </a:solidFill>
              <a:effectLst/>
              <a:latin typeface="Courier New" panose="02070309020205020404" pitchFamily="49" charset="0"/>
            </a:endParaRPr>
          </a:p>
        </p:txBody>
      </p:sp>
      <p:sp>
        <p:nvSpPr>
          <p:cNvPr id="5" name="TextBox 4">
            <a:extLst>
              <a:ext uri="{FF2B5EF4-FFF2-40B4-BE49-F238E27FC236}">
                <a16:creationId xmlns:a16="http://schemas.microsoft.com/office/drawing/2014/main" xmlns="" id="{CCBDD81D-7C29-4EAD-9B42-62BE931E128A}"/>
              </a:ext>
            </a:extLst>
          </p:cNvPr>
          <p:cNvSpPr txBox="1"/>
          <p:nvPr/>
        </p:nvSpPr>
        <p:spPr>
          <a:xfrm>
            <a:off x="3564996" y="3166393"/>
            <a:ext cx="5399714" cy="2401689"/>
          </a:xfrm>
          <a:prstGeom prst="rect">
            <a:avLst/>
          </a:prstGeom>
          <a:noFill/>
          <a:ln>
            <a:solidFill>
              <a:schemeClr val="accent1"/>
            </a:solidFill>
          </a:ln>
        </p:spPr>
        <p:txBody>
          <a:bodyPr wrap="square" rtlCol="0" anchor="t">
            <a:normAutofit/>
          </a:bodyPr>
          <a:lstStyle/>
          <a:p>
            <a:pPr>
              <a:lnSpc>
                <a:spcPct val="90000"/>
              </a:lnSpc>
              <a:spcAft>
                <a:spcPts val="600"/>
              </a:spcAft>
            </a:pPr>
            <a:r>
              <a:rPr lang="en-US" b="1" i="0" dirty="0">
                <a:solidFill>
                  <a:srgbClr val="6666CC"/>
                </a:solidFill>
                <a:effectLst/>
                <a:latin typeface="Courier New" panose="02070309020205020404" pitchFamily="49" charset="0"/>
              </a:rPr>
              <a:t>int</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elapsedTimeinDays</a:t>
            </a:r>
            <a:r>
              <a:rPr lang="en-US" b="0" i="0" dirty="0">
                <a:solidFill>
                  <a:srgbClr val="008000"/>
                </a:solidFill>
                <a:effectLst/>
                <a:latin typeface="Courier New" panose="02070309020205020404" pitchFamily="49" charset="0"/>
              </a:rPr>
              <a:t>;</a:t>
            </a:r>
            <a:r>
              <a:rPr lang="en-US" dirty="0"/>
              <a:t/>
            </a:r>
            <a:br>
              <a:rPr lang="en-US" dirty="0"/>
            </a:br>
            <a:r>
              <a:rPr lang="en-US" b="1" i="0" dirty="0">
                <a:solidFill>
                  <a:srgbClr val="6666CC"/>
                </a:solidFill>
                <a:effectLst/>
                <a:latin typeface="Courier New" panose="02070309020205020404" pitchFamily="49" charset="0"/>
              </a:rPr>
              <a:t>int</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daysSinceCreation</a:t>
            </a:r>
            <a:r>
              <a:rPr lang="en-US" b="0" i="0" dirty="0">
                <a:solidFill>
                  <a:srgbClr val="008000"/>
                </a:solidFill>
                <a:effectLst/>
                <a:latin typeface="Courier New" panose="02070309020205020404" pitchFamily="49" charset="0"/>
              </a:rPr>
              <a:t>;</a:t>
            </a:r>
            <a:r>
              <a:rPr lang="en-US" dirty="0"/>
              <a:t/>
            </a:r>
            <a:br>
              <a:rPr lang="en-US" dirty="0"/>
            </a:br>
            <a:r>
              <a:rPr lang="en-US" b="1" i="0" dirty="0">
                <a:solidFill>
                  <a:srgbClr val="6666CC"/>
                </a:solidFill>
                <a:effectLst/>
                <a:latin typeface="Courier New" panose="02070309020205020404" pitchFamily="49" charset="0"/>
              </a:rPr>
              <a:t>int</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daysSinceModification</a:t>
            </a:r>
            <a:r>
              <a:rPr lang="en-US" b="0" i="0" dirty="0">
                <a:solidFill>
                  <a:srgbClr val="008000"/>
                </a:solidFill>
                <a:effectLst/>
                <a:latin typeface="Courier New" panose="02070309020205020404" pitchFamily="49" charset="0"/>
              </a:rPr>
              <a:t>;</a:t>
            </a:r>
            <a:r>
              <a:rPr lang="en-US" dirty="0"/>
              <a:t/>
            </a:r>
            <a:br>
              <a:rPr lang="en-US" dirty="0"/>
            </a:br>
            <a:r>
              <a:rPr lang="en-US" b="1" i="0" dirty="0">
                <a:solidFill>
                  <a:srgbClr val="6666CC"/>
                </a:solidFill>
                <a:effectLst/>
                <a:latin typeface="Courier New" panose="02070309020205020404" pitchFamily="49" charset="0"/>
              </a:rPr>
              <a:t>int</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fileAgeInDays</a:t>
            </a:r>
            <a:r>
              <a:rPr lang="en-US" b="0" i="0" dirty="0">
                <a:solidFill>
                  <a:srgbClr val="008000"/>
                </a:solidFill>
                <a:effectLst/>
                <a:latin typeface="Courier New" panose="02070309020205020404" pitchFamily="49" charset="0"/>
              </a:rPr>
              <a:t>;</a:t>
            </a:r>
            <a:r>
              <a:rPr lang="en-US" dirty="0"/>
              <a:t/>
            </a:r>
            <a:br>
              <a:rPr lang="en-US" dirty="0"/>
            </a:br>
            <a:r>
              <a:rPr lang="en-US" dirty="0"/>
              <a:t/>
            </a:r>
            <a:br>
              <a:rPr lang="en-US" dirty="0"/>
            </a:br>
            <a:r>
              <a:rPr lang="en-US" dirty="0"/>
              <a:t/>
            </a:r>
            <a:br>
              <a:rPr lang="en-US" dirty="0"/>
            </a:br>
            <a:r>
              <a:rPr lang="en-US" b="1" i="0" dirty="0">
                <a:solidFill>
                  <a:srgbClr val="6666CC"/>
                </a:solidFill>
                <a:effectLst/>
                <a:latin typeface="Courier New" panose="02070309020205020404" pitchFamily="49" charset="0"/>
              </a:rPr>
              <a:t>double</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sumaAcumuladaDeSaldos</a:t>
            </a:r>
            <a:r>
              <a:rPr lang="en-US" b="0" i="0" dirty="0">
                <a:solidFill>
                  <a:srgbClr val="000000"/>
                </a:solidFill>
                <a:effectLst/>
                <a:latin typeface="Courier New" panose="02070309020205020404" pitchFamily="49" charset="0"/>
              </a:rPr>
              <a:t> </a:t>
            </a:r>
            <a:r>
              <a:rPr lang="en-US" b="0" i="0" dirty="0">
                <a:solidFill>
                  <a:srgbClr val="008000"/>
                </a:solidFill>
                <a:effectLst/>
                <a:latin typeface="Courier New" panose="02070309020205020404" pitchFamily="49" charset="0"/>
              </a:rPr>
              <a:t>=</a:t>
            </a:r>
            <a:r>
              <a:rPr lang="en-US" b="0" i="0" dirty="0">
                <a:solidFill>
                  <a:srgbClr val="000000"/>
                </a:solidFill>
                <a:effectLst/>
                <a:latin typeface="Courier New" panose="02070309020205020404" pitchFamily="49" charset="0"/>
              </a:rPr>
              <a:t> </a:t>
            </a:r>
            <a:r>
              <a:rPr lang="en-US" b="0" i="0" dirty="0">
                <a:solidFill>
                  <a:srgbClr val="FF0000"/>
                </a:solidFill>
                <a:effectLst/>
                <a:latin typeface="Courier New" panose="02070309020205020404" pitchFamily="49" charset="0"/>
              </a:rPr>
              <a:t>0</a:t>
            </a:r>
            <a:r>
              <a:rPr lang="en-US" b="0" i="0" dirty="0">
                <a:solidFill>
                  <a:srgbClr val="008000"/>
                </a:solidFill>
                <a:effectLst/>
                <a:latin typeface="Courier New" panose="02070309020205020404" pitchFamily="49" charset="0"/>
              </a:rPr>
              <a:t>;</a:t>
            </a:r>
            <a:r>
              <a:rPr lang="en-US" dirty="0"/>
              <a:t/>
            </a:r>
            <a:br>
              <a:rPr lang="en-US" dirty="0"/>
            </a:br>
            <a:r>
              <a:rPr lang="en-US" b="1" dirty="0">
                <a:solidFill>
                  <a:srgbClr val="6666CC"/>
                </a:solidFill>
                <a:latin typeface="Courier New" panose="02070309020205020404" pitchFamily="49" charset="0"/>
              </a:rPr>
              <a:t>s</a:t>
            </a:r>
            <a:r>
              <a:rPr lang="en-US" b="1" i="0" dirty="0">
                <a:solidFill>
                  <a:srgbClr val="6666CC"/>
                </a:solidFill>
                <a:effectLst/>
                <a:latin typeface="Courier New" panose="02070309020205020404" pitchFamily="49" charset="0"/>
              </a:rPr>
              <a:t>tring</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nombreClienteEnMayusculas</a:t>
            </a:r>
            <a:r>
              <a:rPr lang="en-US" b="0" i="0" dirty="0">
                <a:solidFill>
                  <a:srgbClr val="008000"/>
                </a:solidFill>
                <a:effectLst/>
                <a:latin typeface="Courier New" panose="02070309020205020404" pitchFamily="49" charset="0"/>
              </a:rPr>
              <a:t>;</a:t>
            </a:r>
            <a:r>
              <a:rPr lang="en-US" dirty="0"/>
              <a:t/>
            </a:r>
            <a:br>
              <a:rPr lang="en-US" dirty="0"/>
            </a:br>
            <a:r>
              <a:rPr lang="en-US" b="1" i="0" dirty="0">
                <a:solidFill>
                  <a:srgbClr val="6666CC"/>
                </a:solidFill>
                <a:effectLst/>
                <a:latin typeface="Courier New" panose="02070309020205020404" pitchFamily="49" charset="0"/>
              </a:rPr>
              <a:t>int</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numeroCliente</a:t>
            </a:r>
            <a:r>
              <a:rPr lang="en-US" b="0" i="0" dirty="0">
                <a:solidFill>
                  <a:srgbClr val="008000"/>
                </a:solidFill>
                <a:effectLst/>
                <a:latin typeface="Courier New" panose="02070309020205020404" pitchFamily="49" charset="0"/>
              </a:rPr>
              <a:t>;</a:t>
            </a:r>
            <a:endParaRPr lang="en-US" dirty="0"/>
          </a:p>
        </p:txBody>
      </p:sp>
      <p:sp>
        <p:nvSpPr>
          <p:cNvPr id="2" name="Title 1">
            <a:extLst>
              <a:ext uri="{FF2B5EF4-FFF2-40B4-BE49-F238E27FC236}">
                <a16:creationId xmlns:a16="http://schemas.microsoft.com/office/drawing/2014/main" xmlns="" id="{3C238E7D-5365-4703-9F88-01D720097AD3}"/>
              </a:ext>
            </a:extLst>
          </p:cNvPr>
          <p:cNvSpPr>
            <a:spLocks noGrp="1"/>
          </p:cNvSpPr>
          <p:nvPr>
            <p:ph type="title"/>
          </p:nvPr>
        </p:nvSpPr>
        <p:spPr>
          <a:xfrm>
            <a:off x="771525" y="1967266"/>
            <a:ext cx="1971675" cy="2547257"/>
          </a:xfrm>
          <a:noFill/>
        </p:spPr>
        <p:txBody>
          <a:bodyPr vert="horz" lIns="91440" tIns="45720" rIns="91440" bIns="45720" rtlCol="0" anchor="ctr">
            <a:normAutofit/>
          </a:bodyPr>
          <a:lstStyle/>
          <a:p>
            <a:pPr algn="ctr" defTabSz="914400"/>
            <a:r>
              <a:rPr lang="en-US" sz="3100" kern="1200" dirty="0">
                <a:solidFill>
                  <a:srgbClr val="FFFFFF"/>
                </a:solidFill>
                <a:latin typeface="+mj-lt"/>
                <a:ea typeface="+mj-ea"/>
                <a:cs typeface="+mj-cs"/>
              </a:rPr>
              <a:t>Que </a:t>
            </a:r>
            <a:r>
              <a:rPr lang="en-US" sz="3100" kern="1200" dirty="0" err="1">
                <a:solidFill>
                  <a:srgbClr val="FFFFFF"/>
                </a:solidFill>
                <a:latin typeface="+mj-lt"/>
                <a:ea typeface="+mj-ea"/>
                <a:cs typeface="+mj-cs"/>
              </a:rPr>
              <a:t>revelen</a:t>
            </a:r>
            <a:r>
              <a:rPr lang="en-US" sz="3100" kern="1200" dirty="0">
                <a:solidFill>
                  <a:srgbClr val="FFFFFF"/>
                </a:solidFill>
                <a:latin typeface="+mj-lt"/>
                <a:ea typeface="+mj-ea"/>
                <a:cs typeface="+mj-cs"/>
              </a:rPr>
              <a:t> la </a:t>
            </a:r>
            <a:r>
              <a:rPr lang="en-US" sz="3100" kern="1200" dirty="0" err="1">
                <a:solidFill>
                  <a:srgbClr val="FFFFFF"/>
                </a:solidFill>
                <a:latin typeface="+mj-lt"/>
                <a:ea typeface="+mj-ea"/>
                <a:cs typeface="+mj-cs"/>
              </a:rPr>
              <a:t>intención</a:t>
            </a:r>
            <a:endParaRPr lang="en-US" sz="3100" kern="1200" dirty="0">
              <a:solidFill>
                <a:srgbClr val="FFFFFF"/>
              </a:solidFill>
              <a:latin typeface="+mj-lt"/>
              <a:ea typeface="+mj-ea"/>
              <a:cs typeface="+mj-cs"/>
            </a:endParaRPr>
          </a:p>
        </p:txBody>
      </p:sp>
      <p:sp>
        <p:nvSpPr>
          <p:cNvPr id="6" name="Multiplication Sign 5">
            <a:extLst>
              <a:ext uri="{FF2B5EF4-FFF2-40B4-BE49-F238E27FC236}">
                <a16:creationId xmlns:a16="http://schemas.microsoft.com/office/drawing/2014/main" xmlns="" id="{BDD3927D-E4C7-477F-B060-A7F5263E6CB0}"/>
              </a:ext>
            </a:extLst>
          </p:cNvPr>
          <p:cNvSpPr/>
          <p:nvPr/>
        </p:nvSpPr>
        <p:spPr>
          <a:xfrm>
            <a:off x="3521171" y="764704"/>
            <a:ext cx="5084763" cy="2401689"/>
          </a:xfrm>
          <a:prstGeom prst="mathMultiply">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88707537"/>
      </p:ext>
    </p:extLst>
  </p:cSld>
  <p:clrMapOvr>
    <a:masterClrMapping/>
  </p:clrMapOvr>
  <mc:AlternateContent xmlns:mc="http://schemas.openxmlformats.org/markup-compatibility/2006" xmlns:p14="http://schemas.microsoft.com/office/powerpoint/2010/main">
    <mc:Choice Requires="p14">
      <p:transition spd="slow" p14:dur="2000" advTm="75660"/>
    </mc:Choice>
    <mc:Fallback xmlns="">
      <p:transition spd="slow" advTm="756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xmlns=""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F69AA887-3B11-4489-A60D-C5BA3AAA792C}"/>
              </a:ext>
            </a:extLst>
          </p:cNvPr>
          <p:cNvSpPr txBox="1"/>
          <p:nvPr/>
        </p:nvSpPr>
        <p:spPr>
          <a:xfrm>
            <a:off x="3599656" y="1305102"/>
            <a:ext cx="5311080" cy="1324328"/>
          </a:xfrm>
          <a:prstGeom prst="rect">
            <a:avLst/>
          </a:prstGeom>
          <a:noFill/>
          <a:ln>
            <a:solidFill>
              <a:schemeClr val="accent1"/>
            </a:solidFill>
          </a:ln>
        </p:spPr>
        <p:txBody>
          <a:bodyPr wrap="square" rtlCol="0" anchor="t">
            <a:normAutofit lnSpcReduction="10000"/>
          </a:bodyPr>
          <a:lstStyle/>
          <a:p>
            <a:pPr>
              <a:lnSpc>
                <a:spcPct val="90000"/>
              </a:lnSpc>
              <a:spcAft>
                <a:spcPts val="600"/>
              </a:spcAft>
            </a:pPr>
            <a:r>
              <a:rPr lang="en-US" b="1" i="0">
                <a:solidFill>
                  <a:srgbClr val="6666CC"/>
                </a:solidFill>
                <a:effectLst/>
                <a:latin typeface="Courier New" panose="02070309020205020404" pitchFamily="49" charset="0"/>
              </a:rPr>
              <a:t>string</a:t>
            </a:r>
            <a:r>
              <a:rPr lang="en-US" b="0" i="0">
                <a:solidFill>
                  <a:srgbClr val="000000"/>
                </a:solidFill>
                <a:effectLst/>
                <a:latin typeface="Courier New" panose="02070309020205020404" pitchFamily="49" charset="0"/>
              </a:rPr>
              <a:t> </a:t>
            </a:r>
            <a:r>
              <a:rPr lang="en-US" b="0" i="0">
                <a:solidFill>
                  <a:srgbClr val="008000"/>
                </a:solidFill>
                <a:effectLst/>
                <a:latin typeface="Courier New" panose="02070309020205020404" pitchFamily="49" charset="0"/>
              </a:rPr>
              <a:t>[]</a:t>
            </a:r>
            <a:r>
              <a:rPr lang="en-US" b="0" i="0">
                <a:solidFill>
                  <a:srgbClr val="000000"/>
                </a:solidFill>
                <a:effectLst/>
                <a:latin typeface="Courier New" panose="02070309020205020404" pitchFamily="49" charset="0"/>
              </a:rPr>
              <a:t> </a:t>
            </a:r>
            <a:r>
              <a:rPr lang="en-US" b="0" i="0" err="1">
                <a:solidFill>
                  <a:srgbClr val="000000"/>
                </a:solidFill>
                <a:effectLst/>
                <a:latin typeface="Courier New" panose="02070309020205020404" pitchFamily="49" charset="0"/>
              </a:rPr>
              <a:t>tiquetesV</a:t>
            </a:r>
            <a:r>
              <a:rPr lang="en-US" b="0" i="0">
                <a:solidFill>
                  <a:srgbClr val="008000"/>
                </a:solidFill>
                <a:effectLst/>
                <a:latin typeface="Courier New" panose="02070309020205020404" pitchFamily="49" charset="0"/>
              </a:rPr>
              <a:t>;</a:t>
            </a:r>
            <a:r>
              <a:rPr lang="en-US"/>
              <a:t/>
            </a:r>
            <a:br>
              <a:rPr lang="en-US"/>
            </a:br>
            <a:r>
              <a:rPr lang="en-US" b="1" i="0">
                <a:solidFill>
                  <a:srgbClr val="6666CC"/>
                </a:solidFill>
                <a:effectLst/>
                <a:latin typeface="Courier New" panose="02070309020205020404" pitchFamily="49" charset="0"/>
              </a:rPr>
              <a:t>string</a:t>
            </a:r>
            <a:r>
              <a:rPr lang="en-US" b="0" i="0">
                <a:solidFill>
                  <a:srgbClr val="000000"/>
                </a:solidFill>
                <a:effectLst/>
                <a:latin typeface="Courier New" panose="02070309020205020404" pitchFamily="49" charset="0"/>
              </a:rPr>
              <a:t> </a:t>
            </a:r>
            <a:r>
              <a:rPr lang="en-US" b="0" i="0">
                <a:solidFill>
                  <a:srgbClr val="008000"/>
                </a:solidFill>
                <a:effectLst/>
                <a:latin typeface="Courier New" panose="02070309020205020404" pitchFamily="49" charset="0"/>
              </a:rPr>
              <a:t>[]</a:t>
            </a:r>
            <a:r>
              <a:rPr lang="en-US" b="0" i="0">
                <a:solidFill>
                  <a:srgbClr val="000000"/>
                </a:solidFill>
                <a:effectLst/>
                <a:latin typeface="Courier New" panose="02070309020205020404" pitchFamily="49" charset="0"/>
              </a:rPr>
              <a:t> </a:t>
            </a:r>
            <a:r>
              <a:rPr lang="en-US" b="0" i="0" err="1">
                <a:solidFill>
                  <a:srgbClr val="000000"/>
                </a:solidFill>
                <a:effectLst/>
                <a:latin typeface="Courier New" panose="02070309020205020404" pitchFamily="49" charset="0"/>
              </a:rPr>
              <a:t>tiquetesD</a:t>
            </a:r>
            <a:r>
              <a:rPr lang="en-US" b="0" i="0">
                <a:solidFill>
                  <a:srgbClr val="008000"/>
                </a:solidFill>
                <a:effectLst/>
                <a:latin typeface="Courier New" panose="02070309020205020404" pitchFamily="49" charset="0"/>
              </a:rPr>
              <a:t>;</a:t>
            </a:r>
            <a:r>
              <a:rPr lang="en-US"/>
              <a:t/>
            </a:r>
            <a:br>
              <a:rPr lang="en-US"/>
            </a:br>
            <a:r>
              <a:rPr lang="en-US"/>
              <a:t/>
            </a:r>
            <a:br>
              <a:rPr lang="en-US"/>
            </a:br>
            <a:r>
              <a:rPr lang="en-US" b="1" i="0">
                <a:solidFill>
                  <a:srgbClr val="6666CC"/>
                </a:solidFill>
                <a:effectLst/>
                <a:latin typeface="Courier New" panose="02070309020205020404" pitchFamily="49" charset="0"/>
              </a:rPr>
              <a:t>int</a:t>
            </a:r>
            <a:r>
              <a:rPr lang="en-US" b="0" i="0">
                <a:solidFill>
                  <a:srgbClr val="000000"/>
                </a:solidFill>
                <a:effectLst/>
                <a:latin typeface="Courier New" panose="02070309020205020404" pitchFamily="49" charset="0"/>
              </a:rPr>
              <a:t> </a:t>
            </a:r>
            <a:r>
              <a:rPr lang="en-US" b="0" i="0" err="1">
                <a:solidFill>
                  <a:srgbClr val="000000"/>
                </a:solidFill>
                <a:effectLst/>
                <a:latin typeface="Courier New" panose="02070309020205020404" pitchFamily="49" charset="0"/>
              </a:rPr>
              <a:t>numCDP</a:t>
            </a:r>
            <a:r>
              <a:rPr lang="en-US" b="0" i="0">
                <a:solidFill>
                  <a:srgbClr val="008000"/>
                </a:solidFill>
                <a:effectLst/>
                <a:latin typeface="Courier New" panose="02070309020205020404" pitchFamily="49" charset="0"/>
              </a:rPr>
              <a:t>;</a:t>
            </a:r>
            <a:r>
              <a:rPr lang="en-US"/>
              <a:t/>
            </a:r>
            <a:br>
              <a:rPr lang="en-US"/>
            </a:br>
            <a:r>
              <a:rPr lang="en-US" b="1" i="0">
                <a:solidFill>
                  <a:srgbClr val="6666CC"/>
                </a:solidFill>
                <a:effectLst/>
                <a:latin typeface="Courier New" panose="02070309020205020404" pitchFamily="49" charset="0"/>
              </a:rPr>
              <a:t>string</a:t>
            </a:r>
            <a:r>
              <a:rPr lang="en-US" b="0" i="0">
                <a:solidFill>
                  <a:srgbClr val="000000"/>
                </a:solidFill>
                <a:effectLst/>
                <a:latin typeface="Courier New" panose="02070309020205020404" pitchFamily="49" charset="0"/>
              </a:rPr>
              <a:t> </a:t>
            </a:r>
            <a:r>
              <a:rPr lang="en-US" b="0" i="0" err="1">
                <a:solidFill>
                  <a:srgbClr val="000000"/>
                </a:solidFill>
                <a:effectLst/>
                <a:latin typeface="Courier New" panose="02070309020205020404" pitchFamily="49" charset="0"/>
              </a:rPr>
              <a:t>nomCDP</a:t>
            </a:r>
            <a:r>
              <a:rPr lang="en-US" b="0" i="0">
                <a:solidFill>
                  <a:srgbClr val="008000"/>
                </a:solidFill>
                <a:effectLst/>
                <a:latin typeface="Courier New" panose="02070309020205020404" pitchFamily="49" charset="0"/>
              </a:rPr>
              <a:t>;</a:t>
            </a:r>
            <a:endParaRPr lang="en-US"/>
          </a:p>
        </p:txBody>
      </p:sp>
      <p:sp>
        <p:nvSpPr>
          <p:cNvPr id="5" name="TextBox 4">
            <a:extLst>
              <a:ext uri="{FF2B5EF4-FFF2-40B4-BE49-F238E27FC236}">
                <a16:creationId xmlns:a16="http://schemas.microsoft.com/office/drawing/2014/main" xmlns="" id="{ADA1BBDD-3B44-45C7-97D5-C19D12577689}"/>
              </a:ext>
            </a:extLst>
          </p:cNvPr>
          <p:cNvSpPr txBox="1"/>
          <p:nvPr/>
        </p:nvSpPr>
        <p:spPr>
          <a:xfrm>
            <a:off x="3629953" y="2952301"/>
            <a:ext cx="5311080" cy="1525319"/>
          </a:xfrm>
          <a:prstGeom prst="rect">
            <a:avLst/>
          </a:prstGeom>
          <a:noFill/>
          <a:ln>
            <a:solidFill>
              <a:schemeClr val="accent1"/>
            </a:solidFill>
          </a:ln>
        </p:spPr>
        <p:txBody>
          <a:bodyPr wrap="square" rtlCol="0" anchor="t">
            <a:normAutofit/>
          </a:bodyPr>
          <a:lstStyle/>
          <a:p>
            <a:pPr>
              <a:lnSpc>
                <a:spcPct val="90000"/>
              </a:lnSpc>
              <a:spcAft>
                <a:spcPts val="600"/>
              </a:spcAft>
            </a:pPr>
            <a:r>
              <a:rPr lang="es-ES" b="1" i="0" err="1">
                <a:solidFill>
                  <a:srgbClr val="6666CC"/>
                </a:solidFill>
                <a:effectLst/>
                <a:latin typeface="Courier New" panose="02070309020205020404" pitchFamily="49" charset="0"/>
              </a:rPr>
              <a:t>string</a:t>
            </a:r>
            <a:r>
              <a:rPr lang="es-ES" b="0" i="0">
                <a:solidFill>
                  <a:srgbClr val="000000"/>
                </a:solidFill>
                <a:effectLst/>
                <a:latin typeface="Courier New" panose="02070309020205020404" pitchFamily="49" charset="0"/>
              </a:rPr>
              <a:t> </a:t>
            </a:r>
            <a:r>
              <a:rPr lang="es-ES" b="0" i="0">
                <a:solidFill>
                  <a:srgbClr val="008000"/>
                </a:solidFill>
                <a:effectLst/>
                <a:latin typeface="Courier New" panose="02070309020205020404" pitchFamily="49" charset="0"/>
              </a:rPr>
              <a:t>[]</a:t>
            </a:r>
            <a:r>
              <a:rPr lang="es-ES" b="0" i="0">
                <a:solidFill>
                  <a:srgbClr val="000000"/>
                </a:solidFill>
                <a:effectLst/>
                <a:latin typeface="Courier New" panose="02070309020205020404" pitchFamily="49" charset="0"/>
              </a:rPr>
              <a:t> </a:t>
            </a:r>
            <a:r>
              <a:rPr lang="es-ES" b="0" i="0" err="1">
                <a:solidFill>
                  <a:srgbClr val="000000"/>
                </a:solidFill>
                <a:effectLst/>
                <a:latin typeface="Courier New" panose="02070309020205020404" pitchFamily="49" charset="0"/>
              </a:rPr>
              <a:t>tiquetesVendidos</a:t>
            </a:r>
            <a:r>
              <a:rPr lang="es-ES" b="0" i="0">
                <a:solidFill>
                  <a:srgbClr val="008000"/>
                </a:solidFill>
                <a:effectLst/>
                <a:latin typeface="Courier New" panose="02070309020205020404" pitchFamily="49" charset="0"/>
              </a:rPr>
              <a:t>;</a:t>
            </a:r>
            <a:r>
              <a:rPr lang="es-ES"/>
              <a:t/>
            </a:r>
            <a:br>
              <a:rPr lang="es-ES"/>
            </a:br>
            <a:r>
              <a:rPr lang="es-ES" b="1" i="0" err="1">
                <a:solidFill>
                  <a:srgbClr val="6666CC"/>
                </a:solidFill>
                <a:effectLst/>
                <a:latin typeface="Courier New" panose="02070309020205020404" pitchFamily="49" charset="0"/>
              </a:rPr>
              <a:t>string</a:t>
            </a:r>
            <a:r>
              <a:rPr lang="es-ES" b="0" i="0">
                <a:solidFill>
                  <a:srgbClr val="000000"/>
                </a:solidFill>
                <a:effectLst/>
                <a:latin typeface="Courier New" panose="02070309020205020404" pitchFamily="49" charset="0"/>
              </a:rPr>
              <a:t> </a:t>
            </a:r>
            <a:r>
              <a:rPr lang="es-ES" b="0" i="0">
                <a:solidFill>
                  <a:srgbClr val="008000"/>
                </a:solidFill>
                <a:effectLst/>
                <a:latin typeface="Courier New" panose="02070309020205020404" pitchFamily="49" charset="0"/>
              </a:rPr>
              <a:t>[]</a:t>
            </a:r>
            <a:r>
              <a:rPr lang="es-ES" b="0" i="0">
                <a:solidFill>
                  <a:srgbClr val="000000"/>
                </a:solidFill>
                <a:effectLst/>
                <a:latin typeface="Courier New" panose="02070309020205020404" pitchFamily="49" charset="0"/>
              </a:rPr>
              <a:t> </a:t>
            </a:r>
            <a:r>
              <a:rPr lang="es-ES" b="0" i="0" err="1">
                <a:solidFill>
                  <a:srgbClr val="000000"/>
                </a:solidFill>
                <a:effectLst/>
                <a:latin typeface="Courier New" panose="02070309020205020404" pitchFamily="49" charset="0"/>
              </a:rPr>
              <a:t>tiquetesDisponibles</a:t>
            </a:r>
            <a:r>
              <a:rPr lang="es-ES" b="0" i="0">
                <a:solidFill>
                  <a:srgbClr val="008000"/>
                </a:solidFill>
                <a:effectLst/>
                <a:latin typeface="Courier New" panose="02070309020205020404" pitchFamily="49" charset="0"/>
              </a:rPr>
              <a:t>;</a:t>
            </a:r>
            <a:r>
              <a:rPr lang="es-ES"/>
              <a:t/>
            </a:r>
            <a:br>
              <a:rPr lang="es-ES"/>
            </a:br>
            <a:r>
              <a:rPr lang="es-ES"/>
              <a:t/>
            </a:r>
            <a:br>
              <a:rPr lang="es-ES"/>
            </a:br>
            <a:r>
              <a:rPr lang="es-ES" b="1" i="0" err="1">
                <a:solidFill>
                  <a:srgbClr val="6666CC"/>
                </a:solidFill>
                <a:effectLst/>
                <a:latin typeface="Courier New" panose="02070309020205020404" pitchFamily="49" charset="0"/>
              </a:rPr>
              <a:t>int</a:t>
            </a:r>
            <a:r>
              <a:rPr lang="es-ES" b="0" i="0">
                <a:solidFill>
                  <a:srgbClr val="000000"/>
                </a:solidFill>
                <a:effectLst/>
                <a:latin typeface="Courier New" panose="02070309020205020404" pitchFamily="49" charset="0"/>
              </a:rPr>
              <a:t> </a:t>
            </a:r>
            <a:r>
              <a:rPr lang="es-ES" b="0" i="0" err="1">
                <a:solidFill>
                  <a:srgbClr val="000000"/>
                </a:solidFill>
                <a:effectLst/>
                <a:latin typeface="Courier New" panose="02070309020205020404" pitchFamily="49" charset="0"/>
              </a:rPr>
              <a:t>numeroCertificadoPresupuestal</a:t>
            </a:r>
            <a:r>
              <a:rPr lang="es-ES" b="0" i="0">
                <a:solidFill>
                  <a:srgbClr val="008000"/>
                </a:solidFill>
                <a:effectLst/>
                <a:latin typeface="Courier New" panose="02070309020205020404" pitchFamily="49" charset="0"/>
              </a:rPr>
              <a:t>;</a:t>
            </a:r>
            <a:r>
              <a:rPr lang="es-ES"/>
              <a:t/>
            </a:r>
            <a:br>
              <a:rPr lang="es-ES"/>
            </a:br>
            <a:r>
              <a:rPr lang="es-ES" b="1" i="0" err="1">
                <a:solidFill>
                  <a:srgbClr val="6666CC"/>
                </a:solidFill>
                <a:effectLst/>
                <a:latin typeface="Courier New" panose="02070309020205020404" pitchFamily="49" charset="0"/>
              </a:rPr>
              <a:t>string</a:t>
            </a:r>
            <a:r>
              <a:rPr lang="es-ES" b="0" i="0">
                <a:solidFill>
                  <a:srgbClr val="000000"/>
                </a:solidFill>
                <a:effectLst/>
                <a:latin typeface="Courier New" panose="02070309020205020404" pitchFamily="49" charset="0"/>
              </a:rPr>
              <a:t> </a:t>
            </a:r>
            <a:r>
              <a:rPr lang="es-ES" b="0" i="0" err="1">
                <a:solidFill>
                  <a:srgbClr val="000000"/>
                </a:solidFill>
                <a:effectLst/>
                <a:latin typeface="Courier New" panose="02070309020205020404" pitchFamily="49" charset="0"/>
              </a:rPr>
              <a:t>nombreCertificadoPresupuestal</a:t>
            </a:r>
            <a:r>
              <a:rPr lang="es-ES" b="0" i="0">
                <a:solidFill>
                  <a:srgbClr val="008000"/>
                </a:solidFill>
                <a:effectLst/>
                <a:latin typeface="Courier New" panose="02070309020205020404" pitchFamily="49" charset="0"/>
              </a:rPr>
              <a:t>;</a:t>
            </a:r>
            <a:endParaRPr lang="en-US"/>
          </a:p>
        </p:txBody>
      </p:sp>
      <p:sp>
        <p:nvSpPr>
          <p:cNvPr id="2" name="Title 1">
            <a:extLst>
              <a:ext uri="{FF2B5EF4-FFF2-40B4-BE49-F238E27FC236}">
                <a16:creationId xmlns:a16="http://schemas.microsoft.com/office/drawing/2014/main" xmlns="" id="{02825FBE-3E3A-4F12-B038-2FD0742F4EEA}"/>
              </a:ext>
            </a:extLst>
          </p:cNvPr>
          <p:cNvSpPr>
            <a:spLocks noGrp="1"/>
          </p:cNvSpPr>
          <p:nvPr>
            <p:ph type="title"/>
          </p:nvPr>
        </p:nvSpPr>
        <p:spPr>
          <a:xfrm>
            <a:off x="771525" y="1967266"/>
            <a:ext cx="1971675" cy="2547257"/>
          </a:xfrm>
          <a:noFill/>
        </p:spPr>
        <p:txBody>
          <a:bodyPr vert="horz" lIns="91440" tIns="45720" rIns="91440" bIns="45720" rtlCol="0" anchor="ctr">
            <a:normAutofit/>
          </a:bodyPr>
          <a:lstStyle/>
          <a:p>
            <a:pPr algn="ctr" defTabSz="914400"/>
            <a:r>
              <a:rPr lang="en-US" sz="2600" kern="1200" dirty="0">
                <a:solidFill>
                  <a:srgbClr val="FFFFFF"/>
                </a:solidFill>
                <a:latin typeface="+mj-lt"/>
                <a:ea typeface="+mj-ea"/>
                <a:cs typeface="+mj-cs"/>
              </a:rPr>
              <a:t>Que </a:t>
            </a:r>
            <a:r>
              <a:rPr lang="en-US" sz="2600" kern="1200" dirty="0" err="1">
                <a:solidFill>
                  <a:srgbClr val="FFFFFF"/>
                </a:solidFill>
                <a:latin typeface="+mj-lt"/>
                <a:ea typeface="+mj-ea"/>
                <a:cs typeface="+mj-cs"/>
              </a:rPr>
              <a:t>Eviten</a:t>
            </a:r>
            <a:r>
              <a:rPr lang="en-US" sz="2600" kern="1200" dirty="0">
                <a:solidFill>
                  <a:srgbClr val="FFFFFF"/>
                </a:solidFill>
                <a:latin typeface="+mj-lt"/>
                <a:ea typeface="+mj-ea"/>
                <a:cs typeface="+mj-cs"/>
              </a:rPr>
              <a:t> </a:t>
            </a:r>
            <a:r>
              <a:rPr lang="en-US" sz="2600" kern="1200" dirty="0" err="1">
                <a:solidFill>
                  <a:srgbClr val="FFFFFF"/>
                </a:solidFill>
                <a:latin typeface="+mj-lt"/>
                <a:ea typeface="+mj-ea"/>
                <a:cs typeface="+mj-cs"/>
              </a:rPr>
              <a:t>Confusiones</a:t>
            </a:r>
            <a:endParaRPr lang="en-US" sz="2600" kern="1200" dirty="0">
              <a:solidFill>
                <a:srgbClr val="FFFFFF"/>
              </a:solidFill>
              <a:latin typeface="+mj-lt"/>
              <a:ea typeface="+mj-ea"/>
              <a:cs typeface="+mj-cs"/>
            </a:endParaRPr>
          </a:p>
        </p:txBody>
      </p:sp>
      <p:sp>
        <p:nvSpPr>
          <p:cNvPr id="6" name="Multiplication Sign 5">
            <a:extLst>
              <a:ext uri="{FF2B5EF4-FFF2-40B4-BE49-F238E27FC236}">
                <a16:creationId xmlns:a16="http://schemas.microsoft.com/office/drawing/2014/main" xmlns="" id="{071694DD-F412-4AEB-B2C6-C340909AED91}"/>
              </a:ext>
            </a:extLst>
          </p:cNvPr>
          <p:cNvSpPr/>
          <p:nvPr/>
        </p:nvSpPr>
        <p:spPr>
          <a:xfrm>
            <a:off x="3712814" y="766421"/>
            <a:ext cx="5084763" cy="2401689"/>
          </a:xfrm>
          <a:prstGeom prst="mathMultiply">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0DD0FFF1-2430-4DAE-BEED-30D96401C2F9}"/>
              </a:ext>
            </a:extLst>
          </p:cNvPr>
          <p:cNvSpPr txBox="1"/>
          <p:nvPr/>
        </p:nvSpPr>
        <p:spPr>
          <a:xfrm>
            <a:off x="462072" y="5273224"/>
            <a:ext cx="2252540" cy="369332"/>
          </a:xfrm>
          <a:prstGeom prst="rect">
            <a:avLst/>
          </a:prstGeom>
          <a:noFill/>
        </p:spPr>
        <p:txBody>
          <a:bodyPr wrap="none" rtlCol="0">
            <a:spAutoFit/>
          </a:bodyPr>
          <a:lstStyle/>
          <a:p>
            <a:r>
              <a:rPr lang="en-US" b="1" i="0" dirty="0">
                <a:solidFill>
                  <a:srgbClr val="6666CC"/>
                </a:solidFill>
                <a:effectLst/>
                <a:latin typeface="Courier New" panose="02070309020205020404" pitchFamily="49" charset="0"/>
              </a:rPr>
              <a:t>int</a:t>
            </a:r>
            <a:r>
              <a:rPr lang="en-US" b="0" i="0" dirty="0">
                <a:solidFill>
                  <a:srgbClr val="000000"/>
                </a:solidFill>
                <a:effectLst/>
                <a:latin typeface="Courier New" panose="02070309020205020404" pitchFamily="49" charset="0"/>
              </a:rPr>
              <a:t> hypotenuse</a:t>
            </a:r>
            <a:r>
              <a:rPr lang="en-US" b="0" i="0" dirty="0">
                <a:solidFill>
                  <a:srgbClr val="008000"/>
                </a:solidFill>
                <a:effectLst/>
                <a:latin typeface="Courier New" panose="02070309020205020404" pitchFamily="49" charset="0"/>
              </a:rPr>
              <a:t>;</a:t>
            </a:r>
            <a:endParaRPr lang="en-US" dirty="0"/>
          </a:p>
        </p:txBody>
      </p:sp>
      <p:sp>
        <p:nvSpPr>
          <p:cNvPr id="9" name="TextBox 8">
            <a:extLst>
              <a:ext uri="{FF2B5EF4-FFF2-40B4-BE49-F238E27FC236}">
                <a16:creationId xmlns:a16="http://schemas.microsoft.com/office/drawing/2014/main" xmlns="" id="{E485ABA4-F7F0-44AA-A24A-5181173BDA8A}"/>
              </a:ext>
            </a:extLst>
          </p:cNvPr>
          <p:cNvSpPr txBox="1"/>
          <p:nvPr/>
        </p:nvSpPr>
        <p:spPr>
          <a:xfrm>
            <a:off x="462072" y="5273224"/>
            <a:ext cx="1149674" cy="369332"/>
          </a:xfrm>
          <a:prstGeom prst="rect">
            <a:avLst/>
          </a:prstGeom>
          <a:noFill/>
        </p:spPr>
        <p:txBody>
          <a:bodyPr wrap="none" rtlCol="0">
            <a:spAutoFit/>
          </a:bodyPr>
          <a:lstStyle/>
          <a:p>
            <a:r>
              <a:rPr lang="en-US" b="1" i="0" dirty="0">
                <a:solidFill>
                  <a:srgbClr val="6666CC"/>
                </a:solidFill>
                <a:effectLst/>
                <a:latin typeface="Courier New" panose="02070309020205020404" pitchFamily="49" charset="0"/>
              </a:rPr>
              <a:t>int</a:t>
            </a:r>
            <a:r>
              <a:rPr lang="en-US" b="0" i="0" dirty="0">
                <a:solidFill>
                  <a:srgbClr val="000000"/>
                </a:solidFill>
                <a:effectLst/>
                <a:latin typeface="Courier New" panose="02070309020205020404" pitchFamily="49" charset="0"/>
              </a:rPr>
              <a:t> hp</a:t>
            </a:r>
            <a:r>
              <a:rPr lang="en-US" b="0" i="0" dirty="0">
                <a:solidFill>
                  <a:srgbClr val="008000"/>
                </a:solidFill>
                <a:effectLst/>
                <a:latin typeface="Courier New" panose="02070309020205020404" pitchFamily="49" charset="0"/>
              </a:rPr>
              <a:t>;</a:t>
            </a:r>
            <a:endParaRPr lang="en-US" dirty="0"/>
          </a:p>
        </p:txBody>
      </p:sp>
      <p:sp>
        <p:nvSpPr>
          <p:cNvPr id="11" name="TextBox 10">
            <a:extLst>
              <a:ext uri="{FF2B5EF4-FFF2-40B4-BE49-F238E27FC236}">
                <a16:creationId xmlns:a16="http://schemas.microsoft.com/office/drawing/2014/main" xmlns="" id="{79BBBC54-6DEF-4F09-B5DE-D0214748F9B7}"/>
              </a:ext>
            </a:extLst>
          </p:cNvPr>
          <p:cNvSpPr txBox="1"/>
          <p:nvPr/>
        </p:nvSpPr>
        <p:spPr>
          <a:xfrm>
            <a:off x="462072" y="6046895"/>
            <a:ext cx="3631122" cy="369332"/>
          </a:xfrm>
          <a:prstGeom prst="rect">
            <a:avLst/>
          </a:prstGeom>
          <a:noFill/>
        </p:spPr>
        <p:txBody>
          <a:bodyPr wrap="square" rtlCol="0">
            <a:spAutoFit/>
          </a:bodyPr>
          <a:lstStyle/>
          <a:p>
            <a:r>
              <a:rPr lang="en-US" b="1" i="0" dirty="0">
                <a:solidFill>
                  <a:srgbClr val="6666CC"/>
                </a:solidFill>
                <a:effectLst/>
                <a:latin typeface="Courier New" panose="02070309020205020404" pitchFamily="49" charset="0"/>
              </a:rPr>
              <a:t>string</a:t>
            </a:r>
            <a:r>
              <a:rPr lang="en-US" b="0" i="0" dirty="0">
                <a:solidFill>
                  <a:srgbClr val="000000"/>
                </a:solidFill>
                <a:effectLst/>
                <a:latin typeface="Courier New" panose="02070309020205020404" pitchFamily="49" charset="0"/>
              </a:rPr>
              <a:t>  </a:t>
            </a:r>
            <a:r>
              <a:rPr lang="en-US" b="0" i="0" dirty="0">
                <a:solidFill>
                  <a:srgbClr val="008000"/>
                </a:solidFill>
                <a:effectLst/>
                <a:latin typeface="Courier New" panose="02070309020205020404" pitchFamily="49" charset="0"/>
              </a:rPr>
              <a:t>[]</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accountList</a:t>
            </a:r>
            <a:r>
              <a:rPr lang="en-US" b="0" i="0" dirty="0">
                <a:solidFill>
                  <a:srgbClr val="008000"/>
                </a:solidFill>
                <a:effectLst/>
                <a:latin typeface="Courier New" panose="02070309020205020404" pitchFamily="49" charset="0"/>
              </a:rPr>
              <a:t>;</a:t>
            </a:r>
            <a:endParaRPr lang="en-US" dirty="0"/>
          </a:p>
        </p:txBody>
      </p:sp>
      <p:sp>
        <p:nvSpPr>
          <p:cNvPr id="12" name="TextBox 11">
            <a:extLst>
              <a:ext uri="{FF2B5EF4-FFF2-40B4-BE49-F238E27FC236}">
                <a16:creationId xmlns:a16="http://schemas.microsoft.com/office/drawing/2014/main" xmlns="" id="{01EB4B35-AA2E-4954-A772-FF4440D57308}"/>
              </a:ext>
            </a:extLst>
          </p:cNvPr>
          <p:cNvSpPr txBox="1"/>
          <p:nvPr/>
        </p:nvSpPr>
        <p:spPr>
          <a:xfrm>
            <a:off x="462072" y="6046895"/>
            <a:ext cx="3631122" cy="369332"/>
          </a:xfrm>
          <a:prstGeom prst="rect">
            <a:avLst/>
          </a:prstGeom>
          <a:noFill/>
        </p:spPr>
        <p:txBody>
          <a:bodyPr wrap="none" rtlCol="0">
            <a:spAutoFit/>
          </a:bodyPr>
          <a:lstStyle/>
          <a:p>
            <a:r>
              <a:rPr lang="en-US" b="0" i="0" dirty="0">
                <a:solidFill>
                  <a:srgbClr val="000000"/>
                </a:solidFill>
                <a:effectLst/>
                <a:latin typeface="Courier New" panose="02070309020205020404" pitchFamily="49" charset="0"/>
              </a:rPr>
              <a:t>list</a:t>
            </a:r>
            <a:r>
              <a:rPr lang="en-US" b="0" i="0" dirty="0">
                <a:solidFill>
                  <a:srgbClr val="008000"/>
                </a:solidFill>
                <a:effectLst/>
                <a:latin typeface="Courier New" panose="02070309020205020404" pitchFamily="49" charset="0"/>
              </a:rPr>
              <a:t>&lt;</a:t>
            </a:r>
            <a:r>
              <a:rPr lang="en-US" b="1" i="0" dirty="0">
                <a:solidFill>
                  <a:srgbClr val="6666CC"/>
                </a:solidFill>
                <a:effectLst/>
                <a:latin typeface="Courier New" panose="02070309020205020404" pitchFamily="49" charset="0"/>
              </a:rPr>
              <a:t>string</a:t>
            </a:r>
            <a:r>
              <a:rPr lang="en-US" b="0" i="0" dirty="0">
                <a:solidFill>
                  <a:srgbClr val="008000"/>
                </a:solidFill>
                <a:effectLst/>
                <a:latin typeface="Courier New" panose="02070309020205020404" pitchFamily="49" charset="0"/>
              </a:rPr>
              <a:t>&gt;</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accountList</a:t>
            </a:r>
            <a:r>
              <a:rPr lang="en-US" b="0" i="0" dirty="0">
                <a:solidFill>
                  <a:srgbClr val="008000"/>
                </a:solidFill>
                <a:effectLst/>
                <a:latin typeface="Courier New" panose="02070309020205020404" pitchFamily="49" charset="0"/>
              </a:rPr>
              <a:t>;</a:t>
            </a:r>
            <a:endParaRPr lang="en-US" dirty="0"/>
          </a:p>
        </p:txBody>
      </p:sp>
      <p:sp>
        <p:nvSpPr>
          <p:cNvPr id="13" name="TextBox 12">
            <a:extLst>
              <a:ext uri="{FF2B5EF4-FFF2-40B4-BE49-F238E27FC236}">
                <a16:creationId xmlns:a16="http://schemas.microsoft.com/office/drawing/2014/main" xmlns="" id="{CFDDAFA8-ED9A-444C-BB6D-7BA134B4CB88}"/>
              </a:ext>
            </a:extLst>
          </p:cNvPr>
          <p:cNvSpPr txBox="1"/>
          <p:nvPr/>
        </p:nvSpPr>
        <p:spPr>
          <a:xfrm>
            <a:off x="4339305" y="4612416"/>
            <a:ext cx="4458272" cy="2031325"/>
          </a:xfrm>
          <a:prstGeom prst="rect">
            <a:avLst/>
          </a:prstGeom>
          <a:noFill/>
          <a:ln>
            <a:solidFill>
              <a:schemeClr val="accent1"/>
            </a:solidFill>
          </a:ln>
        </p:spPr>
        <p:txBody>
          <a:bodyPr wrap="none" rtlCol="0">
            <a:spAutoFit/>
          </a:bodyPr>
          <a:lstStyle/>
          <a:p>
            <a:r>
              <a:rPr lang="en-US" b="1" i="0" dirty="0">
                <a:solidFill>
                  <a:srgbClr val="6666CC"/>
                </a:solidFill>
                <a:effectLst/>
                <a:latin typeface="Courier New" panose="02070309020205020404" pitchFamily="49" charset="0"/>
              </a:rPr>
              <a:t>int</a:t>
            </a:r>
            <a:r>
              <a:rPr lang="en-US" b="0" i="0" dirty="0">
                <a:solidFill>
                  <a:srgbClr val="000000"/>
                </a:solidFill>
                <a:effectLst/>
                <a:latin typeface="Courier New" panose="02070309020205020404" pitchFamily="49" charset="0"/>
              </a:rPr>
              <a:t> l </a:t>
            </a:r>
            <a:r>
              <a:rPr lang="en-US" b="0" i="0" dirty="0">
                <a:solidFill>
                  <a:srgbClr val="008000"/>
                </a:solidFill>
                <a:effectLst/>
                <a:latin typeface="Courier New" panose="02070309020205020404" pitchFamily="49" charset="0"/>
              </a:rPr>
              <a:t>=</a:t>
            </a:r>
            <a:r>
              <a:rPr lang="en-US" b="0" i="0" dirty="0">
                <a:solidFill>
                  <a:srgbClr val="000000"/>
                </a:solidFill>
                <a:effectLst/>
                <a:latin typeface="Courier New" panose="02070309020205020404" pitchFamily="49" charset="0"/>
              </a:rPr>
              <a:t> </a:t>
            </a:r>
            <a:r>
              <a:rPr lang="en-US" b="0" i="0" dirty="0">
                <a:solidFill>
                  <a:srgbClr val="FF0000"/>
                </a:solidFill>
                <a:effectLst/>
                <a:latin typeface="Courier New" panose="02070309020205020404" pitchFamily="49" charset="0"/>
              </a:rPr>
              <a:t>1</a:t>
            </a:r>
            <a:r>
              <a:rPr lang="en-US" b="0" i="0" dirty="0">
                <a:solidFill>
                  <a:srgbClr val="008000"/>
                </a:solidFill>
                <a:effectLst/>
                <a:latin typeface="Courier New" panose="02070309020205020404" pitchFamily="49" charset="0"/>
              </a:rPr>
              <a:t>;</a:t>
            </a:r>
            <a:r>
              <a:rPr lang="en-US" dirty="0"/>
              <a:t/>
            </a:r>
            <a:br>
              <a:rPr lang="en-US" dirty="0"/>
            </a:br>
            <a:r>
              <a:rPr lang="en-US" b="1" i="0" dirty="0">
                <a:solidFill>
                  <a:srgbClr val="6666CC"/>
                </a:solidFill>
                <a:effectLst/>
                <a:latin typeface="Courier New" panose="02070309020205020404" pitchFamily="49" charset="0"/>
              </a:rPr>
              <a:t>int</a:t>
            </a:r>
            <a:r>
              <a:rPr lang="en-US" b="0" i="0" dirty="0">
                <a:solidFill>
                  <a:srgbClr val="000000"/>
                </a:solidFill>
                <a:effectLst/>
                <a:latin typeface="Courier New" panose="02070309020205020404" pitchFamily="49" charset="0"/>
              </a:rPr>
              <a:t> O </a:t>
            </a:r>
            <a:r>
              <a:rPr lang="en-US" b="0" i="0" dirty="0">
                <a:solidFill>
                  <a:srgbClr val="008000"/>
                </a:solidFill>
                <a:effectLst/>
                <a:latin typeface="Courier New" panose="02070309020205020404" pitchFamily="49" charset="0"/>
              </a:rPr>
              <a:t>=</a:t>
            </a:r>
            <a:r>
              <a:rPr lang="en-US" b="0" i="0" dirty="0">
                <a:solidFill>
                  <a:srgbClr val="000000"/>
                </a:solidFill>
                <a:effectLst/>
                <a:latin typeface="Courier New" panose="02070309020205020404" pitchFamily="49" charset="0"/>
              </a:rPr>
              <a:t> </a:t>
            </a:r>
            <a:r>
              <a:rPr lang="en-US" b="0" i="0" dirty="0">
                <a:solidFill>
                  <a:srgbClr val="FF0000"/>
                </a:solidFill>
                <a:effectLst/>
                <a:latin typeface="Courier New" panose="02070309020205020404" pitchFamily="49" charset="0"/>
              </a:rPr>
              <a:t>0</a:t>
            </a:r>
            <a:r>
              <a:rPr lang="en-US" b="0" i="0" dirty="0">
                <a:solidFill>
                  <a:srgbClr val="008000"/>
                </a:solidFill>
                <a:effectLst/>
                <a:latin typeface="Courier New" panose="02070309020205020404" pitchFamily="49" charset="0"/>
              </a:rPr>
              <a:t>;</a:t>
            </a:r>
            <a:r>
              <a:rPr lang="en-US" dirty="0"/>
              <a:t/>
            </a:r>
            <a:br>
              <a:rPr lang="en-US" dirty="0"/>
            </a:br>
            <a:r>
              <a:rPr lang="en-US" dirty="0"/>
              <a:t/>
            </a:r>
            <a:br>
              <a:rPr lang="en-US" dirty="0"/>
            </a:br>
            <a:r>
              <a:rPr lang="en-US" b="1" i="0" dirty="0">
                <a:solidFill>
                  <a:srgbClr val="0600FF"/>
                </a:solidFill>
                <a:effectLst/>
                <a:latin typeface="Courier New" panose="02070309020205020404" pitchFamily="49" charset="0"/>
              </a:rPr>
              <a:t>if</a:t>
            </a:r>
            <a:r>
              <a:rPr lang="en-US" b="0" i="0" dirty="0">
                <a:solidFill>
                  <a:srgbClr val="000000"/>
                </a:solidFill>
                <a:effectLst/>
                <a:latin typeface="Courier New" panose="02070309020205020404" pitchFamily="49" charset="0"/>
              </a:rPr>
              <a:t> </a:t>
            </a:r>
            <a:r>
              <a:rPr lang="en-US" b="0" i="0" dirty="0">
                <a:solidFill>
                  <a:srgbClr val="008000"/>
                </a:solidFill>
                <a:effectLst/>
                <a:latin typeface="Courier New" panose="02070309020205020404" pitchFamily="49" charset="0"/>
              </a:rPr>
              <a:t>(</a:t>
            </a:r>
            <a:r>
              <a:rPr lang="en-US" b="0" i="0" dirty="0">
                <a:solidFill>
                  <a:srgbClr val="000000"/>
                </a:solidFill>
                <a:effectLst/>
                <a:latin typeface="Courier New" panose="02070309020205020404" pitchFamily="49" charset="0"/>
              </a:rPr>
              <a:t>l </a:t>
            </a:r>
            <a:r>
              <a:rPr lang="en-US" b="0" i="0" dirty="0">
                <a:solidFill>
                  <a:srgbClr val="008000"/>
                </a:solidFill>
                <a:effectLst/>
                <a:latin typeface="Courier New" panose="02070309020205020404" pitchFamily="49" charset="0"/>
              </a:rPr>
              <a:t>==</a:t>
            </a:r>
            <a:r>
              <a:rPr lang="en-US" b="0" i="0" dirty="0">
                <a:solidFill>
                  <a:srgbClr val="000000"/>
                </a:solidFill>
                <a:effectLst/>
                <a:latin typeface="Courier New" panose="02070309020205020404" pitchFamily="49" charset="0"/>
              </a:rPr>
              <a:t> O</a:t>
            </a:r>
            <a:r>
              <a:rPr lang="en-US" b="0" i="0" dirty="0">
                <a:solidFill>
                  <a:srgbClr val="008000"/>
                </a:solidFill>
                <a:effectLst/>
                <a:latin typeface="Courier New" panose="02070309020205020404" pitchFamily="49" charset="0"/>
              </a:rPr>
              <a:t>)</a:t>
            </a:r>
            <a:r>
              <a:rPr lang="en-US" dirty="0"/>
              <a:t/>
            </a:r>
            <a:br>
              <a:rPr lang="en-US" dirty="0"/>
            </a:br>
            <a:r>
              <a:rPr lang="en-US" b="0" i="0" dirty="0">
                <a:solidFill>
                  <a:srgbClr val="008000"/>
                </a:solidFill>
                <a:effectLst/>
                <a:latin typeface="Courier New" panose="02070309020205020404" pitchFamily="49" charset="0"/>
              </a:rPr>
              <a:t>{</a:t>
            </a:r>
            <a:r>
              <a:rPr lang="en-US" dirty="0"/>
              <a:t/>
            </a:r>
            <a:br>
              <a:rPr lang="en-US" dirty="0"/>
            </a:b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Console</a:t>
            </a:r>
            <a:r>
              <a:rPr lang="en-US" b="0" i="0" dirty="0" err="1">
                <a:solidFill>
                  <a:srgbClr val="008000"/>
                </a:solidFill>
                <a:effectLst/>
                <a:latin typeface="Courier New" panose="02070309020205020404" pitchFamily="49" charset="0"/>
              </a:rPr>
              <a:t>.</a:t>
            </a:r>
            <a:r>
              <a:rPr lang="en-US" b="0" i="0" dirty="0" err="1">
                <a:solidFill>
                  <a:srgbClr val="0000FF"/>
                </a:solidFill>
                <a:effectLst/>
                <a:latin typeface="Courier New" panose="02070309020205020404" pitchFamily="49" charset="0"/>
              </a:rPr>
              <a:t>WriteLine</a:t>
            </a:r>
            <a:r>
              <a:rPr lang="en-US" b="0" i="0" dirty="0">
                <a:solidFill>
                  <a:srgbClr val="008000"/>
                </a:solidFill>
                <a:effectLst/>
                <a:latin typeface="Courier New" panose="02070309020205020404" pitchFamily="49" charset="0"/>
              </a:rPr>
              <a:t>(</a:t>
            </a:r>
            <a:r>
              <a:rPr lang="en-US" b="0" i="0" dirty="0">
                <a:solidFill>
                  <a:srgbClr val="666666"/>
                </a:solidFill>
                <a:effectLst/>
                <a:latin typeface="Courier New" panose="02070309020205020404" pitchFamily="49" charset="0"/>
              </a:rPr>
              <a:t>"Error"</a:t>
            </a:r>
            <a:r>
              <a:rPr lang="en-US" b="0" i="0" dirty="0">
                <a:solidFill>
                  <a:srgbClr val="008000"/>
                </a:solidFill>
                <a:effectLst/>
                <a:latin typeface="Courier New" panose="02070309020205020404" pitchFamily="49" charset="0"/>
              </a:rPr>
              <a:t>);</a:t>
            </a:r>
            <a:r>
              <a:rPr lang="en-US" dirty="0"/>
              <a:t/>
            </a:r>
            <a:br>
              <a:rPr lang="en-US" dirty="0"/>
            </a:br>
            <a:r>
              <a:rPr lang="en-US" b="0" i="0" dirty="0">
                <a:solidFill>
                  <a:srgbClr val="008000"/>
                </a:solidFill>
                <a:effectLst/>
                <a:latin typeface="Courier New" panose="02070309020205020404" pitchFamily="49" charset="0"/>
              </a:rPr>
              <a:t>}</a:t>
            </a:r>
            <a:endParaRPr lang="en-US" dirty="0"/>
          </a:p>
        </p:txBody>
      </p:sp>
    </p:spTree>
    <p:custDataLst>
      <p:tags r:id="rId1"/>
    </p:custDataLst>
    <p:extLst>
      <p:ext uri="{BB962C8B-B14F-4D97-AF65-F5344CB8AC3E}">
        <p14:creationId xmlns:p14="http://schemas.microsoft.com/office/powerpoint/2010/main" val="748121410"/>
      </p:ext>
    </p:extLst>
  </p:cSld>
  <p:clrMapOvr>
    <a:masterClrMapping/>
  </p:clrMapOvr>
  <mc:AlternateContent xmlns:mc="http://schemas.openxmlformats.org/markup-compatibility/2006" xmlns:p14="http://schemas.microsoft.com/office/powerpoint/2010/main">
    <mc:Choice Requires="p14">
      <p:transition spd="slow" p14:dur="2000" advTm="144590"/>
    </mc:Choice>
    <mc:Fallback xmlns="">
      <p:transition spd="slow" advTm="1445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3" grpId="0"/>
      <p:bldP spid="9" grpId="0"/>
      <p:bldP spid="9" grpId="1"/>
      <p:bldP spid="11" grpId="0"/>
      <p:bldP spid="11" grpId="1"/>
      <p:bldP spid="12" grpId="0"/>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xmlns=""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D38F319A-F2A6-47B8-8A36-440C623F4EBC}"/>
              </a:ext>
            </a:extLst>
          </p:cNvPr>
          <p:cNvSpPr txBox="1"/>
          <p:nvPr/>
        </p:nvSpPr>
        <p:spPr>
          <a:xfrm>
            <a:off x="3395854" y="620688"/>
            <a:ext cx="5748146" cy="1993974"/>
          </a:xfrm>
          <a:prstGeom prst="rect">
            <a:avLst/>
          </a:prstGeom>
          <a:noFill/>
          <a:ln>
            <a:solidFill>
              <a:schemeClr val="accent1"/>
            </a:solidFill>
          </a:ln>
        </p:spPr>
        <p:txBody>
          <a:bodyPr wrap="square" rtlCol="0" anchor="t">
            <a:normAutofit/>
          </a:bodyPr>
          <a:lstStyle/>
          <a:p>
            <a:pPr>
              <a:lnSpc>
                <a:spcPct val="90000"/>
              </a:lnSpc>
              <a:spcAft>
                <a:spcPts val="600"/>
              </a:spcAft>
            </a:pPr>
            <a:r>
              <a:rPr lang="en-US" b="1" i="0" dirty="0">
                <a:solidFill>
                  <a:srgbClr val="6666CC"/>
                </a:solidFill>
                <a:effectLst/>
                <a:latin typeface="Courier New" panose="02070309020205020404" pitchFamily="49" charset="0"/>
              </a:rPr>
              <a:t>class</a:t>
            </a:r>
            <a:r>
              <a:rPr lang="en-US" b="0" i="0" dirty="0">
                <a:solidFill>
                  <a:srgbClr val="000000"/>
                </a:solidFill>
                <a:effectLst/>
                <a:latin typeface="Courier New" panose="02070309020205020404" pitchFamily="49" charset="0"/>
              </a:rPr>
              <a:t> DtaRcrd102 </a:t>
            </a:r>
          </a:p>
          <a:p>
            <a:pPr>
              <a:lnSpc>
                <a:spcPct val="90000"/>
              </a:lnSpc>
              <a:spcAft>
                <a:spcPts val="600"/>
              </a:spcAft>
            </a:pPr>
            <a:r>
              <a:rPr lang="en-US" b="0" i="0" dirty="0">
                <a:solidFill>
                  <a:srgbClr val="008000"/>
                </a:solidFill>
                <a:effectLst/>
                <a:latin typeface="Courier New" panose="02070309020205020404" pitchFamily="49" charset="0"/>
              </a:rPr>
              <a:t>{</a:t>
            </a:r>
            <a:r>
              <a:rPr lang="en-US" dirty="0"/>
              <a:t/>
            </a:r>
            <a:br>
              <a:rPr lang="en-US" dirty="0"/>
            </a:br>
            <a:r>
              <a:rPr lang="en-US" b="0" i="0" dirty="0">
                <a:solidFill>
                  <a:srgbClr val="000000"/>
                </a:solidFill>
                <a:effectLst/>
                <a:latin typeface="Courier New" panose="02070309020205020404" pitchFamily="49" charset="0"/>
              </a:rPr>
              <a:t>  </a:t>
            </a:r>
            <a:r>
              <a:rPr lang="en-US" b="1" i="0" dirty="0">
                <a:solidFill>
                  <a:srgbClr val="0600FF"/>
                </a:solidFill>
                <a:effectLst/>
                <a:latin typeface="Courier New" panose="02070309020205020404" pitchFamily="49" charset="0"/>
              </a:rPr>
              <a:t>private</a:t>
            </a:r>
            <a:r>
              <a:rPr lang="en-US" b="0" i="0" dirty="0">
                <a:solidFill>
                  <a:srgbClr val="000000"/>
                </a:solidFill>
                <a:effectLst/>
                <a:latin typeface="Courier New" panose="02070309020205020404" pitchFamily="49" charset="0"/>
              </a:rPr>
              <a:t> Date </a:t>
            </a:r>
            <a:r>
              <a:rPr lang="en-US" b="0" i="0" dirty="0" err="1">
                <a:solidFill>
                  <a:srgbClr val="000000"/>
                </a:solidFill>
                <a:effectLst/>
                <a:latin typeface="Courier New" panose="02070309020205020404" pitchFamily="49" charset="0"/>
              </a:rPr>
              <a:t>genymdhms</a:t>
            </a:r>
            <a:r>
              <a:rPr lang="en-US" b="0" i="0" dirty="0">
                <a:solidFill>
                  <a:srgbClr val="008000"/>
                </a:solidFill>
                <a:effectLst/>
                <a:latin typeface="Courier New" panose="02070309020205020404" pitchFamily="49" charset="0"/>
              </a:rPr>
              <a:t>;</a:t>
            </a:r>
            <a:r>
              <a:rPr lang="en-US" dirty="0"/>
              <a:t/>
            </a:r>
            <a:br>
              <a:rPr lang="en-US" dirty="0"/>
            </a:br>
            <a:r>
              <a:rPr lang="en-US" b="0" i="0" dirty="0">
                <a:solidFill>
                  <a:srgbClr val="000000"/>
                </a:solidFill>
                <a:effectLst/>
                <a:latin typeface="Courier New" panose="02070309020205020404" pitchFamily="49" charset="0"/>
              </a:rPr>
              <a:t>  </a:t>
            </a:r>
            <a:r>
              <a:rPr lang="en-US" b="1" i="0" dirty="0">
                <a:solidFill>
                  <a:srgbClr val="0600FF"/>
                </a:solidFill>
                <a:effectLst/>
                <a:latin typeface="Courier New" panose="02070309020205020404" pitchFamily="49" charset="0"/>
              </a:rPr>
              <a:t>private</a:t>
            </a:r>
            <a:r>
              <a:rPr lang="en-US" b="0" i="0" dirty="0">
                <a:solidFill>
                  <a:srgbClr val="000000"/>
                </a:solidFill>
                <a:effectLst/>
                <a:latin typeface="Courier New" panose="02070309020205020404" pitchFamily="49" charset="0"/>
              </a:rPr>
              <a:t> Date </a:t>
            </a:r>
            <a:r>
              <a:rPr lang="en-US" b="0" i="0" dirty="0" err="1">
                <a:solidFill>
                  <a:srgbClr val="000000"/>
                </a:solidFill>
                <a:effectLst/>
                <a:latin typeface="Courier New" panose="02070309020205020404" pitchFamily="49" charset="0"/>
              </a:rPr>
              <a:t>modymdhms</a:t>
            </a:r>
            <a:r>
              <a:rPr lang="en-US" b="0" i="0" dirty="0">
                <a:solidFill>
                  <a:srgbClr val="008000"/>
                </a:solidFill>
                <a:effectLst/>
                <a:latin typeface="Courier New" panose="02070309020205020404" pitchFamily="49" charset="0"/>
              </a:rPr>
              <a:t>;</a:t>
            </a:r>
            <a:r>
              <a:rPr lang="en-US" dirty="0"/>
              <a:t/>
            </a:r>
            <a:br>
              <a:rPr lang="en-US" dirty="0"/>
            </a:br>
            <a:r>
              <a:rPr lang="en-US" b="0" i="0" dirty="0">
                <a:solidFill>
                  <a:srgbClr val="000000"/>
                </a:solidFill>
                <a:effectLst/>
                <a:latin typeface="Courier New" panose="02070309020205020404" pitchFamily="49" charset="0"/>
              </a:rPr>
              <a:t>  </a:t>
            </a:r>
            <a:r>
              <a:rPr lang="en-US" b="1" i="0" dirty="0">
                <a:solidFill>
                  <a:srgbClr val="0600FF"/>
                </a:solidFill>
                <a:effectLst/>
                <a:latin typeface="Courier New" panose="02070309020205020404" pitchFamily="49" charset="0"/>
              </a:rPr>
              <a:t>private</a:t>
            </a:r>
            <a:r>
              <a:rPr lang="en-US" b="0" i="0" dirty="0">
                <a:solidFill>
                  <a:srgbClr val="000000"/>
                </a:solidFill>
                <a:effectLst/>
                <a:latin typeface="Courier New" panose="02070309020205020404" pitchFamily="49" charset="0"/>
              </a:rPr>
              <a:t> </a:t>
            </a:r>
            <a:r>
              <a:rPr lang="en-US" b="1" i="0" dirty="0">
                <a:solidFill>
                  <a:srgbClr val="6666CC"/>
                </a:solidFill>
                <a:effectLst/>
                <a:latin typeface="Courier New" panose="02070309020205020404" pitchFamily="49" charset="0"/>
              </a:rPr>
              <a:t>String</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pszqint</a:t>
            </a:r>
            <a:r>
              <a:rPr lang="en-US" b="0" i="0" dirty="0">
                <a:solidFill>
                  <a:srgbClr val="000000"/>
                </a:solidFill>
                <a:effectLst/>
                <a:latin typeface="Courier New" panose="02070309020205020404" pitchFamily="49" charset="0"/>
              </a:rPr>
              <a:t> </a:t>
            </a:r>
            <a:r>
              <a:rPr lang="en-US" b="0" i="0" dirty="0">
                <a:solidFill>
                  <a:srgbClr val="008000"/>
                </a:solidFill>
                <a:effectLst/>
                <a:latin typeface="Courier New" panose="02070309020205020404" pitchFamily="49" charset="0"/>
              </a:rPr>
              <a:t>=</a:t>
            </a:r>
            <a:r>
              <a:rPr lang="en-US" b="0" i="0" dirty="0">
                <a:solidFill>
                  <a:srgbClr val="000000"/>
                </a:solidFill>
                <a:effectLst/>
                <a:latin typeface="Courier New" panose="02070309020205020404" pitchFamily="49" charset="0"/>
              </a:rPr>
              <a:t> </a:t>
            </a:r>
            <a:r>
              <a:rPr lang="en-US" b="0" i="0" dirty="0">
                <a:solidFill>
                  <a:srgbClr val="666666"/>
                </a:solidFill>
                <a:effectLst/>
                <a:latin typeface="Courier New" panose="02070309020205020404" pitchFamily="49" charset="0"/>
              </a:rPr>
              <a:t>"102"</a:t>
            </a:r>
            <a:r>
              <a:rPr lang="en-US" b="0" i="0" dirty="0">
                <a:solidFill>
                  <a:srgbClr val="008000"/>
                </a:solidFill>
                <a:effectLst/>
                <a:latin typeface="Courier New" panose="02070309020205020404" pitchFamily="49" charset="0"/>
              </a:rPr>
              <a:t>;</a:t>
            </a:r>
            <a:r>
              <a:rPr lang="en-US" dirty="0"/>
              <a:t/>
            </a:r>
            <a:br>
              <a:rPr lang="en-US" dirty="0"/>
            </a:br>
            <a:r>
              <a:rPr lang="en-US" b="0" i="0" dirty="0">
                <a:solidFill>
                  <a:srgbClr val="000000"/>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 ... */</a:t>
            </a:r>
            <a:r>
              <a:rPr lang="en-US" dirty="0"/>
              <a:t/>
            </a:r>
            <a:br>
              <a:rPr lang="en-US" dirty="0"/>
            </a:br>
            <a:r>
              <a:rPr lang="en-US" b="0" i="0" dirty="0">
                <a:solidFill>
                  <a:srgbClr val="008000"/>
                </a:solidFill>
                <a:effectLst/>
                <a:latin typeface="Courier New" panose="02070309020205020404" pitchFamily="49" charset="0"/>
              </a:rPr>
              <a:t>}</a:t>
            </a:r>
            <a:endParaRPr lang="en-US" dirty="0"/>
          </a:p>
        </p:txBody>
      </p:sp>
      <p:sp>
        <p:nvSpPr>
          <p:cNvPr id="5" name="TextBox 4">
            <a:extLst>
              <a:ext uri="{FF2B5EF4-FFF2-40B4-BE49-F238E27FC236}">
                <a16:creationId xmlns:a16="http://schemas.microsoft.com/office/drawing/2014/main" xmlns="" id="{57C9FA90-F1D0-4E1C-B179-081D30DF7C9B}"/>
              </a:ext>
            </a:extLst>
          </p:cNvPr>
          <p:cNvSpPr txBox="1"/>
          <p:nvPr/>
        </p:nvSpPr>
        <p:spPr>
          <a:xfrm>
            <a:off x="3395854" y="3224101"/>
            <a:ext cx="5748146" cy="1993974"/>
          </a:xfrm>
          <a:prstGeom prst="rect">
            <a:avLst/>
          </a:prstGeom>
          <a:noFill/>
          <a:ln>
            <a:solidFill>
              <a:schemeClr val="accent1"/>
            </a:solidFill>
          </a:ln>
        </p:spPr>
        <p:txBody>
          <a:bodyPr wrap="square" rtlCol="0" anchor="t">
            <a:normAutofit/>
          </a:bodyPr>
          <a:lstStyle/>
          <a:p>
            <a:pPr>
              <a:lnSpc>
                <a:spcPct val="90000"/>
              </a:lnSpc>
              <a:spcAft>
                <a:spcPts val="600"/>
              </a:spcAft>
            </a:pPr>
            <a:r>
              <a:rPr lang="en-US" b="1" i="0" dirty="0">
                <a:solidFill>
                  <a:srgbClr val="6666CC"/>
                </a:solidFill>
                <a:effectLst/>
                <a:latin typeface="Courier New" panose="02070309020205020404" pitchFamily="49" charset="0"/>
              </a:rPr>
              <a:t>class</a:t>
            </a:r>
            <a:r>
              <a:rPr lang="en-US" b="0" i="0" dirty="0">
                <a:solidFill>
                  <a:srgbClr val="000000"/>
                </a:solidFill>
                <a:effectLst/>
                <a:latin typeface="Courier New" panose="02070309020205020404" pitchFamily="49" charset="0"/>
              </a:rPr>
              <a:t> Customer</a:t>
            </a:r>
          </a:p>
          <a:p>
            <a:pPr>
              <a:lnSpc>
                <a:spcPct val="90000"/>
              </a:lnSpc>
              <a:spcAft>
                <a:spcPts val="600"/>
              </a:spcAft>
            </a:pPr>
            <a:r>
              <a:rPr lang="en-US" b="0" i="0" dirty="0">
                <a:solidFill>
                  <a:srgbClr val="008000"/>
                </a:solidFill>
                <a:effectLst/>
                <a:latin typeface="Courier New" panose="02070309020205020404" pitchFamily="49" charset="0"/>
              </a:rPr>
              <a:t>{</a:t>
            </a:r>
            <a:r>
              <a:rPr lang="en-US" dirty="0"/>
              <a:t/>
            </a:r>
            <a:br>
              <a:rPr lang="en-US" dirty="0"/>
            </a:br>
            <a:r>
              <a:rPr lang="en-US" dirty="0">
                <a:solidFill>
                  <a:srgbClr val="000000"/>
                </a:solidFill>
                <a:latin typeface="Courier New" panose="02070309020205020404" pitchFamily="49" charset="0"/>
              </a:rPr>
              <a:t>  </a:t>
            </a:r>
            <a:r>
              <a:rPr lang="en-US" b="1" i="0" dirty="0">
                <a:solidFill>
                  <a:srgbClr val="0600FF"/>
                </a:solidFill>
                <a:effectLst/>
                <a:latin typeface="Courier New" panose="02070309020205020404" pitchFamily="49" charset="0"/>
              </a:rPr>
              <a:t>private</a:t>
            </a:r>
            <a:r>
              <a:rPr lang="en-US" b="0" i="0" dirty="0">
                <a:solidFill>
                  <a:srgbClr val="000000"/>
                </a:solidFill>
                <a:effectLst/>
                <a:latin typeface="Courier New" panose="02070309020205020404" pitchFamily="49" charset="0"/>
              </a:rPr>
              <a:t> Date </a:t>
            </a:r>
            <a:r>
              <a:rPr lang="en-US" b="0" i="0" dirty="0" err="1">
                <a:solidFill>
                  <a:srgbClr val="000000"/>
                </a:solidFill>
                <a:effectLst/>
                <a:latin typeface="Courier New" panose="02070309020205020404" pitchFamily="49" charset="0"/>
              </a:rPr>
              <a:t>generationTimestamp</a:t>
            </a:r>
            <a:r>
              <a:rPr lang="en-US" b="0" i="0" dirty="0">
                <a:solidFill>
                  <a:srgbClr val="008000"/>
                </a:solidFill>
                <a:effectLst/>
                <a:latin typeface="Courier New" panose="02070309020205020404" pitchFamily="49" charset="0"/>
              </a:rPr>
              <a:t>;</a:t>
            </a:r>
            <a:r>
              <a:rPr lang="en-US" dirty="0"/>
              <a:t/>
            </a:r>
            <a:br>
              <a:rPr lang="en-US" dirty="0"/>
            </a:br>
            <a:r>
              <a:rPr lang="en-US" b="0" i="0" dirty="0">
                <a:solidFill>
                  <a:srgbClr val="000000"/>
                </a:solidFill>
                <a:effectLst/>
                <a:latin typeface="Courier New" panose="02070309020205020404" pitchFamily="49" charset="0"/>
              </a:rPr>
              <a:t>  </a:t>
            </a:r>
            <a:r>
              <a:rPr lang="en-US" b="1" i="0" dirty="0">
                <a:solidFill>
                  <a:srgbClr val="0600FF"/>
                </a:solidFill>
                <a:effectLst/>
                <a:latin typeface="Courier New" panose="02070309020205020404" pitchFamily="49" charset="0"/>
              </a:rPr>
              <a:t>private</a:t>
            </a:r>
            <a:r>
              <a:rPr lang="en-US" b="0" i="0" dirty="0">
                <a:solidFill>
                  <a:srgbClr val="000000"/>
                </a:solidFill>
                <a:effectLst/>
                <a:latin typeface="Courier New" panose="02070309020205020404" pitchFamily="49" charset="0"/>
              </a:rPr>
              <a:t> Date </a:t>
            </a:r>
            <a:r>
              <a:rPr lang="en-US" b="0" i="0" dirty="0" err="1">
                <a:solidFill>
                  <a:srgbClr val="000000"/>
                </a:solidFill>
                <a:effectLst/>
                <a:latin typeface="Courier New" panose="02070309020205020404" pitchFamily="49" charset="0"/>
              </a:rPr>
              <a:t>modificationTimestamp</a:t>
            </a:r>
            <a:r>
              <a:rPr lang="en-US" b="0" i="0">
                <a:solidFill>
                  <a:srgbClr val="008000"/>
                </a:solidFill>
                <a:effectLst/>
                <a:latin typeface="Courier New" panose="02070309020205020404" pitchFamily="49" charset="0"/>
              </a:rPr>
              <a:t>;</a:t>
            </a:r>
            <a:r>
              <a:rPr lang="en-US" dirty="0"/>
              <a:t/>
            </a:r>
            <a:br>
              <a:rPr lang="en-US" dirty="0"/>
            </a:br>
            <a:r>
              <a:rPr lang="en-US" b="0" i="0" dirty="0">
                <a:solidFill>
                  <a:srgbClr val="000000"/>
                </a:solidFill>
                <a:effectLst/>
                <a:latin typeface="Courier New" panose="02070309020205020404" pitchFamily="49" charset="0"/>
              </a:rPr>
              <a:t>  </a:t>
            </a:r>
            <a:r>
              <a:rPr lang="en-US" b="1" i="0" dirty="0">
                <a:solidFill>
                  <a:srgbClr val="0600FF"/>
                </a:solidFill>
                <a:effectLst/>
                <a:latin typeface="Courier New" panose="02070309020205020404" pitchFamily="49" charset="0"/>
              </a:rPr>
              <a:t>private</a:t>
            </a:r>
            <a:r>
              <a:rPr lang="en-US" b="0" i="0" dirty="0">
                <a:solidFill>
                  <a:srgbClr val="000000"/>
                </a:solidFill>
                <a:effectLst/>
                <a:latin typeface="Courier New" panose="02070309020205020404" pitchFamily="49" charset="0"/>
              </a:rPr>
              <a:t> </a:t>
            </a:r>
            <a:r>
              <a:rPr lang="en-US" b="1" i="0" dirty="0">
                <a:solidFill>
                  <a:srgbClr val="6666CC"/>
                </a:solidFill>
                <a:effectLst/>
                <a:latin typeface="Courier New" panose="02070309020205020404" pitchFamily="49" charset="0"/>
              </a:rPr>
              <a:t>String</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recordId</a:t>
            </a:r>
            <a:r>
              <a:rPr lang="en-US" b="0" i="0" dirty="0">
                <a:solidFill>
                  <a:srgbClr val="000000"/>
                </a:solidFill>
                <a:effectLst/>
                <a:latin typeface="Courier New" panose="02070309020205020404" pitchFamily="49" charset="0"/>
              </a:rPr>
              <a:t> </a:t>
            </a:r>
            <a:r>
              <a:rPr lang="en-US" b="0" i="0" dirty="0">
                <a:solidFill>
                  <a:srgbClr val="008000"/>
                </a:solidFill>
                <a:effectLst/>
                <a:latin typeface="Courier New" panose="02070309020205020404" pitchFamily="49" charset="0"/>
              </a:rPr>
              <a:t>=</a:t>
            </a:r>
            <a:r>
              <a:rPr lang="en-US" b="0" i="0" dirty="0">
                <a:solidFill>
                  <a:srgbClr val="000000"/>
                </a:solidFill>
                <a:effectLst/>
                <a:latin typeface="Courier New" panose="02070309020205020404" pitchFamily="49" charset="0"/>
              </a:rPr>
              <a:t> </a:t>
            </a:r>
            <a:r>
              <a:rPr lang="en-US" b="0" i="0" dirty="0">
                <a:solidFill>
                  <a:srgbClr val="666666"/>
                </a:solidFill>
                <a:effectLst/>
                <a:latin typeface="Courier New" panose="02070309020205020404" pitchFamily="49" charset="0"/>
              </a:rPr>
              <a:t>"102"</a:t>
            </a:r>
            <a:r>
              <a:rPr lang="en-US" b="0" i="0" dirty="0">
                <a:solidFill>
                  <a:srgbClr val="008000"/>
                </a:solidFill>
                <a:effectLst/>
                <a:latin typeface="Courier New" panose="02070309020205020404" pitchFamily="49" charset="0"/>
              </a:rPr>
              <a:t>;</a:t>
            </a:r>
            <a:r>
              <a:rPr lang="en-US" dirty="0"/>
              <a:t/>
            </a:r>
            <a:br>
              <a:rPr lang="en-US" dirty="0"/>
            </a:br>
            <a:r>
              <a:rPr lang="en-US" b="0" i="0" dirty="0">
                <a:solidFill>
                  <a:srgbClr val="000000"/>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 ... */</a:t>
            </a:r>
            <a:r>
              <a:rPr lang="en-US" dirty="0"/>
              <a:t/>
            </a:r>
            <a:br>
              <a:rPr lang="en-US" dirty="0"/>
            </a:br>
            <a:r>
              <a:rPr lang="en-US" b="0" i="0" dirty="0">
                <a:solidFill>
                  <a:srgbClr val="008000"/>
                </a:solidFill>
                <a:effectLst/>
                <a:latin typeface="Courier New" panose="02070309020205020404" pitchFamily="49" charset="0"/>
              </a:rPr>
              <a:t>};</a:t>
            </a:r>
            <a:endParaRPr lang="en-US" dirty="0"/>
          </a:p>
        </p:txBody>
      </p:sp>
      <p:sp>
        <p:nvSpPr>
          <p:cNvPr id="2" name="Title 1">
            <a:extLst>
              <a:ext uri="{FF2B5EF4-FFF2-40B4-BE49-F238E27FC236}">
                <a16:creationId xmlns:a16="http://schemas.microsoft.com/office/drawing/2014/main" xmlns="" id="{008AE8F0-EE1E-411F-9130-2C93899B12D4}"/>
              </a:ext>
            </a:extLst>
          </p:cNvPr>
          <p:cNvSpPr>
            <a:spLocks noGrp="1"/>
          </p:cNvSpPr>
          <p:nvPr>
            <p:ph type="title"/>
          </p:nvPr>
        </p:nvSpPr>
        <p:spPr>
          <a:xfrm>
            <a:off x="771525" y="1967266"/>
            <a:ext cx="1971675" cy="2547257"/>
          </a:xfrm>
          <a:noFill/>
        </p:spPr>
        <p:txBody>
          <a:bodyPr vert="horz" lIns="91440" tIns="45720" rIns="91440" bIns="45720" rtlCol="0" anchor="ctr">
            <a:normAutofit/>
          </a:bodyPr>
          <a:lstStyle/>
          <a:p>
            <a:pPr algn="ctr" defTabSz="914400"/>
            <a:r>
              <a:rPr lang="en-US" sz="2400" kern="1200" dirty="0">
                <a:solidFill>
                  <a:srgbClr val="FFFFFF"/>
                </a:solidFill>
                <a:latin typeface="+mj-lt"/>
                <a:ea typeface="+mj-ea"/>
                <a:cs typeface="+mj-cs"/>
              </a:rPr>
              <a:t>Que </a:t>
            </a:r>
            <a:r>
              <a:rPr lang="en-US" sz="2400" kern="1200" dirty="0" err="1">
                <a:solidFill>
                  <a:srgbClr val="FFFFFF"/>
                </a:solidFill>
                <a:latin typeface="+mj-lt"/>
                <a:ea typeface="+mj-ea"/>
                <a:cs typeface="+mj-cs"/>
              </a:rPr>
              <a:t>sean</a:t>
            </a:r>
            <a:r>
              <a:rPr lang="en-US" sz="2400" kern="1200" dirty="0">
                <a:solidFill>
                  <a:srgbClr val="FFFFFF"/>
                </a:solidFill>
                <a:latin typeface="+mj-lt"/>
                <a:ea typeface="+mj-ea"/>
                <a:cs typeface="+mj-cs"/>
              </a:rPr>
              <a:t> </a:t>
            </a:r>
            <a:r>
              <a:rPr lang="en-US" sz="2400" kern="1200" dirty="0" err="1">
                <a:solidFill>
                  <a:srgbClr val="FFFFFF"/>
                </a:solidFill>
                <a:latin typeface="+mj-lt"/>
                <a:ea typeface="+mj-ea"/>
                <a:cs typeface="+mj-cs"/>
              </a:rPr>
              <a:t>Pronunciables</a:t>
            </a:r>
            <a:endParaRPr lang="en-US" sz="2400" kern="1200" dirty="0">
              <a:solidFill>
                <a:srgbClr val="FFFFFF"/>
              </a:solidFill>
              <a:latin typeface="+mj-lt"/>
              <a:ea typeface="+mj-ea"/>
              <a:cs typeface="+mj-cs"/>
            </a:endParaRPr>
          </a:p>
        </p:txBody>
      </p:sp>
      <p:sp>
        <p:nvSpPr>
          <p:cNvPr id="7" name="Multiplication Sign 6">
            <a:extLst>
              <a:ext uri="{FF2B5EF4-FFF2-40B4-BE49-F238E27FC236}">
                <a16:creationId xmlns:a16="http://schemas.microsoft.com/office/drawing/2014/main" xmlns="" id="{692C85E5-D73C-4541-A7D9-D428D11179B4}"/>
              </a:ext>
            </a:extLst>
          </p:cNvPr>
          <p:cNvSpPr/>
          <p:nvPr/>
        </p:nvSpPr>
        <p:spPr>
          <a:xfrm>
            <a:off x="3727545" y="439080"/>
            <a:ext cx="5084763" cy="2401689"/>
          </a:xfrm>
          <a:prstGeom prst="mathMultiply">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41040900"/>
      </p:ext>
    </p:extLst>
  </p:cSld>
  <p:clrMapOvr>
    <a:masterClrMapping/>
  </p:clrMapOvr>
  <mc:AlternateContent xmlns:mc="http://schemas.openxmlformats.org/markup-compatibility/2006" xmlns:p14="http://schemas.microsoft.com/office/powerpoint/2010/main">
    <mc:Choice Requires="p14">
      <p:transition spd="slow" p14:dur="2000" advTm="59870"/>
    </mc:Choice>
    <mc:Fallback xmlns="">
      <p:transition spd="slow" advTm="598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xmlns=""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520E833E-5244-4B35-9B23-D04DC0464BA2}"/>
              </a:ext>
            </a:extLst>
          </p:cNvPr>
          <p:cNvSpPr txBox="1"/>
          <p:nvPr/>
        </p:nvSpPr>
        <p:spPr>
          <a:xfrm>
            <a:off x="3162395" y="1140172"/>
            <a:ext cx="5874101" cy="795338"/>
          </a:xfrm>
          <a:prstGeom prst="rect">
            <a:avLst/>
          </a:prstGeom>
          <a:noFill/>
          <a:ln>
            <a:solidFill>
              <a:schemeClr val="accent1"/>
            </a:solidFill>
          </a:ln>
        </p:spPr>
        <p:txBody>
          <a:bodyPr wrap="square" rtlCol="0" anchor="t">
            <a:normAutofit lnSpcReduction="10000"/>
          </a:bodyPr>
          <a:lstStyle/>
          <a:p>
            <a:pPr>
              <a:lnSpc>
                <a:spcPct val="90000"/>
              </a:lnSpc>
              <a:spcAft>
                <a:spcPts val="600"/>
              </a:spcAft>
            </a:pPr>
            <a:r>
              <a:rPr lang="en-US" sz="1400" b="1" i="0" dirty="0">
                <a:solidFill>
                  <a:srgbClr val="0600FF"/>
                </a:solidFill>
                <a:effectLst/>
                <a:latin typeface="Courier New" panose="02070309020205020404" pitchFamily="49" charset="0"/>
              </a:rPr>
              <a:t>for</a:t>
            </a:r>
            <a:r>
              <a:rPr lang="en-US" sz="1400" b="0" i="0" dirty="0">
                <a:solidFill>
                  <a:srgbClr val="000000"/>
                </a:solidFill>
                <a:effectLst/>
                <a:latin typeface="Courier New" panose="02070309020205020404" pitchFamily="49" charset="0"/>
              </a:rPr>
              <a:t> </a:t>
            </a:r>
            <a:r>
              <a:rPr lang="en-US" sz="1400" b="0" i="0" dirty="0">
                <a:solidFill>
                  <a:srgbClr val="008000"/>
                </a:solidFill>
                <a:effectLst/>
                <a:latin typeface="Courier New" panose="02070309020205020404" pitchFamily="49" charset="0"/>
              </a:rPr>
              <a:t>(</a:t>
            </a:r>
            <a:r>
              <a:rPr lang="en-US" sz="1400" b="1" i="0" dirty="0">
                <a:solidFill>
                  <a:srgbClr val="6666CC"/>
                </a:solidFill>
                <a:effectLst/>
                <a:latin typeface="Courier New" panose="02070309020205020404" pitchFamily="49" charset="0"/>
              </a:rPr>
              <a:t>int</a:t>
            </a:r>
            <a:r>
              <a:rPr lang="en-US" sz="1400" b="0" i="0" dirty="0">
                <a:solidFill>
                  <a:srgbClr val="000000"/>
                </a:solidFill>
                <a:effectLst/>
                <a:latin typeface="Courier New" panose="02070309020205020404" pitchFamily="49" charset="0"/>
              </a:rPr>
              <a:t> j</a:t>
            </a:r>
            <a:r>
              <a:rPr lang="en-US" sz="1400" b="0" i="0" dirty="0">
                <a:solidFill>
                  <a:srgbClr val="008000"/>
                </a:solidFill>
                <a:effectLst/>
                <a:latin typeface="Courier New" panose="02070309020205020404" pitchFamily="49" charset="0"/>
              </a:rPr>
              <a:t>=</a:t>
            </a:r>
            <a:r>
              <a:rPr lang="en-US" sz="1400" b="0" i="0" dirty="0">
                <a:solidFill>
                  <a:srgbClr val="FF0000"/>
                </a:solidFill>
                <a:effectLst/>
                <a:latin typeface="Courier New" panose="02070309020205020404" pitchFamily="49" charset="0"/>
              </a:rPr>
              <a:t>0</a:t>
            </a:r>
            <a:r>
              <a:rPr lang="en-US" sz="1400" b="0" i="0" dirty="0">
                <a:solidFill>
                  <a:srgbClr val="008000"/>
                </a:solidFill>
                <a:effectLst/>
                <a:latin typeface="Courier New" panose="02070309020205020404" pitchFamily="49" charset="0"/>
              </a:rPr>
              <a:t>;</a:t>
            </a:r>
            <a:r>
              <a:rPr lang="en-US" sz="1400" b="0" i="0" dirty="0">
                <a:solidFill>
                  <a:srgbClr val="000000"/>
                </a:solidFill>
                <a:effectLst/>
                <a:latin typeface="Courier New" panose="02070309020205020404" pitchFamily="49" charset="0"/>
              </a:rPr>
              <a:t> j</a:t>
            </a:r>
            <a:r>
              <a:rPr lang="en-US" sz="1400" b="0" i="0" dirty="0">
                <a:solidFill>
                  <a:srgbClr val="008000"/>
                </a:solidFill>
                <a:effectLst/>
                <a:latin typeface="Courier New" panose="02070309020205020404" pitchFamily="49" charset="0"/>
              </a:rPr>
              <a:t>&lt;</a:t>
            </a:r>
            <a:r>
              <a:rPr lang="en-US" sz="1400" b="0" i="0" dirty="0">
                <a:solidFill>
                  <a:srgbClr val="FF0000"/>
                </a:solidFill>
                <a:effectLst/>
                <a:latin typeface="Courier New" panose="02070309020205020404" pitchFamily="49" charset="0"/>
              </a:rPr>
              <a:t>34</a:t>
            </a:r>
            <a:r>
              <a:rPr lang="en-US" sz="1400" b="0" i="0" dirty="0">
                <a:solidFill>
                  <a:srgbClr val="008000"/>
                </a:solidFill>
                <a:effectLst/>
                <a:latin typeface="Courier New" panose="02070309020205020404" pitchFamily="49" charset="0"/>
              </a:rPr>
              <a:t>;</a:t>
            </a:r>
            <a:r>
              <a:rPr lang="en-US" sz="1400" b="0" i="0" dirty="0">
                <a:solidFill>
                  <a:srgbClr val="000000"/>
                </a:solidFill>
                <a:effectLst/>
                <a:latin typeface="Courier New" panose="02070309020205020404" pitchFamily="49" charset="0"/>
              </a:rPr>
              <a:t> </a:t>
            </a:r>
            <a:r>
              <a:rPr lang="en-US" sz="1400" b="0" i="0" dirty="0" err="1">
                <a:solidFill>
                  <a:srgbClr val="000000"/>
                </a:solidFill>
                <a:effectLst/>
                <a:latin typeface="Courier New" panose="02070309020205020404" pitchFamily="49" charset="0"/>
              </a:rPr>
              <a:t>j</a:t>
            </a:r>
            <a:r>
              <a:rPr lang="en-US" sz="1400" b="0" i="0" dirty="0" err="1">
                <a:solidFill>
                  <a:srgbClr val="008000"/>
                </a:solidFill>
                <a:effectLst/>
                <a:latin typeface="Courier New" panose="02070309020205020404" pitchFamily="49" charset="0"/>
              </a:rPr>
              <a:t>++</a:t>
            </a:r>
            <a:r>
              <a:rPr lang="en-US" sz="1400" b="0" i="0" dirty="0">
                <a:solidFill>
                  <a:srgbClr val="008000"/>
                </a:solidFill>
                <a:effectLst/>
                <a:latin typeface="Courier New" panose="02070309020205020404" pitchFamily="49" charset="0"/>
              </a:rPr>
              <a:t>)</a:t>
            </a:r>
            <a:r>
              <a:rPr lang="en-US" sz="1400" dirty="0"/>
              <a:t/>
            </a:r>
            <a:br>
              <a:rPr lang="en-US" sz="1400" dirty="0"/>
            </a:br>
            <a:r>
              <a:rPr lang="en-US" sz="1400" b="0" i="0" dirty="0">
                <a:solidFill>
                  <a:srgbClr val="008000"/>
                </a:solidFill>
                <a:effectLst/>
                <a:latin typeface="Courier New" panose="02070309020205020404" pitchFamily="49" charset="0"/>
              </a:rPr>
              <a:t>{</a:t>
            </a:r>
            <a:r>
              <a:rPr lang="en-US" sz="1400" dirty="0"/>
              <a:t/>
            </a:r>
            <a:br>
              <a:rPr lang="en-US" sz="1400" dirty="0"/>
            </a:br>
            <a:r>
              <a:rPr lang="en-US" sz="1400" b="0" i="0" dirty="0">
                <a:solidFill>
                  <a:srgbClr val="000000"/>
                </a:solidFill>
                <a:effectLst/>
                <a:latin typeface="Courier New" panose="02070309020205020404" pitchFamily="49" charset="0"/>
              </a:rPr>
              <a:t>  s </a:t>
            </a:r>
            <a:r>
              <a:rPr lang="en-US" sz="1400" b="0" i="0" dirty="0">
                <a:solidFill>
                  <a:srgbClr val="008000"/>
                </a:solidFill>
                <a:effectLst/>
                <a:latin typeface="Courier New" panose="02070309020205020404" pitchFamily="49" charset="0"/>
              </a:rPr>
              <a:t>+=</a:t>
            </a:r>
            <a:r>
              <a:rPr lang="en-US" sz="1400" b="0" i="0" dirty="0">
                <a:solidFill>
                  <a:srgbClr val="000000"/>
                </a:solidFill>
                <a:effectLst/>
                <a:latin typeface="Courier New" panose="02070309020205020404" pitchFamily="49" charset="0"/>
              </a:rPr>
              <a:t> </a:t>
            </a:r>
            <a:r>
              <a:rPr lang="en-US" sz="1400" b="0" i="0" dirty="0">
                <a:solidFill>
                  <a:srgbClr val="008000"/>
                </a:solidFill>
                <a:effectLst/>
                <a:latin typeface="Courier New" panose="02070309020205020404" pitchFamily="49" charset="0"/>
              </a:rPr>
              <a:t>(</a:t>
            </a:r>
            <a:r>
              <a:rPr lang="en-US" sz="1400" b="0" i="0" dirty="0">
                <a:solidFill>
                  <a:srgbClr val="000000"/>
                </a:solidFill>
                <a:effectLst/>
                <a:latin typeface="Courier New" panose="02070309020205020404" pitchFamily="49" charset="0"/>
              </a:rPr>
              <a:t>t</a:t>
            </a:r>
            <a:r>
              <a:rPr lang="en-US" sz="1400" b="0" i="0" dirty="0">
                <a:solidFill>
                  <a:srgbClr val="008000"/>
                </a:solidFill>
                <a:effectLst/>
                <a:latin typeface="Courier New" panose="02070309020205020404" pitchFamily="49" charset="0"/>
              </a:rPr>
              <a:t>[</a:t>
            </a:r>
            <a:r>
              <a:rPr lang="en-US" sz="1400" b="0" i="0" dirty="0">
                <a:solidFill>
                  <a:srgbClr val="000000"/>
                </a:solidFill>
                <a:effectLst/>
                <a:latin typeface="Courier New" panose="02070309020205020404" pitchFamily="49" charset="0"/>
              </a:rPr>
              <a:t>j</a:t>
            </a:r>
            <a:r>
              <a:rPr lang="en-US" sz="1400" b="0" i="0" dirty="0">
                <a:solidFill>
                  <a:srgbClr val="008000"/>
                </a:solidFill>
                <a:effectLst/>
                <a:latin typeface="Courier New" panose="02070309020205020404" pitchFamily="49" charset="0"/>
              </a:rPr>
              <a:t>]*</a:t>
            </a:r>
            <a:r>
              <a:rPr lang="en-US" sz="1400" b="0" i="0" dirty="0">
                <a:solidFill>
                  <a:srgbClr val="FF0000"/>
                </a:solidFill>
                <a:effectLst/>
                <a:latin typeface="Courier New" panose="02070309020205020404" pitchFamily="49" charset="0"/>
              </a:rPr>
              <a:t>4</a:t>
            </a:r>
            <a:r>
              <a:rPr lang="en-US" sz="1400" b="0" i="0" dirty="0">
                <a:solidFill>
                  <a:srgbClr val="008000"/>
                </a:solidFill>
                <a:effectLst/>
                <a:latin typeface="Courier New" panose="02070309020205020404" pitchFamily="49" charset="0"/>
              </a:rPr>
              <a:t>)/</a:t>
            </a:r>
            <a:r>
              <a:rPr lang="en-US" sz="1400" b="0" i="0" dirty="0">
                <a:solidFill>
                  <a:srgbClr val="FF0000"/>
                </a:solidFill>
                <a:effectLst/>
                <a:latin typeface="Courier New" panose="02070309020205020404" pitchFamily="49" charset="0"/>
              </a:rPr>
              <a:t>5</a:t>
            </a:r>
            <a:r>
              <a:rPr lang="en-US" sz="1400" b="0" i="0" dirty="0">
                <a:solidFill>
                  <a:srgbClr val="008000"/>
                </a:solidFill>
                <a:effectLst/>
                <a:latin typeface="Courier New" panose="02070309020205020404" pitchFamily="49" charset="0"/>
              </a:rPr>
              <a:t>;</a:t>
            </a:r>
            <a:r>
              <a:rPr lang="en-US" sz="1400" dirty="0"/>
              <a:t/>
            </a:r>
            <a:br>
              <a:rPr lang="en-US" sz="1400" dirty="0"/>
            </a:br>
            <a:r>
              <a:rPr lang="en-US" sz="1400" b="0" i="0" dirty="0">
                <a:solidFill>
                  <a:srgbClr val="008000"/>
                </a:solidFill>
                <a:effectLst/>
                <a:latin typeface="Courier New" panose="02070309020205020404" pitchFamily="49" charset="0"/>
              </a:rPr>
              <a:t>}</a:t>
            </a:r>
            <a:endParaRPr lang="en-US" sz="1400" dirty="0"/>
          </a:p>
        </p:txBody>
      </p:sp>
      <p:sp>
        <p:nvSpPr>
          <p:cNvPr id="5" name="TextBox 4">
            <a:extLst>
              <a:ext uri="{FF2B5EF4-FFF2-40B4-BE49-F238E27FC236}">
                <a16:creationId xmlns:a16="http://schemas.microsoft.com/office/drawing/2014/main" xmlns="" id="{1BB886FD-4EE5-414F-843A-82AF665FF5D6}"/>
              </a:ext>
            </a:extLst>
          </p:cNvPr>
          <p:cNvSpPr txBox="1"/>
          <p:nvPr/>
        </p:nvSpPr>
        <p:spPr>
          <a:xfrm>
            <a:off x="3254655" y="2768028"/>
            <a:ext cx="5781841" cy="2956787"/>
          </a:xfrm>
          <a:prstGeom prst="rect">
            <a:avLst/>
          </a:prstGeom>
          <a:noFill/>
          <a:ln>
            <a:solidFill>
              <a:schemeClr val="accent1"/>
            </a:solidFill>
          </a:ln>
        </p:spPr>
        <p:txBody>
          <a:bodyPr wrap="square" rtlCol="0" anchor="t">
            <a:noAutofit/>
          </a:bodyPr>
          <a:lstStyle/>
          <a:p>
            <a:pPr>
              <a:lnSpc>
                <a:spcPct val="90000"/>
              </a:lnSpc>
              <a:spcAft>
                <a:spcPts val="600"/>
              </a:spcAft>
            </a:pPr>
            <a:r>
              <a:rPr lang="en-US" sz="1200" b="1" i="0" dirty="0">
                <a:solidFill>
                  <a:srgbClr val="0600FF"/>
                </a:solidFill>
                <a:effectLst/>
                <a:latin typeface="Courier New" panose="02070309020205020404" pitchFamily="49" charset="0"/>
              </a:rPr>
              <a:t>const</a:t>
            </a:r>
            <a:r>
              <a:rPr lang="en-US" sz="1200" b="0" i="0" dirty="0">
                <a:solidFill>
                  <a:srgbClr val="000000"/>
                </a:solidFill>
                <a:effectLst/>
                <a:latin typeface="Courier New" panose="02070309020205020404" pitchFamily="49" charset="0"/>
              </a:rPr>
              <a:t> </a:t>
            </a:r>
            <a:r>
              <a:rPr lang="en-US" sz="1200" b="1" i="0" dirty="0">
                <a:solidFill>
                  <a:srgbClr val="6666CC"/>
                </a:solidFill>
                <a:effectLst/>
                <a:latin typeface="Courier New" panose="02070309020205020404" pitchFamily="49" charset="0"/>
              </a:rPr>
              <a:t>int</a:t>
            </a:r>
            <a:r>
              <a:rPr lang="en-US" sz="1200" b="0" i="0" dirty="0">
                <a:solidFill>
                  <a:srgbClr val="000000"/>
                </a:solidFill>
                <a:effectLst/>
                <a:latin typeface="Courier New" panose="02070309020205020404" pitchFamily="49" charset="0"/>
              </a:rPr>
              <a:t>  NUMBER_OF_TASKS </a:t>
            </a:r>
            <a:r>
              <a:rPr lang="en-US" sz="1200" b="0" i="0" dirty="0">
                <a:solidFill>
                  <a:srgbClr val="008000"/>
                </a:solidFill>
                <a:effectLst/>
                <a:latin typeface="Courier New" panose="02070309020205020404" pitchFamily="49" charset="0"/>
              </a:rPr>
              <a:t>=</a:t>
            </a:r>
            <a:r>
              <a:rPr lang="en-US" sz="1200" b="0" i="0" dirty="0">
                <a:solidFill>
                  <a:srgbClr val="000000"/>
                </a:solidFill>
                <a:effectLst/>
                <a:latin typeface="Courier New" panose="02070309020205020404" pitchFamily="49" charset="0"/>
              </a:rPr>
              <a:t> </a:t>
            </a:r>
            <a:r>
              <a:rPr lang="en-US" sz="1200" b="0" i="0" dirty="0">
                <a:solidFill>
                  <a:srgbClr val="FF0000"/>
                </a:solidFill>
                <a:effectLst/>
                <a:latin typeface="Courier New" panose="02070309020205020404" pitchFamily="49" charset="0"/>
              </a:rPr>
              <a:t>34</a:t>
            </a:r>
            <a:r>
              <a:rPr lang="en-US" sz="1200" b="0" i="0" dirty="0">
                <a:solidFill>
                  <a:srgbClr val="008000"/>
                </a:solidFill>
                <a:effectLst/>
                <a:latin typeface="Courier New" panose="02070309020205020404" pitchFamily="49" charset="0"/>
              </a:rPr>
              <a:t>;</a:t>
            </a:r>
          </a:p>
          <a:p>
            <a:pPr>
              <a:lnSpc>
                <a:spcPct val="90000"/>
              </a:lnSpc>
              <a:spcAft>
                <a:spcPts val="600"/>
              </a:spcAft>
            </a:pPr>
            <a:r>
              <a:rPr lang="en-US" sz="1200" b="1" i="0" dirty="0">
                <a:solidFill>
                  <a:srgbClr val="6666CC"/>
                </a:solidFill>
                <a:effectLst/>
                <a:latin typeface="Courier New" panose="02070309020205020404" pitchFamily="49" charset="0"/>
              </a:rPr>
              <a:t>int</a:t>
            </a:r>
            <a:r>
              <a:rPr lang="en-US" sz="1200" b="0" i="0" dirty="0">
                <a:solidFill>
                  <a:srgbClr val="000000"/>
                </a:solidFill>
                <a:effectLst/>
                <a:latin typeface="Courier New" panose="02070309020205020404" pitchFamily="49" charset="0"/>
              </a:rPr>
              <a:t> </a:t>
            </a:r>
            <a:r>
              <a:rPr lang="en-US" sz="1200" b="0" i="0" dirty="0" err="1">
                <a:solidFill>
                  <a:srgbClr val="000000"/>
                </a:solidFill>
                <a:effectLst/>
                <a:latin typeface="Courier New" panose="02070309020205020404" pitchFamily="49" charset="0"/>
              </a:rPr>
              <a:t>realDaysPerIdealDay</a:t>
            </a:r>
            <a:r>
              <a:rPr lang="en-US" sz="1200" b="0" i="0" dirty="0">
                <a:solidFill>
                  <a:srgbClr val="000000"/>
                </a:solidFill>
                <a:effectLst/>
                <a:latin typeface="Courier New" panose="02070309020205020404" pitchFamily="49" charset="0"/>
              </a:rPr>
              <a:t> </a:t>
            </a:r>
            <a:r>
              <a:rPr lang="en-US" sz="1200" b="0" i="0" dirty="0">
                <a:solidFill>
                  <a:srgbClr val="008000"/>
                </a:solidFill>
                <a:effectLst/>
                <a:latin typeface="Courier New" panose="02070309020205020404" pitchFamily="49" charset="0"/>
              </a:rPr>
              <a:t>=</a:t>
            </a:r>
            <a:r>
              <a:rPr lang="en-US" sz="1200" b="0" i="0" dirty="0">
                <a:solidFill>
                  <a:srgbClr val="000000"/>
                </a:solidFill>
                <a:effectLst/>
                <a:latin typeface="Courier New" panose="02070309020205020404" pitchFamily="49" charset="0"/>
              </a:rPr>
              <a:t> </a:t>
            </a:r>
            <a:r>
              <a:rPr lang="en-US" sz="1200" b="0" i="0" dirty="0">
                <a:solidFill>
                  <a:srgbClr val="FF0000"/>
                </a:solidFill>
                <a:effectLst/>
                <a:latin typeface="Courier New" panose="02070309020205020404" pitchFamily="49" charset="0"/>
              </a:rPr>
              <a:t>4</a:t>
            </a:r>
            <a:r>
              <a:rPr lang="en-US" sz="1200" b="0" i="0" dirty="0">
                <a:solidFill>
                  <a:srgbClr val="008000"/>
                </a:solidFill>
                <a:effectLst/>
                <a:latin typeface="Courier New" panose="02070309020205020404" pitchFamily="49" charset="0"/>
              </a:rPr>
              <a:t>;</a:t>
            </a:r>
          </a:p>
          <a:p>
            <a:pPr>
              <a:lnSpc>
                <a:spcPct val="90000"/>
              </a:lnSpc>
              <a:spcAft>
                <a:spcPts val="600"/>
              </a:spcAft>
            </a:pPr>
            <a:r>
              <a:rPr lang="en-US" sz="1200" b="1" i="0" dirty="0">
                <a:solidFill>
                  <a:srgbClr val="0600FF"/>
                </a:solidFill>
                <a:effectLst/>
                <a:latin typeface="Courier New" panose="02070309020205020404" pitchFamily="49" charset="0"/>
              </a:rPr>
              <a:t>const</a:t>
            </a:r>
            <a:r>
              <a:rPr lang="en-US" sz="1200" b="0" i="0" dirty="0">
                <a:solidFill>
                  <a:srgbClr val="000000"/>
                </a:solidFill>
                <a:effectLst/>
                <a:latin typeface="Courier New" panose="02070309020205020404" pitchFamily="49" charset="0"/>
              </a:rPr>
              <a:t> </a:t>
            </a:r>
            <a:r>
              <a:rPr lang="en-US" sz="1200" b="1" i="0" dirty="0">
                <a:solidFill>
                  <a:srgbClr val="6666CC"/>
                </a:solidFill>
                <a:effectLst/>
                <a:latin typeface="Courier New" panose="02070309020205020404" pitchFamily="49" charset="0"/>
              </a:rPr>
              <a:t>int</a:t>
            </a:r>
            <a:r>
              <a:rPr lang="en-US" sz="1200" b="0" i="0" dirty="0">
                <a:solidFill>
                  <a:srgbClr val="000000"/>
                </a:solidFill>
                <a:effectLst/>
                <a:latin typeface="Courier New" panose="02070309020205020404" pitchFamily="49" charset="0"/>
              </a:rPr>
              <a:t> WORK_DAYS_PER_WEEK </a:t>
            </a:r>
            <a:r>
              <a:rPr lang="en-US" sz="1200" b="0" i="0" dirty="0">
                <a:solidFill>
                  <a:srgbClr val="008000"/>
                </a:solidFill>
                <a:effectLst/>
                <a:latin typeface="Courier New" panose="02070309020205020404" pitchFamily="49" charset="0"/>
              </a:rPr>
              <a:t>=</a:t>
            </a:r>
            <a:r>
              <a:rPr lang="en-US" sz="1200" b="0" i="0" dirty="0">
                <a:solidFill>
                  <a:srgbClr val="000000"/>
                </a:solidFill>
                <a:effectLst/>
                <a:latin typeface="Courier New" panose="02070309020205020404" pitchFamily="49" charset="0"/>
              </a:rPr>
              <a:t> </a:t>
            </a:r>
            <a:r>
              <a:rPr lang="en-US" sz="1200" b="0" i="0" dirty="0">
                <a:solidFill>
                  <a:srgbClr val="FF0000"/>
                </a:solidFill>
                <a:effectLst/>
                <a:latin typeface="Courier New" panose="02070309020205020404" pitchFamily="49" charset="0"/>
              </a:rPr>
              <a:t>5</a:t>
            </a:r>
            <a:r>
              <a:rPr lang="en-US" sz="1200" b="0" i="0" dirty="0">
                <a:solidFill>
                  <a:srgbClr val="008000"/>
                </a:solidFill>
                <a:effectLst/>
                <a:latin typeface="Courier New" panose="02070309020205020404" pitchFamily="49" charset="0"/>
              </a:rPr>
              <a:t>;</a:t>
            </a:r>
          </a:p>
          <a:p>
            <a:pPr>
              <a:lnSpc>
                <a:spcPct val="90000"/>
              </a:lnSpc>
              <a:spcAft>
                <a:spcPts val="600"/>
              </a:spcAft>
            </a:pPr>
            <a:r>
              <a:rPr lang="en-US" sz="1200" dirty="0"/>
              <a:t/>
            </a:r>
            <a:br>
              <a:rPr lang="en-US" sz="1200" dirty="0"/>
            </a:br>
            <a:r>
              <a:rPr lang="en-US" sz="1200" b="1" i="0" dirty="0">
                <a:solidFill>
                  <a:srgbClr val="6666CC"/>
                </a:solidFill>
                <a:effectLst/>
                <a:latin typeface="Courier New" panose="02070309020205020404" pitchFamily="49" charset="0"/>
              </a:rPr>
              <a:t>int</a:t>
            </a:r>
            <a:r>
              <a:rPr lang="en-US" sz="1200" b="0" i="0" dirty="0">
                <a:solidFill>
                  <a:srgbClr val="000000"/>
                </a:solidFill>
                <a:effectLst/>
                <a:latin typeface="Courier New" panose="02070309020205020404" pitchFamily="49" charset="0"/>
              </a:rPr>
              <a:t> sum </a:t>
            </a:r>
            <a:r>
              <a:rPr lang="en-US" sz="1200" b="0" i="0" dirty="0">
                <a:solidFill>
                  <a:srgbClr val="008000"/>
                </a:solidFill>
                <a:effectLst/>
                <a:latin typeface="Courier New" panose="02070309020205020404" pitchFamily="49" charset="0"/>
              </a:rPr>
              <a:t>=</a:t>
            </a:r>
            <a:r>
              <a:rPr lang="en-US" sz="1200" b="0" i="0" dirty="0">
                <a:solidFill>
                  <a:srgbClr val="000000"/>
                </a:solidFill>
                <a:effectLst/>
                <a:latin typeface="Courier New" panose="02070309020205020404" pitchFamily="49" charset="0"/>
              </a:rPr>
              <a:t> </a:t>
            </a:r>
            <a:r>
              <a:rPr lang="en-US" sz="1200" b="0" i="0" dirty="0">
                <a:solidFill>
                  <a:srgbClr val="FF0000"/>
                </a:solidFill>
                <a:effectLst/>
                <a:latin typeface="Courier New" panose="02070309020205020404" pitchFamily="49" charset="0"/>
              </a:rPr>
              <a:t>0</a:t>
            </a:r>
            <a:r>
              <a:rPr lang="en-US" sz="1200" b="0" i="0" dirty="0">
                <a:solidFill>
                  <a:srgbClr val="008000"/>
                </a:solidFill>
                <a:effectLst/>
                <a:latin typeface="Courier New" panose="02070309020205020404" pitchFamily="49" charset="0"/>
              </a:rPr>
              <a:t>;</a:t>
            </a:r>
          </a:p>
          <a:p>
            <a:pPr>
              <a:lnSpc>
                <a:spcPct val="90000"/>
              </a:lnSpc>
              <a:spcAft>
                <a:spcPts val="600"/>
              </a:spcAft>
            </a:pPr>
            <a:r>
              <a:rPr lang="en-US" sz="1200" dirty="0"/>
              <a:t/>
            </a:r>
            <a:br>
              <a:rPr lang="en-US" sz="1200" dirty="0"/>
            </a:br>
            <a:r>
              <a:rPr lang="en-US" sz="1200" b="1" i="0" dirty="0">
                <a:solidFill>
                  <a:srgbClr val="0600FF"/>
                </a:solidFill>
                <a:effectLst/>
                <a:latin typeface="Courier New" panose="02070309020205020404" pitchFamily="49" charset="0"/>
              </a:rPr>
              <a:t>for</a:t>
            </a:r>
            <a:r>
              <a:rPr lang="en-US" sz="1200" b="0" i="0" dirty="0">
                <a:solidFill>
                  <a:srgbClr val="000000"/>
                </a:solidFill>
                <a:effectLst/>
                <a:latin typeface="Courier New" panose="02070309020205020404" pitchFamily="49" charset="0"/>
              </a:rPr>
              <a:t> </a:t>
            </a:r>
            <a:r>
              <a:rPr lang="en-US" sz="1200" b="0" i="0" dirty="0">
                <a:solidFill>
                  <a:srgbClr val="008000"/>
                </a:solidFill>
                <a:effectLst/>
                <a:latin typeface="Courier New" panose="02070309020205020404" pitchFamily="49" charset="0"/>
              </a:rPr>
              <a:t>(</a:t>
            </a:r>
            <a:r>
              <a:rPr lang="en-US" sz="1200" b="1" i="0" dirty="0">
                <a:solidFill>
                  <a:srgbClr val="6666CC"/>
                </a:solidFill>
                <a:effectLst/>
                <a:latin typeface="Courier New" panose="02070309020205020404" pitchFamily="49" charset="0"/>
              </a:rPr>
              <a:t>int</a:t>
            </a:r>
            <a:r>
              <a:rPr lang="en-US" sz="1200" b="0" i="0" dirty="0">
                <a:solidFill>
                  <a:srgbClr val="000000"/>
                </a:solidFill>
                <a:effectLst/>
                <a:latin typeface="Courier New" panose="02070309020205020404" pitchFamily="49" charset="0"/>
              </a:rPr>
              <a:t> j</a:t>
            </a:r>
            <a:r>
              <a:rPr lang="en-US" sz="1200" b="0" i="0" dirty="0">
                <a:solidFill>
                  <a:srgbClr val="008000"/>
                </a:solidFill>
                <a:effectLst/>
                <a:latin typeface="Courier New" panose="02070309020205020404" pitchFamily="49" charset="0"/>
              </a:rPr>
              <a:t>=</a:t>
            </a:r>
            <a:r>
              <a:rPr lang="en-US" sz="1200" b="0" i="0" dirty="0">
                <a:solidFill>
                  <a:srgbClr val="FF0000"/>
                </a:solidFill>
                <a:effectLst/>
                <a:latin typeface="Courier New" panose="02070309020205020404" pitchFamily="49" charset="0"/>
              </a:rPr>
              <a:t>0</a:t>
            </a:r>
            <a:r>
              <a:rPr lang="en-US" sz="1200" b="0" i="0" dirty="0">
                <a:solidFill>
                  <a:srgbClr val="008000"/>
                </a:solidFill>
                <a:effectLst/>
                <a:latin typeface="Courier New" panose="02070309020205020404" pitchFamily="49" charset="0"/>
              </a:rPr>
              <a:t>;</a:t>
            </a:r>
            <a:r>
              <a:rPr lang="en-US" sz="1200" b="0" i="0" dirty="0">
                <a:solidFill>
                  <a:srgbClr val="000000"/>
                </a:solidFill>
                <a:effectLst/>
                <a:latin typeface="Courier New" panose="02070309020205020404" pitchFamily="49" charset="0"/>
              </a:rPr>
              <a:t> j </a:t>
            </a:r>
            <a:r>
              <a:rPr lang="en-US" sz="1200" b="0" i="0" dirty="0">
                <a:solidFill>
                  <a:srgbClr val="008000"/>
                </a:solidFill>
                <a:effectLst/>
                <a:latin typeface="Courier New" panose="02070309020205020404" pitchFamily="49" charset="0"/>
              </a:rPr>
              <a:t>&lt;</a:t>
            </a:r>
            <a:r>
              <a:rPr lang="en-US" sz="1200" b="0" i="0" dirty="0">
                <a:solidFill>
                  <a:srgbClr val="000000"/>
                </a:solidFill>
                <a:effectLst/>
                <a:latin typeface="Courier New" panose="02070309020205020404" pitchFamily="49" charset="0"/>
              </a:rPr>
              <a:t> NUMBER_OF_TASKS</a:t>
            </a:r>
            <a:r>
              <a:rPr lang="en-US" sz="1200" b="0" i="0" dirty="0">
                <a:solidFill>
                  <a:srgbClr val="008000"/>
                </a:solidFill>
                <a:effectLst/>
                <a:latin typeface="Courier New" panose="02070309020205020404" pitchFamily="49" charset="0"/>
              </a:rPr>
              <a:t>;</a:t>
            </a:r>
            <a:r>
              <a:rPr lang="en-US" sz="1200" b="0" i="0" dirty="0">
                <a:solidFill>
                  <a:srgbClr val="000000"/>
                </a:solidFill>
                <a:effectLst/>
                <a:latin typeface="Courier New" panose="02070309020205020404" pitchFamily="49" charset="0"/>
              </a:rPr>
              <a:t> </a:t>
            </a:r>
            <a:r>
              <a:rPr lang="en-US" sz="1200" b="0" i="0" dirty="0" err="1">
                <a:solidFill>
                  <a:srgbClr val="000000"/>
                </a:solidFill>
                <a:effectLst/>
                <a:latin typeface="Courier New" panose="02070309020205020404" pitchFamily="49" charset="0"/>
              </a:rPr>
              <a:t>j</a:t>
            </a:r>
            <a:r>
              <a:rPr lang="en-US" sz="1200" b="0" i="0" dirty="0" err="1">
                <a:solidFill>
                  <a:srgbClr val="008000"/>
                </a:solidFill>
                <a:effectLst/>
                <a:latin typeface="Courier New" panose="02070309020205020404" pitchFamily="49" charset="0"/>
              </a:rPr>
              <a:t>++</a:t>
            </a:r>
            <a:r>
              <a:rPr lang="en-US" sz="1200" b="0" i="0" dirty="0">
                <a:solidFill>
                  <a:srgbClr val="008000"/>
                </a:solidFill>
                <a:effectLst/>
                <a:latin typeface="Courier New" panose="02070309020205020404" pitchFamily="49" charset="0"/>
              </a:rPr>
              <a:t>)</a:t>
            </a:r>
            <a:r>
              <a:rPr lang="en-US" sz="1200" dirty="0"/>
              <a:t/>
            </a:r>
            <a:br>
              <a:rPr lang="en-US" sz="1200" dirty="0"/>
            </a:br>
            <a:r>
              <a:rPr lang="en-US" sz="1200" b="0" i="0" dirty="0">
                <a:solidFill>
                  <a:srgbClr val="008000"/>
                </a:solidFill>
                <a:effectLst/>
                <a:latin typeface="Courier New" panose="02070309020205020404" pitchFamily="49" charset="0"/>
              </a:rPr>
              <a:t>{</a:t>
            </a:r>
            <a:r>
              <a:rPr lang="en-US" sz="1200" dirty="0"/>
              <a:t/>
            </a:r>
            <a:br>
              <a:rPr lang="en-US" sz="1200" dirty="0"/>
            </a:br>
            <a:r>
              <a:rPr lang="en-US" sz="1200" b="0" i="0" dirty="0">
                <a:solidFill>
                  <a:srgbClr val="000000"/>
                </a:solidFill>
                <a:effectLst/>
                <a:latin typeface="Courier New" panose="02070309020205020404" pitchFamily="49" charset="0"/>
              </a:rPr>
              <a:t>  </a:t>
            </a:r>
            <a:r>
              <a:rPr lang="en-US" sz="1200" b="1" i="0" dirty="0">
                <a:solidFill>
                  <a:srgbClr val="6666CC"/>
                </a:solidFill>
                <a:effectLst/>
                <a:latin typeface="Courier New" panose="02070309020205020404" pitchFamily="49" charset="0"/>
              </a:rPr>
              <a:t>int</a:t>
            </a:r>
            <a:r>
              <a:rPr lang="en-US" sz="1200" b="0" i="0" dirty="0">
                <a:solidFill>
                  <a:srgbClr val="000000"/>
                </a:solidFill>
                <a:effectLst/>
                <a:latin typeface="Courier New" panose="02070309020205020404" pitchFamily="49" charset="0"/>
              </a:rPr>
              <a:t> </a:t>
            </a:r>
            <a:r>
              <a:rPr lang="en-US" sz="1200" b="0" i="0" dirty="0" err="1">
                <a:solidFill>
                  <a:srgbClr val="000000"/>
                </a:solidFill>
                <a:effectLst/>
                <a:latin typeface="Courier New" panose="02070309020205020404" pitchFamily="49" charset="0"/>
              </a:rPr>
              <a:t>realTaskDays</a:t>
            </a:r>
            <a:r>
              <a:rPr lang="en-US" sz="1200" b="0" i="0" dirty="0">
                <a:solidFill>
                  <a:srgbClr val="000000"/>
                </a:solidFill>
                <a:effectLst/>
                <a:latin typeface="Courier New" panose="02070309020205020404" pitchFamily="49" charset="0"/>
              </a:rPr>
              <a:t> </a:t>
            </a:r>
            <a:r>
              <a:rPr lang="en-US" sz="1200" b="0" i="0" dirty="0">
                <a:solidFill>
                  <a:srgbClr val="008000"/>
                </a:solidFill>
                <a:effectLst/>
                <a:latin typeface="Courier New" panose="02070309020205020404" pitchFamily="49" charset="0"/>
              </a:rPr>
              <a:t>=</a:t>
            </a:r>
            <a:r>
              <a:rPr lang="en-US" sz="1200" b="0" i="0" dirty="0">
                <a:solidFill>
                  <a:srgbClr val="000000"/>
                </a:solidFill>
                <a:effectLst/>
                <a:latin typeface="Courier New" panose="02070309020205020404" pitchFamily="49" charset="0"/>
              </a:rPr>
              <a:t> </a:t>
            </a:r>
            <a:r>
              <a:rPr lang="en-US" sz="1200" b="0" i="0" dirty="0" err="1">
                <a:solidFill>
                  <a:srgbClr val="000000"/>
                </a:solidFill>
                <a:effectLst/>
                <a:latin typeface="Courier New" panose="02070309020205020404" pitchFamily="49" charset="0"/>
              </a:rPr>
              <a:t>taskEstimate</a:t>
            </a:r>
            <a:r>
              <a:rPr lang="en-US" sz="1200" b="0" i="0" dirty="0">
                <a:solidFill>
                  <a:srgbClr val="008000"/>
                </a:solidFill>
                <a:effectLst/>
                <a:latin typeface="Courier New" panose="02070309020205020404" pitchFamily="49" charset="0"/>
              </a:rPr>
              <a:t>[</a:t>
            </a:r>
            <a:r>
              <a:rPr lang="en-US" sz="1200" b="0" i="0" dirty="0">
                <a:solidFill>
                  <a:srgbClr val="000000"/>
                </a:solidFill>
                <a:effectLst/>
                <a:latin typeface="Courier New" panose="02070309020205020404" pitchFamily="49" charset="0"/>
              </a:rPr>
              <a:t>j</a:t>
            </a:r>
            <a:r>
              <a:rPr lang="en-US" sz="1200" b="0" i="0" dirty="0">
                <a:solidFill>
                  <a:srgbClr val="008000"/>
                </a:solidFill>
                <a:effectLst/>
                <a:latin typeface="Courier New" panose="02070309020205020404" pitchFamily="49" charset="0"/>
              </a:rPr>
              <a:t>]</a:t>
            </a:r>
            <a:r>
              <a:rPr lang="en-US" sz="1200" b="0" i="0" dirty="0">
                <a:solidFill>
                  <a:srgbClr val="000000"/>
                </a:solidFill>
                <a:effectLst/>
                <a:latin typeface="Courier New" panose="02070309020205020404" pitchFamily="49" charset="0"/>
              </a:rPr>
              <a:t> </a:t>
            </a:r>
            <a:r>
              <a:rPr lang="en-US" sz="1200" b="0" i="0" dirty="0">
                <a:solidFill>
                  <a:srgbClr val="008000"/>
                </a:solidFill>
                <a:effectLst/>
                <a:latin typeface="Courier New" panose="02070309020205020404" pitchFamily="49" charset="0"/>
              </a:rPr>
              <a:t>*</a:t>
            </a:r>
            <a:r>
              <a:rPr lang="en-US" sz="1200" b="0" i="0" dirty="0">
                <a:solidFill>
                  <a:srgbClr val="000000"/>
                </a:solidFill>
                <a:effectLst/>
                <a:latin typeface="Courier New" panose="02070309020205020404" pitchFamily="49" charset="0"/>
              </a:rPr>
              <a:t> </a:t>
            </a:r>
            <a:r>
              <a:rPr lang="en-US" sz="1200" b="0" i="0" dirty="0" err="1">
                <a:solidFill>
                  <a:srgbClr val="000000"/>
                </a:solidFill>
                <a:effectLst/>
                <a:latin typeface="Courier New" panose="02070309020205020404" pitchFamily="49" charset="0"/>
              </a:rPr>
              <a:t>realDaysPerIdealDay</a:t>
            </a:r>
            <a:r>
              <a:rPr lang="en-US" sz="1200" b="0" i="0" dirty="0">
                <a:solidFill>
                  <a:srgbClr val="008000"/>
                </a:solidFill>
                <a:effectLst/>
                <a:latin typeface="Courier New" panose="02070309020205020404" pitchFamily="49" charset="0"/>
              </a:rPr>
              <a:t>;</a:t>
            </a:r>
          </a:p>
          <a:p>
            <a:pPr>
              <a:lnSpc>
                <a:spcPct val="90000"/>
              </a:lnSpc>
              <a:spcAft>
                <a:spcPts val="600"/>
              </a:spcAft>
            </a:pPr>
            <a:r>
              <a:rPr lang="en-US" sz="1200" b="0" i="0" dirty="0">
                <a:solidFill>
                  <a:srgbClr val="000000"/>
                </a:solidFill>
                <a:effectLst/>
                <a:latin typeface="Courier New" panose="02070309020205020404" pitchFamily="49" charset="0"/>
              </a:rPr>
              <a:t>  </a:t>
            </a:r>
            <a:r>
              <a:rPr lang="en-US" sz="1200" b="1" i="0" dirty="0">
                <a:solidFill>
                  <a:srgbClr val="6666CC"/>
                </a:solidFill>
                <a:effectLst/>
                <a:latin typeface="Courier New" panose="02070309020205020404" pitchFamily="49" charset="0"/>
              </a:rPr>
              <a:t>int</a:t>
            </a:r>
            <a:r>
              <a:rPr lang="en-US" sz="1200" b="0" i="0" dirty="0">
                <a:solidFill>
                  <a:srgbClr val="000000"/>
                </a:solidFill>
                <a:effectLst/>
                <a:latin typeface="Courier New" panose="02070309020205020404" pitchFamily="49" charset="0"/>
              </a:rPr>
              <a:t> </a:t>
            </a:r>
            <a:r>
              <a:rPr lang="en-US" sz="1200" b="0" i="0" dirty="0" err="1">
                <a:solidFill>
                  <a:srgbClr val="000000"/>
                </a:solidFill>
                <a:effectLst/>
                <a:latin typeface="Courier New" panose="02070309020205020404" pitchFamily="49" charset="0"/>
              </a:rPr>
              <a:t>realTaskWeeks</a:t>
            </a:r>
            <a:r>
              <a:rPr lang="en-US" sz="1200" b="0" i="0" dirty="0">
                <a:solidFill>
                  <a:srgbClr val="000000"/>
                </a:solidFill>
                <a:effectLst/>
                <a:latin typeface="Courier New" panose="02070309020205020404" pitchFamily="49" charset="0"/>
              </a:rPr>
              <a:t> </a:t>
            </a:r>
            <a:r>
              <a:rPr lang="en-US" sz="1200" b="0" i="0" dirty="0">
                <a:solidFill>
                  <a:srgbClr val="008000"/>
                </a:solidFill>
                <a:effectLst/>
                <a:latin typeface="Courier New" panose="02070309020205020404" pitchFamily="49" charset="0"/>
              </a:rPr>
              <a:t>=</a:t>
            </a:r>
            <a:r>
              <a:rPr lang="en-US" sz="1200" b="0" i="0" dirty="0">
                <a:solidFill>
                  <a:srgbClr val="000000"/>
                </a:solidFill>
                <a:effectLst/>
                <a:latin typeface="Courier New" panose="02070309020205020404" pitchFamily="49" charset="0"/>
              </a:rPr>
              <a:t> </a:t>
            </a:r>
            <a:r>
              <a:rPr lang="en-US" sz="1200" b="0" i="0" dirty="0">
                <a:solidFill>
                  <a:srgbClr val="008000"/>
                </a:solidFill>
                <a:effectLst/>
                <a:latin typeface="Courier New" panose="02070309020205020404" pitchFamily="49" charset="0"/>
              </a:rPr>
              <a:t>(</a:t>
            </a:r>
            <a:r>
              <a:rPr lang="en-US" sz="1200" b="0" i="0" dirty="0" err="1">
                <a:solidFill>
                  <a:srgbClr val="000000"/>
                </a:solidFill>
                <a:effectLst/>
                <a:latin typeface="Courier New" panose="02070309020205020404" pitchFamily="49" charset="0"/>
              </a:rPr>
              <a:t>realdays</a:t>
            </a:r>
            <a:r>
              <a:rPr lang="en-US" sz="1200" b="0" i="0" dirty="0">
                <a:solidFill>
                  <a:srgbClr val="000000"/>
                </a:solidFill>
                <a:effectLst/>
                <a:latin typeface="Courier New" panose="02070309020205020404" pitchFamily="49" charset="0"/>
              </a:rPr>
              <a:t> </a:t>
            </a:r>
            <a:r>
              <a:rPr lang="en-US" sz="1200" b="0" i="0" dirty="0">
                <a:solidFill>
                  <a:srgbClr val="008000"/>
                </a:solidFill>
                <a:effectLst/>
                <a:latin typeface="Courier New" panose="02070309020205020404" pitchFamily="49" charset="0"/>
              </a:rPr>
              <a:t>/</a:t>
            </a:r>
            <a:r>
              <a:rPr lang="en-US" sz="1200" b="0" i="0" dirty="0">
                <a:solidFill>
                  <a:srgbClr val="000000"/>
                </a:solidFill>
                <a:effectLst/>
                <a:latin typeface="Courier New" panose="02070309020205020404" pitchFamily="49" charset="0"/>
              </a:rPr>
              <a:t> WORK_DAYS_PER_WEEK</a:t>
            </a:r>
            <a:r>
              <a:rPr lang="en-US" sz="1200" b="0" i="0" dirty="0">
                <a:solidFill>
                  <a:srgbClr val="008000"/>
                </a:solidFill>
                <a:effectLst/>
                <a:latin typeface="Courier New" panose="02070309020205020404" pitchFamily="49" charset="0"/>
              </a:rPr>
              <a:t>);</a:t>
            </a:r>
          </a:p>
          <a:p>
            <a:pPr>
              <a:lnSpc>
                <a:spcPct val="90000"/>
              </a:lnSpc>
              <a:spcAft>
                <a:spcPts val="600"/>
              </a:spcAft>
            </a:pPr>
            <a:r>
              <a:rPr lang="en-US" sz="1200" b="0" i="0" dirty="0">
                <a:solidFill>
                  <a:srgbClr val="000000"/>
                </a:solidFill>
                <a:effectLst/>
                <a:latin typeface="Courier New" panose="02070309020205020404" pitchFamily="49" charset="0"/>
              </a:rPr>
              <a:t>  sum </a:t>
            </a:r>
            <a:r>
              <a:rPr lang="en-US" sz="1200" b="0" i="0" dirty="0">
                <a:solidFill>
                  <a:srgbClr val="008000"/>
                </a:solidFill>
                <a:effectLst/>
                <a:latin typeface="Courier New" panose="02070309020205020404" pitchFamily="49" charset="0"/>
              </a:rPr>
              <a:t>+=</a:t>
            </a:r>
            <a:r>
              <a:rPr lang="en-US" sz="1200" b="0" i="0" dirty="0">
                <a:solidFill>
                  <a:srgbClr val="000000"/>
                </a:solidFill>
                <a:effectLst/>
                <a:latin typeface="Courier New" panose="02070309020205020404" pitchFamily="49" charset="0"/>
              </a:rPr>
              <a:t> </a:t>
            </a:r>
            <a:r>
              <a:rPr lang="en-US" sz="1200" b="0" i="0" dirty="0" err="1">
                <a:solidFill>
                  <a:srgbClr val="000000"/>
                </a:solidFill>
                <a:effectLst/>
                <a:latin typeface="Courier New" panose="02070309020205020404" pitchFamily="49" charset="0"/>
              </a:rPr>
              <a:t>realTaskWeeks</a:t>
            </a:r>
            <a:r>
              <a:rPr lang="en-US" sz="1200" b="0" i="0" dirty="0">
                <a:solidFill>
                  <a:srgbClr val="008000"/>
                </a:solidFill>
                <a:effectLst/>
                <a:latin typeface="Courier New" panose="02070309020205020404" pitchFamily="49" charset="0"/>
              </a:rPr>
              <a:t>;</a:t>
            </a:r>
            <a:r>
              <a:rPr lang="en-US" sz="1200" dirty="0"/>
              <a:t/>
            </a:r>
            <a:br>
              <a:rPr lang="en-US" sz="1200" dirty="0"/>
            </a:br>
            <a:r>
              <a:rPr lang="en-US" sz="1200" b="0" i="0" dirty="0">
                <a:solidFill>
                  <a:srgbClr val="008000"/>
                </a:solidFill>
                <a:effectLst/>
                <a:latin typeface="Courier New" panose="02070309020205020404" pitchFamily="49" charset="0"/>
              </a:rPr>
              <a:t>}</a:t>
            </a:r>
            <a:endParaRPr lang="en-US" sz="1200" dirty="0"/>
          </a:p>
        </p:txBody>
      </p:sp>
      <p:sp>
        <p:nvSpPr>
          <p:cNvPr id="2" name="Title 1">
            <a:extLst>
              <a:ext uri="{FF2B5EF4-FFF2-40B4-BE49-F238E27FC236}">
                <a16:creationId xmlns:a16="http://schemas.microsoft.com/office/drawing/2014/main" xmlns="" id="{DA32FA7C-CF33-45CA-9A8D-FAC655F24414}"/>
              </a:ext>
            </a:extLst>
          </p:cNvPr>
          <p:cNvSpPr>
            <a:spLocks noGrp="1"/>
          </p:cNvSpPr>
          <p:nvPr>
            <p:ph type="title"/>
          </p:nvPr>
        </p:nvSpPr>
        <p:spPr>
          <a:xfrm>
            <a:off x="771525" y="1967266"/>
            <a:ext cx="1971675" cy="2547257"/>
          </a:xfrm>
          <a:noFill/>
        </p:spPr>
        <p:txBody>
          <a:bodyPr vert="horz" lIns="91440" tIns="45720" rIns="91440" bIns="45720" rtlCol="0" anchor="ctr">
            <a:normAutofit/>
          </a:bodyPr>
          <a:lstStyle/>
          <a:p>
            <a:pPr algn="ctr" defTabSz="914400"/>
            <a:r>
              <a:rPr lang="en-US" sz="3100" kern="1200">
                <a:solidFill>
                  <a:srgbClr val="FFFFFF"/>
                </a:solidFill>
                <a:latin typeface="+mj-lt"/>
                <a:ea typeface="+mj-ea"/>
                <a:cs typeface="+mj-cs"/>
              </a:rPr>
              <a:t>Que sean Buscables</a:t>
            </a:r>
          </a:p>
        </p:txBody>
      </p:sp>
      <p:sp>
        <p:nvSpPr>
          <p:cNvPr id="6" name="Multiplication Sign 5">
            <a:extLst>
              <a:ext uri="{FF2B5EF4-FFF2-40B4-BE49-F238E27FC236}">
                <a16:creationId xmlns:a16="http://schemas.microsoft.com/office/drawing/2014/main" xmlns="" id="{536FDDB8-12EB-4135-B732-183790ED2FF6}"/>
              </a:ext>
            </a:extLst>
          </p:cNvPr>
          <p:cNvSpPr/>
          <p:nvPr/>
        </p:nvSpPr>
        <p:spPr>
          <a:xfrm>
            <a:off x="3439225" y="336996"/>
            <a:ext cx="5084763" cy="2401689"/>
          </a:xfrm>
          <a:prstGeom prst="mathMultiply">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45859351"/>
      </p:ext>
    </p:extLst>
  </p:cSld>
  <p:clrMapOvr>
    <a:masterClrMapping/>
  </p:clrMapOvr>
  <mc:AlternateContent xmlns:mc="http://schemas.openxmlformats.org/markup-compatibility/2006" xmlns:p14="http://schemas.microsoft.com/office/powerpoint/2010/main">
    <mc:Choice Requires="p14">
      <p:transition spd="slow" p14:dur="2000" advTm="45311"/>
    </mc:Choice>
    <mc:Fallback xmlns="">
      <p:transition spd="slow" advTm="453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own Arrow 7">
            <a:extLst>
              <a:ext uri="{FF2B5EF4-FFF2-40B4-BE49-F238E27FC236}">
                <a16:creationId xmlns:a16="http://schemas.microsoft.com/office/drawing/2014/main" xmlns=""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00CD8BDF-D90D-485D-AEDF-2EE972BE10F2}"/>
              </a:ext>
            </a:extLst>
          </p:cNvPr>
          <p:cNvSpPr txBox="1"/>
          <p:nvPr/>
        </p:nvSpPr>
        <p:spPr>
          <a:xfrm>
            <a:off x="3581399" y="1574020"/>
            <a:ext cx="5084763" cy="1121518"/>
          </a:xfrm>
          <a:prstGeom prst="rect">
            <a:avLst/>
          </a:prstGeom>
          <a:noFill/>
          <a:ln>
            <a:solidFill>
              <a:schemeClr val="accent1"/>
            </a:solidFill>
          </a:ln>
        </p:spPr>
        <p:txBody>
          <a:bodyPr wrap="square" rtlCol="0" anchor="t">
            <a:normAutofit/>
          </a:bodyPr>
          <a:lstStyle/>
          <a:p>
            <a:pPr>
              <a:spcAft>
                <a:spcPts val="600"/>
              </a:spcAft>
            </a:pPr>
            <a:r>
              <a:rPr lang="en-US" b="1" i="0" dirty="0">
                <a:solidFill>
                  <a:srgbClr val="6666CC"/>
                </a:solidFill>
                <a:effectLst/>
                <a:latin typeface="Courier New" panose="02070309020205020404" pitchFamily="49" charset="0"/>
              </a:rPr>
              <a:t>string</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phoneString</a:t>
            </a:r>
            <a:r>
              <a:rPr lang="en-US" b="0" i="0" dirty="0">
                <a:solidFill>
                  <a:srgbClr val="008000"/>
                </a:solidFill>
                <a:effectLst/>
                <a:latin typeface="Courier New" panose="02070309020205020404" pitchFamily="49" charset="0"/>
              </a:rPr>
              <a:t>;</a:t>
            </a:r>
            <a:r>
              <a:rPr lang="en-US" dirty="0"/>
              <a:t/>
            </a:r>
            <a:br>
              <a:rPr lang="en-US" dirty="0"/>
            </a:br>
            <a:r>
              <a:rPr lang="en-US" b="1" i="0" dirty="0">
                <a:solidFill>
                  <a:srgbClr val="6666CC"/>
                </a:solidFill>
                <a:effectLst/>
                <a:latin typeface="Courier New" panose="02070309020205020404" pitchFamily="49" charset="0"/>
              </a:rPr>
              <a:t>long</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codeNumeric</a:t>
            </a:r>
            <a:r>
              <a:rPr lang="en-US" b="0" i="0" dirty="0">
                <a:solidFill>
                  <a:srgbClr val="008000"/>
                </a:solidFill>
                <a:effectLst/>
                <a:latin typeface="Courier New" panose="02070309020205020404" pitchFamily="49" charset="0"/>
              </a:rPr>
              <a:t>;</a:t>
            </a:r>
            <a:r>
              <a:rPr lang="en-US" dirty="0"/>
              <a:t/>
            </a:r>
            <a:br>
              <a:rPr lang="en-US" dirty="0"/>
            </a:br>
            <a:r>
              <a:rPr lang="en-US" b="1" i="0" dirty="0">
                <a:solidFill>
                  <a:srgbClr val="6666CC"/>
                </a:solidFill>
                <a:effectLst/>
                <a:latin typeface="Courier New" panose="02070309020205020404" pitchFamily="49" charset="0"/>
              </a:rPr>
              <a:t>string</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m_name</a:t>
            </a:r>
            <a:r>
              <a:rPr lang="en-US" b="0" i="0" dirty="0">
                <a:solidFill>
                  <a:srgbClr val="008000"/>
                </a:solidFill>
                <a:effectLst/>
                <a:latin typeface="Courier New" panose="02070309020205020404" pitchFamily="49" charset="0"/>
              </a:rPr>
              <a:t>;</a:t>
            </a:r>
            <a:endParaRPr lang="en-US" dirty="0"/>
          </a:p>
        </p:txBody>
      </p:sp>
      <p:sp>
        <p:nvSpPr>
          <p:cNvPr id="6" name="TextBox 5">
            <a:extLst>
              <a:ext uri="{FF2B5EF4-FFF2-40B4-BE49-F238E27FC236}">
                <a16:creationId xmlns:a16="http://schemas.microsoft.com/office/drawing/2014/main" xmlns="" id="{9AACE028-4792-439E-B7C5-D4238460E6EC}"/>
              </a:ext>
            </a:extLst>
          </p:cNvPr>
          <p:cNvSpPr txBox="1"/>
          <p:nvPr/>
        </p:nvSpPr>
        <p:spPr>
          <a:xfrm>
            <a:off x="3581399" y="3979631"/>
            <a:ext cx="5084763" cy="1121519"/>
          </a:xfrm>
          <a:prstGeom prst="rect">
            <a:avLst/>
          </a:prstGeom>
          <a:noFill/>
          <a:ln>
            <a:solidFill>
              <a:schemeClr val="accent1"/>
            </a:solidFill>
          </a:ln>
        </p:spPr>
        <p:txBody>
          <a:bodyPr wrap="square" rtlCol="0" anchor="t">
            <a:normAutofit/>
          </a:bodyPr>
          <a:lstStyle/>
          <a:p>
            <a:pPr>
              <a:spcAft>
                <a:spcPts val="600"/>
              </a:spcAft>
            </a:pPr>
            <a:r>
              <a:rPr lang="en-US" b="1" i="0" dirty="0">
                <a:solidFill>
                  <a:srgbClr val="6666CC"/>
                </a:solidFill>
                <a:effectLst/>
                <a:latin typeface="Courier New" panose="02070309020205020404" pitchFamily="49" charset="0"/>
              </a:rPr>
              <a:t>string</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phoneNumber</a:t>
            </a:r>
            <a:r>
              <a:rPr lang="en-US" b="0" i="0" dirty="0">
                <a:solidFill>
                  <a:srgbClr val="008000"/>
                </a:solidFill>
                <a:effectLst/>
                <a:latin typeface="Courier New" panose="02070309020205020404" pitchFamily="49" charset="0"/>
              </a:rPr>
              <a:t>;</a:t>
            </a:r>
            <a:r>
              <a:rPr lang="en-US" dirty="0"/>
              <a:t/>
            </a:r>
            <a:br>
              <a:rPr lang="en-US" dirty="0"/>
            </a:br>
            <a:r>
              <a:rPr lang="en-US" b="1" i="0" dirty="0">
                <a:solidFill>
                  <a:srgbClr val="6666CC"/>
                </a:solidFill>
                <a:effectLst/>
                <a:latin typeface="Courier New" panose="02070309020205020404" pitchFamily="49" charset="0"/>
              </a:rPr>
              <a:t>long</a:t>
            </a:r>
            <a:r>
              <a:rPr lang="en-US" b="0" i="0" dirty="0">
                <a:solidFill>
                  <a:srgbClr val="000000"/>
                </a:solidFill>
                <a:effectLst/>
                <a:latin typeface="Courier New" panose="02070309020205020404" pitchFamily="49" charset="0"/>
              </a:rPr>
              <a:t> code</a:t>
            </a:r>
            <a:r>
              <a:rPr lang="en-US" b="0" i="0" dirty="0">
                <a:solidFill>
                  <a:srgbClr val="008000"/>
                </a:solidFill>
                <a:effectLst/>
                <a:latin typeface="Courier New" panose="02070309020205020404" pitchFamily="49" charset="0"/>
              </a:rPr>
              <a:t>;</a:t>
            </a:r>
            <a:r>
              <a:rPr lang="en-US" dirty="0"/>
              <a:t/>
            </a:r>
            <a:br>
              <a:rPr lang="en-US" dirty="0"/>
            </a:br>
            <a:r>
              <a:rPr lang="en-US" b="1" i="0" dirty="0">
                <a:solidFill>
                  <a:srgbClr val="6666CC"/>
                </a:solidFill>
                <a:effectLst/>
                <a:latin typeface="Courier New" panose="02070309020205020404" pitchFamily="49" charset="0"/>
              </a:rPr>
              <a:t>string</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fullName</a:t>
            </a:r>
            <a:r>
              <a:rPr lang="en-US" b="0" i="0" dirty="0">
                <a:solidFill>
                  <a:srgbClr val="008000"/>
                </a:solidFill>
                <a:effectLst/>
                <a:latin typeface="Courier New" panose="02070309020205020404" pitchFamily="49" charset="0"/>
              </a:rPr>
              <a:t>;</a:t>
            </a:r>
            <a:endParaRPr lang="en-US" dirty="0"/>
          </a:p>
        </p:txBody>
      </p:sp>
      <p:sp>
        <p:nvSpPr>
          <p:cNvPr id="2" name="Title 1">
            <a:extLst>
              <a:ext uri="{FF2B5EF4-FFF2-40B4-BE49-F238E27FC236}">
                <a16:creationId xmlns:a16="http://schemas.microsoft.com/office/drawing/2014/main" xmlns="" id="{51010E33-8AD4-4DB2-8099-6A31CEE7FAFC}"/>
              </a:ext>
            </a:extLst>
          </p:cNvPr>
          <p:cNvSpPr>
            <a:spLocks noGrp="1"/>
          </p:cNvSpPr>
          <p:nvPr>
            <p:ph type="title"/>
          </p:nvPr>
        </p:nvSpPr>
        <p:spPr>
          <a:xfrm>
            <a:off x="654795" y="1967266"/>
            <a:ext cx="2390870" cy="2547257"/>
          </a:xfrm>
          <a:noFill/>
        </p:spPr>
        <p:txBody>
          <a:bodyPr vert="horz" lIns="91440" tIns="45720" rIns="91440" bIns="45720" rtlCol="0" anchor="ctr">
            <a:normAutofit/>
          </a:bodyPr>
          <a:lstStyle/>
          <a:p>
            <a:pPr algn="ctr" defTabSz="914400"/>
            <a:r>
              <a:rPr lang="en-US" sz="2900" kern="1200" dirty="0">
                <a:solidFill>
                  <a:srgbClr val="FFFFFF"/>
                </a:solidFill>
                <a:latin typeface="+mj-lt"/>
                <a:ea typeface="+mj-ea"/>
                <a:cs typeface="+mj-cs"/>
              </a:rPr>
              <a:t>Sin </a:t>
            </a:r>
            <a:r>
              <a:rPr lang="en-US" sz="2900" kern="1200" dirty="0" err="1">
                <a:solidFill>
                  <a:srgbClr val="FFFFFF"/>
                </a:solidFill>
                <a:latin typeface="+mj-lt"/>
                <a:ea typeface="+mj-ea"/>
                <a:cs typeface="+mj-cs"/>
              </a:rPr>
              <a:t>notaciones</a:t>
            </a:r>
            <a:r>
              <a:rPr lang="en-US" sz="2900" kern="1200" dirty="0">
                <a:solidFill>
                  <a:srgbClr val="FFFFFF"/>
                </a:solidFill>
                <a:latin typeface="+mj-lt"/>
                <a:ea typeface="+mj-ea"/>
                <a:cs typeface="+mj-cs"/>
              </a:rPr>
              <a:t> de </a:t>
            </a:r>
            <a:r>
              <a:rPr lang="en-US" sz="2900" kern="1200" dirty="0" err="1">
                <a:solidFill>
                  <a:srgbClr val="FFFFFF"/>
                </a:solidFill>
                <a:latin typeface="+mj-lt"/>
                <a:ea typeface="+mj-ea"/>
                <a:cs typeface="+mj-cs"/>
              </a:rPr>
              <a:t>codificación</a:t>
            </a:r>
            <a:endParaRPr lang="en-US" sz="2900" kern="1200" dirty="0">
              <a:solidFill>
                <a:srgbClr val="FFFFFF"/>
              </a:solidFill>
              <a:latin typeface="+mj-lt"/>
              <a:ea typeface="+mj-ea"/>
              <a:cs typeface="+mj-cs"/>
            </a:endParaRPr>
          </a:p>
        </p:txBody>
      </p:sp>
      <p:sp>
        <p:nvSpPr>
          <p:cNvPr id="9" name="Multiplication Sign 8">
            <a:extLst>
              <a:ext uri="{FF2B5EF4-FFF2-40B4-BE49-F238E27FC236}">
                <a16:creationId xmlns:a16="http://schemas.microsoft.com/office/drawing/2014/main" xmlns="" id="{67E21A4B-B618-41DF-897A-39EBC9B53A9A}"/>
              </a:ext>
            </a:extLst>
          </p:cNvPr>
          <p:cNvSpPr/>
          <p:nvPr/>
        </p:nvSpPr>
        <p:spPr>
          <a:xfrm>
            <a:off x="3521171" y="924118"/>
            <a:ext cx="5084763" cy="2401689"/>
          </a:xfrm>
          <a:prstGeom prst="mathMultiply">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572553769"/>
      </p:ext>
    </p:extLst>
  </p:cSld>
  <p:clrMapOvr>
    <a:masterClrMapping/>
  </p:clrMapOvr>
  <mc:AlternateContent xmlns:mc="http://schemas.openxmlformats.org/markup-compatibility/2006" xmlns:p14="http://schemas.microsoft.com/office/powerpoint/2010/main">
    <mc:Choice Requires="p14">
      <p:transition spd="slow" p14:dur="2000" advTm="103222"/>
    </mc:Choice>
    <mc:Fallback xmlns="">
      <p:transition spd="slow" advTm="1032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xmlns=""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E7BE0820-75E6-45BE-85C5-491146B5A17A}"/>
              </a:ext>
            </a:extLst>
          </p:cNvPr>
          <p:cNvSpPr>
            <a:spLocks noGrp="1"/>
          </p:cNvSpPr>
          <p:nvPr>
            <p:ph type="title"/>
          </p:nvPr>
        </p:nvSpPr>
        <p:spPr>
          <a:xfrm>
            <a:off x="538066" y="1967266"/>
            <a:ext cx="2377749" cy="2547257"/>
          </a:xfrm>
          <a:noFill/>
        </p:spPr>
        <p:txBody>
          <a:bodyPr vert="horz" lIns="91440" tIns="45720" rIns="91440" bIns="45720" rtlCol="0" anchor="ctr">
            <a:normAutofit/>
          </a:bodyPr>
          <a:lstStyle/>
          <a:p>
            <a:pPr algn="ctr" defTabSz="914400"/>
            <a:r>
              <a:rPr lang="en-US" sz="3100" kern="1200" dirty="0" err="1">
                <a:solidFill>
                  <a:srgbClr val="FFFFFF"/>
                </a:solidFill>
                <a:latin typeface="+mj-lt"/>
                <a:ea typeface="+mj-ea"/>
                <a:cs typeface="+mj-cs"/>
              </a:rPr>
              <a:t>Sustantivos</a:t>
            </a:r>
            <a:r>
              <a:rPr lang="en-US" sz="3100" kern="1200" dirty="0">
                <a:solidFill>
                  <a:srgbClr val="FFFFFF"/>
                </a:solidFill>
                <a:latin typeface="+mj-lt"/>
                <a:ea typeface="+mj-ea"/>
                <a:cs typeface="+mj-cs"/>
              </a:rPr>
              <a:t> para </a:t>
            </a:r>
            <a:r>
              <a:rPr lang="en-US" sz="3100" kern="1200" dirty="0" err="1">
                <a:solidFill>
                  <a:srgbClr val="FFFFFF"/>
                </a:solidFill>
                <a:latin typeface="+mj-lt"/>
                <a:ea typeface="+mj-ea"/>
                <a:cs typeface="+mj-cs"/>
              </a:rPr>
              <a:t>Clases</a:t>
            </a:r>
            <a:r>
              <a:rPr lang="en-US" sz="3100" kern="1200" dirty="0">
                <a:solidFill>
                  <a:srgbClr val="FFFFFF"/>
                </a:solidFill>
                <a:latin typeface="+mj-lt"/>
                <a:ea typeface="+mj-ea"/>
                <a:cs typeface="+mj-cs"/>
              </a:rPr>
              <a:t> </a:t>
            </a:r>
            <a:br>
              <a:rPr lang="en-US" sz="3100" kern="1200" dirty="0">
                <a:solidFill>
                  <a:srgbClr val="FFFFFF"/>
                </a:solidFill>
                <a:latin typeface="+mj-lt"/>
                <a:ea typeface="+mj-ea"/>
                <a:cs typeface="+mj-cs"/>
              </a:rPr>
            </a:br>
            <a:r>
              <a:rPr lang="en-US" sz="3100" kern="1200" dirty="0">
                <a:solidFill>
                  <a:srgbClr val="FFFFFF"/>
                </a:solidFill>
                <a:latin typeface="+mj-lt"/>
                <a:ea typeface="+mj-ea"/>
                <a:cs typeface="+mj-cs"/>
              </a:rPr>
              <a:t>y </a:t>
            </a:r>
            <a:br>
              <a:rPr lang="en-US" sz="3100" kern="1200" dirty="0">
                <a:solidFill>
                  <a:srgbClr val="FFFFFF"/>
                </a:solidFill>
                <a:latin typeface="+mj-lt"/>
                <a:ea typeface="+mj-ea"/>
                <a:cs typeface="+mj-cs"/>
              </a:rPr>
            </a:br>
            <a:r>
              <a:rPr lang="en-US" sz="3100" kern="1200" dirty="0" err="1">
                <a:solidFill>
                  <a:srgbClr val="FFFFFF"/>
                </a:solidFill>
                <a:latin typeface="+mj-lt"/>
                <a:ea typeface="+mj-ea"/>
                <a:cs typeface="+mj-cs"/>
              </a:rPr>
              <a:t>Verbos</a:t>
            </a:r>
            <a:r>
              <a:rPr lang="en-US" sz="3100" kern="1200" dirty="0">
                <a:solidFill>
                  <a:srgbClr val="FFFFFF"/>
                </a:solidFill>
                <a:latin typeface="+mj-lt"/>
                <a:ea typeface="+mj-ea"/>
                <a:cs typeface="+mj-cs"/>
              </a:rPr>
              <a:t> para </a:t>
            </a:r>
            <a:r>
              <a:rPr lang="en-US" sz="3100" kern="1200" dirty="0" err="1">
                <a:solidFill>
                  <a:srgbClr val="FFFFFF"/>
                </a:solidFill>
                <a:latin typeface="+mj-lt"/>
                <a:ea typeface="+mj-ea"/>
                <a:cs typeface="+mj-cs"/>
              </a:rPr>
              <a:t>Métodos</a:t>
            </a:r>
            <a:endParaRPr lang="en-US" sz="3100" kern="1200" dirty="0">
              <a:solidFill>
                <a:srgbClr val="FFFFFF"/>
              </a:solidFill>
              <a:latin typeface="+mj-lt"/>
              <a:ea typeface="+mj-ea"/>
              <a:cs typeface="+mj-cs"/>
            </a:endParaRPr>
          </a:p>
        </p:txBody>
      </p:sp>
      <p:sp>
        <p:nvSpPr>
          <p:cNvPr id="3" name="TextBox 2">
            <a:extLst>
              <a:ext uri="{FF2B5EF4-FFF2-40B4-BE49-F238E27FC236}">
                <a16:creationId xmlns:a16="http://schemas.microsoft.com/office/drawing/2014/main" xmlns="" id="{87EDAF64-816A-4D2A-8497-356DCA8F05F4}"/>
              </a:ext>
            </a:extLst>
          </p:cNvPr>
          <p:cNvSpPr txBox="1"/>
          <p:nvPr/>
        </p:nvSpPr>
        <p:spPr>
          <a:xfrm>
            <a:off x="3185999" y="134355"/>
            <a:ext cx="5819098" cy="707886"/>
          </a:xfrm>
          <a:prstGeom prst="rect">
            <a:avLst/>
          </a:prstGeom>
          <a:noFill/>
          <a:ln>
            <a:solidFill>
              <a:schemeClr val="accent1"/>
            </a:solidFill>
          </a:ln>
        </p:spPr>
        <p:txBody>
          <a:bodyPr wrap="square" rtlCol="0">
            <a:spAutoFit/>
          </a:bodyPr>
          <a:lstStyle/>
          <a:p>
            <a:r>
              <a:rPr lang="en-US" sz="2000" b="1" i="0" dirty="0">
                <a:solidFill>
                  <a:srgbClr val="6666CC"/>
                </a:solidFill>
                <a:effectLst/>
                <a:latin typeface="Courier New" panose="02070309020205020404" pitchFamily="49" charset="0"/>
              </a:rPr>
              <a:t>Class </a:t>
            </a:r>
          </a:p>
          <a:p>
            <a:r>
              <a:rPr lang="en-US" sz="2000" b="1" dirty="0">
                <a:solidFill>
                  <a:srgbClr val="6666CC"/>
                </a:solidFill>
                <a:latin typeface="Courier New" panose="02070309020205020404" pitchFamily="49" charset="0"/>
              </a:rPr>
              <a:t>   </a:t>
            </a:r>
            <a:r>
              <a:rPr lang="en-US" sz="2000" b="0" i="0" dirty="0">
                <a:solidFill>
                  <a:srgbClr val="000000"/>
                </a:solidFill>
                <a:effectLst/>
                <a:latin typeface="Courier New" panose="02070309020205020404" pitchFamily="49" charset="0"/>
              </a:rPr>
              <a:t>Customer, Account, Employee</a:t>
            </a:r>
            <a:endParaRPr lang="en-US" sz="2000" dirty="0"/>
          </a:p>
        </p:txBody>
      </p:sp>
      <p:sp>
        <p:nvSpPr>
          <p:cNvPr id="9" name="TextBox 8">
            <a:extLst>
              <a:ext uri="{FF2B5EF4-FFF2-40B4-BE49-F238E27FC236}">
                <a16:creationId xmlns:a16="http://schemas.microsoft.com/office/drawing/2014/main" xmlns="" id="{F18EDC7C-E630-42D8-94A3-2A22A7CAD488}"/>
              </a:ext>
            </a:extLst>
          </p:cNvPr>
          <p:cNvSpPr txBox="1"/>
          <p:nvPr/>
        </p:nvSpPr>
        <p:spPr>
          <a:xfrm>
            <a:off x="3185999" y="1036211"/>
            <a:ext cx="5819098" cy="707886"/>
          </a:xfrm>
          <a:prstGeom prst="rect">
            <a:avLst/>
          </a:prstGeom>
          <a:noFill/>
          <a:ln>
            <a:solidFill>
              <a:schemeClr val="accent1"/>
            </a:solidFill>
          </a:ln>
        </p:spPr>
        <p:txBody>
          <a:bodyPr wrap="square">
            <a:spAutoFit/>
          </a:bodyPr>
          <a:lstStyle/>
          <a:p>
            <a:r>
              <a:rPr lang="en-US" sz="2000" b="1" i="0" dirty="0">
                <a:solidFill>
                  <a:srgbClr val="6666CC"/>
                </a:solidFill>
                <a:effectLst/>
                <a:latin typeface="Courier New" panose="02070309020205020404" pitchFamily="49" charset="0"/>
              </a:rPr>
              <a:t>Class </a:t>
            </a:r>
          </a:p>
          <a:p>
            <a:r>
              <a:rPr lang="en-US" sz="2000" b="1" dirty="0">
                <a:solidFill>
                  <a:srgbClr val="6666CC"/>
                </a:solidFill>
                <a:latin typeface="Courier New" panose="02070309020205020404" pitchFamily="49" charset="0"/>
              </a:rPr>
              <a:t>   </a:t>
            </a:r>
            <a:r>
              <a:rPr lang="en-US" sz="2000" b="0" i="0" dirty="0">
                <a:solidFill>
                  <a:srgbClr val="000000"/>
                </a:solidFill>
                <a:effectLst/>
                <a:latin typeface="Courier New" panose="02070309020205020404" pitchFamily="49" charset="0"/>
              </a:rPr>
              <a:t>Manager, Processor, Executor</a:t>
            </a:r>
            <a:endParaRPr lang="en-US" sz="2000" dirty="0"/>
          </a:p>
        </p:txBody>
      </p:sp>
      <p:sp>
        <p:nvSpPr>
          <p:cNvPr id="10" name="TextBox 9">
            <a:extLst>
              <a:ext uri="{FF2B5EF4-FFF2-40B4-BE49-F238E27FC236}">
                <a16:creationId xmlns:a16="http://schemas.microsoft.com/office/drawing/2014/main" xmlns="" id="{098EB74F-8418-4A62-BA76-B2B8BD71FBFA}"/>
              </a:ext>
            </a:extLst>
          </p:cNvPr>
          <p:cNvSpPr txBox="1"/>
          <p:nvPr/>
        </p:nvSpPr>
        <p:spPr>
          <a:xfrm>
            <a:off x="3185998" y="1823683"/>
            <a:ext cx="5819099" cy="1323439"/>
          </a:xfrm>
          <a:prstGeom prst="rect">
            <a:avLst/>
          </a:prstGeom>
          <a:noFill/>
          <a:ln>
            <a:solidFill>
              <a:schemeClr val="accent1"/>
            </a:solidFill>
          </a:ln>
        </p:spPr>
        <p:txBody>
          <a:bodyPr wrap="square">
            <a:spAutoFit/>
          </a:bodyPr>
          <a:lstStyle/>
          <a:p>
            <a:r>
              <a:rPr lang="en-US" sz="2000" b="1" i="0" dirty="0">
                <a:solidFill>
                  <a:srgbClr val="6666CC"/>
                </a:solidFill>
                <a:effectLst/>
                <a:latin typeface="Courier New" panose="02070309020205020404" pitchFamily="49" charset="0"/>
              </a:rPr>
              <a:t>Class </a:t>
            </a:r>
          </a:p>
          <a:p>
            <a:r>
              <a:rPr lang="en-US" sz="2000" b="1" dirty="0">
                <a:solidFill>
                  <a:srgbClr val="6666CC"/>
                </a:solidFill>
                <a:latin typeface="Courier New" panose="02070309020205020404" pitchFamily="49" charset="0"/>
              </a:rPr>
              <a:t>   </a:t>
            </a:r>
            <a:r>
              <a:rPr lang="en-US" sz="2000" b="0" i="0" dirty="0" err="1">
                <a:solidFill>
                  <a:srgbClr val="000000"/>
                </a:solidFill>
                <a:effectLst/>
                <a:latin typeface="Courier New" panose="02070309020205020404" pitchFamily="49" charset="0"/>
              </a:rPr>
              <a:t>ThreadManager</a:t>
            </a:r>
            <a:r>
              <a:rPr lang="en-US" sz="2000" b="0" i="0" dirty="0">
                <a:solidFill>
                  <a:srgbClr val="000000"/>
                </a:solidFill>
                <a:effectLst/>
                <a:latin typeface="Courier New" panose="02070309020205020404" pitchFamily="49" charset="0"/>
              </a:rPr>
              <a:t>, </a:t>
            </a:r>
          </a:p>
          <a:p>
            <a:r>
              <a:rPr lang="en-US" sz="2000" dirty="0">
                <a:solidFill>
                  <a:srgbClr val="000000"/>
                </a:solidFill>
                <a:latin typeface="Courier New" panose="02070309020205020404" pitchFamily="49" charset="0"/>
              </a:rPr>
              <a:t>   </a:t>
            </a:r>
            <a:r>
              <a:rPr lang="en-US" sz="2000" b="0" i="0" dirty="0" err="1">
                <a:solidFill>
                  <a:srgbClr val="000000"/>
                </a:solidFill>
                <a:effectLst/>
                <a:latin typeface="Courier New" panose="02070309020205020404" pitchFamily="49" charset="0"/>
              </a:rPr>
              <a:t>JobProcessor</a:t>
            </a:r>
            <a:r>
              <a:rPr lang="en-US" sz="2000" b="0" i="0" dirty="0">
                <a:solidFill>
                  <a:srgbClr val="000000"/>
                </a:solidFill>
                <a:effectLst/>
                <a:latin typeface="Courier New" panose="02070309020205020404" pitchFamily="49" charset="0"/>
              </a:rPr>
              <a:t>, </a:t>
            </a:r>
          </a:p>
          <a:p>
            <a:r>
              <a:rPr lang="en-US" sz="2000" dirty="0">
                <a:solidFill>
                  <a:srgbClr val="000000"/>
                </a:solidFill>
                <a:latin typeface="Courier New" panose="02070309020205020404" pitchFamily="49" charset="0"/>
              </a:rPr>
              <a:t>   </a:t>
            </a:r>
            <a:r>
              <a:rPr lang="en-US" sz="2000" b="0" i="0" dirty="0" err="1">
                <a:solidFill>
                  <a:srgbClr val="000000"/>
                </a:solidFill>
                <a:effectLst/>
                <a:latin typeface="Courier New" panose="02070309020205020404" pitchFamily="49" charset="0"/>
              </a:rPr>
              <a:t>TaskExecutor</a:t>
            </a:r>
            <a:endParaRPr lang="en-US" sz="2000" dirty="0"/>
          </a:p>
        </p:txBody>
      </p:sp>
      <p:sp>
        <p:nvSpPr>
          <p:cNvPr id="11" name="Multiplication Sign 10">
            <a:extLst>
              <a:ext uri="{FF2B5EF4-FFF2-40B4-BE49-F238E27FC236}">
                <a16:creationId xmlns:a16="http://schemas.microsoft.com/office/drawing/2014/main" xmlns="" id="{0FBD249D-BE96-4FCE-9756-E03CC2250A08}"/>
              </a:ext>
            </a:extLst>
          </p:cNvPr>
          <p:cNvSpPr/>
          <p:nvPr/>
        </p:nvSpPr>
        <p:spPr>
          <a:xfrm>
            <a:off x="3466773" y="842241"/>
            <a:ext cx="5084763" cy="1043148"/>
          </a:xfrm>
          <a:prstGeom prst="mathMultiply">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xmlns="" id="{C52237B6-17A1-4B1D-8526-C89DAA114985}"/>
              </a:ext>
            </a:extLst>
          </p:cNvPr>
          <p:cNvSpPr txBox="1"/>
          <p:nvPr/>
        </p:nvSpPr>
        <p:spPr>
          <a:xfrm>
            <a:off x="3185999" y="3429000"/>
            <a:ext cx="5819099" cy="707886"/>
          </a:xfrm>
          <a:prstGeom prst="rect">
            <a:avLst/>
          </a:prstGeom>
          <a:noFill/>
          <a:ln>
            <a:solidFill>
              <a:schemeClr val="accent1"/>
            </a:solidFill>
          </a:ln>
        </p:spPr>
        <p:txBody>
          <a:bodyPr wrap="square">
            <a:spAutoFit/>
          </a:bodyPr>
          <a:lstStyle/>
          <a:p>
            <a:r>
              <a:rPr lang="en-US" sz="2000" b="0" i="0" dirty="0">
                <a:solidFill>
                  <a:srgbClr val="6666CC"/>
                </a:solidFill>
                <a:effectLst/>
                <a:latin typeface="Courier New" panose="02070309020205020404" pitchFamily="49" charset="0"/>
              </a:rPr>
              <a:t>Methods</a:t>
            </a:r>
            <a:r>
              <a:rPr lang="en-US" sz="2000" dirty="0"/>
              <a:t/>
            </a:r>
            <a:br>
              <a:rPr lang="en-US" sz="2000" dirty="0"/>
            </a:br>
            <a:r>
              <a:rPr lang="en-US" sz="2000" b="0" i="0" dirty="0">
                <a:solidFill>
                  <a:srgbClr val="000000"/>
                </a:solidFill>
                <a:effectLst/>
                <a:latin typeface="Courier New" panose="02070309020205020404" pitchFamily="49" charset="0"/>
              </a:rPr>
              <a:t>   </a:t>
            </a:r>
            <a:r>
              <a:rPr lang="en-US" sz="2000" b="0" i="0" dirty="0" err="1">
                <a:solidFill>
                  <a:srgbClr val="000000"/>
                </a:solidFill>
                <a:effectLst/>
                <a:latin typeface="Courier New" panose="02070309020205020404" pitchFamily="49" charset="0"/>
              </a:rPr>
              <a:t>GetName</a:t>
            </a:r>
            <a:r>
              <a:rPr lang="en-US" sz="2000" b="0" i="0" dirty="0">
                <a:solidFill>
                  <a:srgbClr val="000000"/>
                </a:solidFill>
                <a:effectLst/>
                <a:latin typeface="Courier New" panose="02070309020205020404" pitchFamily="49" charset="0"/>
              </a:rPr>
              <a:t>, </a:t>
            </a:r>
            <a:r>
              <a:rPr lang="en-US" sz="2000" b="0" i="0" dirty="0" err="1">
                <a:solidFill>
                  <a:srgbClr val="000000"/>
                </a:solidFill>
                <a:effectLst/>
                <a:latin typeface="Courier New" panose="02070309020205020404" pitchFamily="49" charset="0"/>
              </a:rPr>
              <a:t>ValidateFields</a:t>
            </a:r>
            <a:r>
              <a:rPr lang="en-US" sz="2000" b="0" i="0" dirty="0">
                <a:solidFill>
                  <a:srgbClr val="000000"/>
                </a:solidFill>
                <a:effectLst/>
                <a:latin typeface="Courier New" panose="02070309020205020404" pitchFamily="49" charset="0"/>
              </a:rPr>
              <a:t>, </a:t>
            </a:r>
            <a:r>
              <a:rPr lang="en-US" sz="2000" b="0" i="0" dirty="0" err="1">
                <a:solidFill>
                  <a:srgbClr val="000000"/>
                </a:solidFill>
                <a:effectLst/>
                <a:latin typeface="Courier New" panose="02070309020205020404" pitchFamily="49" charset="0"/>
              </a:rPr>
              <a:t>SaveData</a:t>
            </a:r>
            <a:endParaRPr lang="en-US" sz="2000" dirty="0"/>
          </a:p>
        </p:txBody>
      </p:sp>
      <p:sp>
        <p:nvSpPr>
          <p:cNvPr id="14" name="TextBox 13">
            <a:extLst>
              <a:ext uri="{FF2B5EF4-FFF2-40B4-BE49-F238E27FC236}">
                <a16:creationId xmlns:a16="http://schemas.microsoft.com/office/drawing/2014/main" xmlns="" id="{616EC4DE-9D57-42DA-9402-A0B809E297D3}"/>
              </a:ext>
            </a:extLst>
          </p:cNvPr>
          <p:cNvSpPr txBox="1"/>
          <p:nvPr/>
        </p:nvSpPr>
        <p:spPr>
          <a:xfrm>
            <a:off x="3185999" y="4399465"/>
            <a:ext cx="5819099" cy="707886"/>
          </a:xfrm>
          <a:prstGeom prst="rect">
            <a:avLst/>
          </a:prstGeom>
          <a:noFill/>
          <a:ln>
            <a:solidFill>
              <a:schemeClr val="accent1"/>
            </a:solidFill>
          </a:ln>
        </p:spPr>
        <p:txBody>
          <a:bodyPr wrap="square">
            <a:spAutoFit/>
          </a:bodyPr>
          <a:lstStyle/>
          <a:p>
            <a:r>
              <a:rPr lang="en-US" sz="2000" b="0" i="0" dirty="0">
                <a:solidFill>
                  <a:srgbClr val="6666CC"/>
                </a:solidFill>
                <a:effectLst/>
                <a:latin typeface="Courier New" panose="02070309020205020404" pitchFamily="49" charset="0"/>
              </a:rPr>
              <a:t>Methods</a:t>
            </a:r>
            <a:r>
              <a:rPr lang="en-US" sz="2000" dirty="0"/>
              <a:t/>
            </a:r>
            <a:br>
              <a:rPr lang="en-US" sz="2000" dirty="0"/>
            </a:br>
            <a:r>
              <a:rPr lang="en-US" sz="2000" b="0" i="0" dirty="0">
                <a:solidFill>
                  <a:srgbClr val="000000"/>
                </a:solidFill>
                <a:effectLst/>
                <a:latin typeface="Courier New" panose="02070309020205020404" pitchFamily="49" charset="0"/>
              </a:rPr>
              <a:t>   Execute, Calculate, Clean</a:t>
            </a:r>
            <a:endParaRPr lang="en-US" sz="2000" dirty="0"/>
          </a:p>
        </p:txBody>
      </p:sp>
      <p:sp>
        <p:nvSpPr>
          <p:cNvPr id="15" name="TextBox 14">
            <a:extLst>
              <a:ext uri="{FF2B5EF4-FFF2-40B4-BE49-F238E27FC236}">
                <a16:creationId xmlns:a16="http://schemas.microsoft.com/office/drawing/2014/main" xmlns="" id="{02EE868F-E80D-431F-890C-4F50CB442245}"/>
              </a:ext>
            </a:extLst>
          </p:cNvPr>
          <p:cNvSpPr txBox="1"/>
          <p:nvPr/>
        </p:nvSpPr>
        <p:spPr>
          <a:xfrm>
            <a:off x="3185999" y="5432928"/>
            <a:ext cx="5819099" cy="1323439"/>
          </a:xfrm>
          <a:prstGeom prst="rect">
            <a:avLst/>
          </a:prstGeom>
          <a:noFill/>
          <a:ln>
            <a:solidFill>
              <a:schemeClr val="accent1"/>
            </a:solidFill>
          </a:ln>
        </p:spPr>
        <p:txBody>
          <a:bodyPr wrap="square">
            <a:spAutoFit/>
          </a:bodyPr>
          <a:lstStyle/>
          <a:p>
            <a:r>
              <a:rPr lang="en-US" sz="2000" b="0" i="0" dirty="0">
                <a:solidFill>
                  <a:srgbClr val="6666CC"/>
                </a:solidFill>
                <a:effectLst/>
                <a:latin typeface="Courier New" panose="02070309020205020404" pitchFamily="49" charset="0"/>
              </a:rPr>
              <a:t>Methods</a:t>
            </a:r>
            <a:r>
              <a:rPr lang="en-US" sz="2000" dirty="0"/>
              <a:t/>
            </a:r>
            <a:br>
              <a:rPr lang="en-US" sz="2000" dirty="0"/>
            </a:br>
            <a:r>
              <a:rPr lang="en-US" sz="2000" b="0" i="0" dirty="0">
                <a:solidFill>
                  <a:srgbClr val="000000"/>
                </a:solidFill>
                <a:effectLst/>
                <a:latin typeface="Courier New" panose="02070309020205020404" pitchFamily="49" charset="0"/>
              </a:rPr>
              <a:t>   </a:t>
            </a:r>
            <a:r>
              <a:rPr lang="en-US" sz="2000" b="0" i="0" dirty="0" err="1">
                <a:solidFill>
                  <a:srgbClr val="000000"/>
                </a:solidFill>
                <a:effectLst/>
                <a:latin typeface="Courier New" panose="02070309020205020404" pitchFamily="49" charset="0"/>
              </a:rPr>
              <a:t>ExecuteTask</a:t>
            </a:r>
            <a:r>
              <a:rPr lang="en-US" sz="2000" b="0" i="0" dirty="0">
                <a:solidFill>
                  <a:srgbClr val="000000"/>
                </a:solidFill>
                <a:effectLst/>
                <a:latin typeface="Courier New" panose="02070309020205020404" pitchFamily="49" charset="0"/>
              </a:rPr>
              <a:t>, </a:t>
            </a:r>
          </a:p>
          <a:p>
            <a:r>
              <a:rPr lang="en-US" sz="2000" dirty="0">
                <a:solidFill>
                  <a:srgbClr val="000000"/>
                </a:solidFill>
                <a:latin typeface="Courier New" panose="02070309020205020404" pitchFamily="49" charset="0"/>
              </a:rPr>
              <a:t>   </a:t>
            </a:r>
            <a:r>
              <a:rPr lang="en-US" sz="2000" b="0" i="0" dirty="0" err="1">
                <a:solidFill>
                  <a:srgbClr val="000000"/>
                </a:solidFill>
                <a:effectLst/>
                <a:latin typeface="Courier New" panose="02070309020205020404" pitchFamily="49" charset="0"/>
              </a:rPr>
              <a:t>CalculateAverage</a:t>
            </a:r>
            <a:r>
              <a:rPr lang="en-US" sz="2000" b="0" i="0" dirty="0">
                <a:solidFill>
                  <a:srgbClr val="000000"/>
                </a:solidFill>
                <a:effectLst/>
                <a:latin typeface="Courier New" panose="02070309020205020404" pitchFamily="49" charset="0"/>
              </a:rPr>
              <a:t>,</a:t>
            </a:r>
          </a:p>
          <a:p>
            <a:r>
              <a:rPr lang="en-US" sz="2000" dirty="0">
                <a:solidFill>
                  <a:srgbClr val="000000"/>
                </a:solidFill>
                <a:latin typeface="Courier New" panose="02070309020205020404" pitchFamily="49" charset="0"/>
              </a:rPr>
              <a:t>   </a:t>
            </a:r>
            <a:r>
              <a:rPr lang="en-US" sz="2000" dirty="0" err="1">
                <a:solidFill>
                  <a:srgbClr val="000000"/>
                </a:solidFill>
                <a:latin typeface="Courier New" panose="02070309020205020404" pitchFamily="49" charset="0"/>
              </a:rPr>
              <a:t>CleanFields</a:t>
            </a:r>
            <a:endParaRPr lang="en-US" sz="2000" dirty="0"/>
          </a:p>
        </p:txBody>
      </p:sp>
      <p:sp>
        <p:nvSpPr>
          <p:cNvPr id="16" name="Multiplication Sign 15">
            <a:extLst>
              <a:ext uri="{FF2B5EF4-FFF2-40B4-BE49-F238E27FC236}">
                <a16:creationId xmlns:a16="http://schemas.microsoft.com/office/drawing/2014/main" xmlns="" id="{34825CD3-9208-4ECF-AC2B-B52BFDBACFA9}"/>
              </a:ext>
            </a:extLst>
          </p:cNvPr>
          <p:cNvSpPr/>
          <p:nvPr/>
        </p:nvSpPr>
        <p:spPr>
          <a:xfrm>
            <a:off x="3721294" y="4226992"/>
            <a:ext cx="5084763" cy="1043148"/>
          </a:xfrm>
          <a:prstGeom prst="mathMultiply">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38504934"/>
      </p:ext>
    </p:extLst>
  </p:cSld>
  <p:clrMapOvr>
    <a:masterClrMapping/>
  </p:clrMapOvr>
  <mc:AlternateContent xmlns:mc="http://schemas.openxmlformats.org/markup-compatibility/2006" xmlns:p14="http://schemas.microsoft.com/office/powerpoint/2010/main">
    <mc:Choice Requires="p14">
      <p:transition spd="slow" p14:dur="2000" advTm="59755"/>
    </mc:Choice>
    <mc:Fallback xmlns="">
      <p:transition spd="slow" advTm="597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4" grpId="0" animBg="1"/>
      <p:bldP spid="15"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xmlns=""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11DF6B1-4F52-4DF9-88C9-175D9B3727E1}"/>
              </a:ext>
            </a:extLst>
          </p:cNvPr>
          <p:cNvSpPr>
            <a:spLocks noGrp="1"/>
          </p:cNvSpPr>
          <p:nvPr>
            <p:ph type="title"/>
          </p:nvPr>
        </p:nvSpPr>
        <p:spPr>
          <a:xfrm>
            <a:off x="538067" y="1967266"/>
            <a:ext cx="2377750" cy="2547257"/>
          </a:xfrm>
          <a:noFill/>
        </p:spPr>
        <p:txBody>
          <a:bodyPr vert="horz" lIns="91440" tIns="45720" rIns="91440" bIns="45720" rtlCol="0" anchor="ctr">
            <a:normAutofit/>
          </a:bodyPr>
          <a:lstStyle/>
          <a:p>
            <a:pPr algn="ctr" defTabSz="914400"/>
            <a:r>
              <a:rPr lang="en-US" sz="3100" kern="1200">
                <a:solidFill>
                  <a:srgbClr val="FFFFFF"/>
                </a:solidFill>
                <a:latin typeface="+mj-lt"/>
                <a:ea typeface="+mj-ea"/>
                <a:cs typeface="+mj-cs"/>
              </a:rPr>
              <a:t>Una Palabra por Concepto</a:t>
            </a:r>
          </a:p>
        </p:txBody>
      </p:sp>
      <p:sp>
        <p:nvSpPr>
          <p:cNvPr id="9" name="TextBox 8">
            <a:extLst>
              <a:ext uri="{FF2B5EF4-FFF2-40B4-BE49-F238E27FC236}">
                <a16:creationId xmlns:a16="http://schemas.microsoft.com/office/drawing/2014/main" xmlns="" id="{1289B1FC-BA25-4831-BE3E-403AAB6D0E2E}"/>
              </a:ext>
            </a:extLst>
          </p:cNvPr>
          <p:cNvSpPr txBox="1"/>
          <p:nvPr/>
        </p:nvSpPr>
        <p:spPr>
          <a:xfrm>
            <a:off x="3494746" y="558357"/>
            <a:ext cx="5258069" cy="2031325"/>
          </a:xfrm>
          <a:prstGeom prst="rect">
            <a:avLst/>
          </a:prstGeom>
          <a:noFill/>
          <a:ln>
            <a:solidFill>
              <a:schemeClr val="accent1"/>
            </a:solidFill>
          </a:ln>
        </p:spPr>
        <p:txBody>
          <a:bodyPr wrap="square">
            <a:spAutoFit/>
          </a:bodyPr>
          <a:lstStyle/>
          <a:p>
            <a:r>
              <a:rPr lang="en-US" b="0" i="0" dirty="0">
                <a:solidFill>
                  <a:srgbClr val="1818FF"/>
                </a:solidFill>
                <a:effectLst/>
                <a:latin typeface="Courier New" panose="02070309020205020404" pitchFamily="49" charset="0"/>
              </a:rPr>
              <a:t>Employee</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employee</a:t>
            </a:r>
            <a:r>
              <a:rPr lang="en-US" b="0" i="0" dirty="0">
                <a:solidFill>
                  <a:srgbClr val="000000"/>
                </a:solidFill>
                <a:effectLst/>
                <a:latin typeface="Courier New" panose="02070309020205020404" pitchFamily="49" charset="0"/>
              </a:rPr>
              <a:t> </a:t>
            </a:r>
            <a:r>
              <a:rPr lang="en-US" b="0" i="0" dirty="0">
                <a:solidFill>
                  <a:srgbClr val="008000"/>
                </a:solidFill>
                <a:effectLst/>
                <a:latin typeface="Courier New" panose="02070309020205020404" pitchFamily="49" charset="0"/>
              </a:rPr>
              <a:t>=</a:t>
            </a:r>
            <a:r>
              <a:rPr lang="en-US" b="0" i="0" dirty="0">
                <a:solidFill>
                  <a:srgbClr val="000000"/>
                </a:solidFill>
                <a:effectLst/>
                <a:latin typeface="Courier New" panose="02070309020205020404" pitchFamily="49" charset="0"/>
              </a:rPr>
              <a:t> </a:t>
            </a:r>
            <a:r>
              <a:rPr lang="en-US" b="0" i="0" dirty="0">
                <a:solidFill>
                  <a:srgbClr val="008000"/>
                </a:solidFill>
                <a:effectLst/>
                <a:latin typeface="Courier New" panose="02070309020205020404" pitchFamily="49" charset="0"/>
                <a:hlinkClick r:id="rId4"/>
              </a:rPr>
              <a:t>new</a:t>
            </a:r>
            <a:r>
              <a:rPr lang="en-US" b="0" i="0" dirty="0">
                <a:solidFill>
                  <a:srgbClr val="000000"/>
                </a:solidFill>
                <a:effectLst/>
                <a:latin typeface="Courier New" panose="02070309020205020404" pitchFamily="49" charset="0"/>
              </a:rPr>
              <a:t> Employee</a:t>
            </a:r>
            <a:r>
              <a:rPr lang="en-US" b="0" i="0" dirty="0">
                <a:solidFill>
                  <a:srgbClr val="008000"/>
                </a:solidFill>
                <a:effectLst/>
                <a:latin typeface="Courier New" panose="02070309020205020404" pitchFamily="49" charset="0"/>
              </a:rPr>
              <a:t>();</a:t>
            </a:r>
            <a:r>
              <a:rPr lang="en-US" dirty="0"/>
              <a:t/>
            </a:r>
            <a:br>
              <a:rPr lang="en-US" dirty="0"/>
            </a:br>
            <a:r>
              <a:rPr lang="en-US" b="0" i="0" dirty="0">
                <a:solidFill>
                  <a:srgbClr val="008080"/>
                </a:solidFill>
                <a:effectLst/>
                <a:latin typeface="Courier New" panose="02070309020205020404" pitchFamily="49" charset="0"/>
              </a:rPr>
              <a:t>/*...*/</a:t>
            </a:r>
            <a:r>
              <a:rPr lang="en-US" dirty="0"/>
              <a:t/>
            </a:r>
            <a:br>
              <a:rPr lang="en-US" dirty="0"/>
            </a:br>
            <a:r>
              <a:rPr lang="en-US" b="0" i="0" dirty="0" err="1">
                <a:solidFill>
                  <a:srgbClr val="000000"/>
                </a:solidFill>
                <a:effectLst/>
                <a:latin typeface="Courier New" panose="02070309020205020404" pitchFamily="49" charset="0"/>
              </a:rPr>
              <a:t>employee</a:t>
            </a:r>
            <a:r>
              <a:rPr lang="en-US" b="0" i="0" dirty="0" err="1">
                <a:solidFill>
                  <a:srgbClr val="008000"/>
                </a:solidFill>
                <a:effectLst/>
                <a:latin typeface="Courier New" panose="02070309020205020404" pitchFamily="49" charset="0"/>
              </a:rPr>
              <a:t>.</a:t>
            </a:r>
            <a:r>
              <a:rPr lang="en-US" b="0" i="0" dirty="0" err="1">
                <a:solidFill>
                  <a:srgbClr val="1818FF"/>
                </a:solidFill>
                <a:effectLst/>
                <a:latin typeface="Courier New" panose="02070309020205020404" pitchFamily="49" charset="0"/>
              </a:rPr>
              <a:t>Save</a:t>
            </a:r>
            <a:r>
              <a:rPr lang="en-US" b="0" i="0" dirty="0">
                <a:solidFill>
                  <a:srgbClr val="008000"/>
                </a:solidFill>
                <a:effectLst/>
                <a:latin typeface="Courier New" panose="02070309020205020404" pitchFamily="49" charset="0"/>
              </a:rPr>
              <a:t>();</a:t>
            </a:r>
            <a:r>
              <a:rPr lang="en-US" dirty="0"/>
              <a:t/>
            </a:r>
            <a:br>
              <a:rPr lang="en-US" dirty="0"/>
            </a:br>
            <a:r>
              <a:rPr lang="en-US" dirty="0"/>
              <a:t/>
            </a:r>
            <a:br>
              <a:rPr lang="en-US" dirty="0"/>
            </a:br>
            <a:r>
              <a:rPr lang="en-US" b="0" i="0" dirty="0">
                <a:solidFill>
                  <a:srgbClr val="1818FF"/>
                </a:solidFill>
                <a:effectLst/>
                <a:latin typeface="Courier New" panose="02070309020205020404" pitchFamily="49" charset="0"/>
              </a:rPr>
              <a:t>Customer</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customer</a:t>
            </a:r>
            <a:r>
              <a:rPr lang="en-US" b="0" i="0" dirty="0">
                <a:solidFill>
                  <a:srgbClr val="000000"/>
                </a:solidFill>
                <a:effectLst/>
                <a:latin typeface="Courier New" panose="02070309020205020404" pitchFamily="49" charset="0"/>
              </a:rPr>
              <a:t> </a:t>
            </a:r>
            <a:r>
              <a:rPr lang="en-US" b="0" i="0" dirty="0">
                <a:solidFill>
                  <a:srgbClr val="008000"/>
                </a:solidFill>
                <a:effectLst/>
                <a:latin typeface="Courier New" panose="02070309020205020404" pitchFamily="49" charset="0"/>
              </a:rPr>
              <a:t>=</a:t>
            </a:r>
            <a:r>
              <a:rPr lang="en-US" b="0" i="0" dirty="0">
                <a:solidFill>
                  <a:srgbClr val="000000"/>
                </a:solidFill>
                <a:effectLst/>
                <a:latin typeface="Courier New" panose="02070309020205020404" pitchFamily="49" charset="0"/>
              </a:rPr>
              <a:t> </a:t>
            </a:r>
            <a:r>
              <a:rPr lang="en-US" b="0" i="0" dirty="0">
                <a:solidFill>
                  <a:srgbClr val="008000"/>
                </a:solidFill>
                <a:effectLst/>
                <a:latin typeface="Courier New" panose="02070309020205020404" pitchFamily="49" charset="0"/>
                <a:hlinkClick r:id="rId4"/>
              </a:rPr>
              <a:t>new</a:t>
            </a:r>
            <a:r>
              <a:rPr lang="en-US" b="0" i="0" dirty="0">
                <a:solidFill>
                  <a:srgbClr val="000000"/>
                </a:solidFill>
                <a:effectLst/>
                <a:latin typeface="Courier New" panose="02070309020205020404" pitchFamily="49" charset="0"/>
              </a:rPr>
              <a:t> Customer</a:t>
            </a:r>
            <a:r>
              <a:rPr lang="en-US" b="0" i="0" dirty="0">
                <a:solidFill>
                  <a:srgbClr val="008000"/>
                </a:solidFill>
                <a:effectLst/>
                <a:latin typeface="Courier New" panose="02070309020205020404" pitchFamily="49" charset="0"/>
              </a:rPr>
              <a:t>();</a:t>
            </a:r>
            <a:r>
              <a:rPr lang="en-US" dirty="0"/>
              <a:t/>
            </a:r>
            <a:br>
              <a:rPr lang="en-US" dirty="0"/>
            </a:br>
            <a:r>
              <a:rPr lang="en-US" b="0" i="0" dirty="0">
                <a:solidFill>
                  <a:srgbClr val="008080"/>
                </a:solidFill>
                <a:effectLst/>
                <a:latin typeface="Courier New" panose="02070309020205020404" pitchFamily="49" charset="0"/>
              </a:rPr>
              <a:t>/*...*/</a:t>
            </a:r>
            <a:r>
              <a:rPr lang="en-US" dirty="0"/>
              <a:t/>
            </a:r>
            <a:br>
              <a:rPr lang="en-US" dirty="0"/>
            </a:br>
            <a:r>
              <a:rPr lang="en-US" b="0" i="0" dirty="0" err="1">
                <a:solidFill>
                  <a:srgbClr val="000000"/>
                </a:solidFill>
                <a:effectLst/>
                <a:latin typeface="Courier New" panose="02070309020205020404" pitchFamily="49" charset="0"/>
              </a:rPr>
              <a:t>customer</a:t>
            </a:r>
            <a:r>
              <a:rPr lang="en-US" b="0" i="0" dirty="0" err="1">
                <a:solidFill>
                  <a:srgbClr val="008000"/>
                </a:solidFill>
                <a:effectLst/>
                <a:latin typeface="Courier New" panose="02070309020205020404" pitchFamily="49" charset="0"/>
              </a:rPr>
              <a:t>.</a:t>
            </a:r>
            <a:r>
              <a:rPr lang="en-US" b="0" i="0" dirty="0" err="1">
                <a:solidFill>
                  <a:srgbClr val="0000FF"/>
                </a:solidFill>
                <a:effectLst/>
                <a:latin typeface="Courier New" panose="02070309020205020404" pitchFamily="49" charset="0"/>
              </a:rPr>
              <a:t>Insert</a:t>
            </a:r>
            <a:r>
              <a:rPr lang="en-US" b="0" i="0" dirty="0">
                <a:solidFill>
                  <a:srgbClr val="008000"/>
                </a:solidFill>
                <a:effectLst/>
                <a:latin typeface="Courier New" panose="02070309020205020404" pitchFamily="49" charset="0"/>
              </a:rPr>
              <a:t>();</a:t>
            </a:r>
            <a:endParaRPr lang="en-US" dirty="0"/>
          </a:p>
        </p:txBody>
      </p:sp>
      <p:sp>
        <p:nvSpPr>
          <p:cNvPr id="11" name="TextBox 10">
            <a:extLst>
              <a:ext uri="{FF2B5EF4-FFF2-40B4-BE49-F238E27FC236}">
                <a16:creationId xmlns:a16="http://schemas.microsoft.com/office/drawing/2014/main" xmlns="" id="{51666293-D8F1-44F0-8B91-15AA11C404BE}"/>
              </a:ext>
            </a:extLst>
          </p:cNvPr>
          <p:cNvSpPr txBox="1"/>
          <p:nvPr/>
        </p:nvSpPr>
        <p:spPr>
          <a:xfrm>
            <a:off x="3494745" y="3498860"/>
            <a:ext cx="5258069" cy="2031325"/>
          </a:xfrm>
          <a:prstGeom prst="rect">
            <a:avLst/>
          </a:prstGeom>
          <a:noFill/>
          <a:ln>
            <a:solidFill>
              <a:schemeClr val="accent1"/>
            </a:solidFill>
          </a:ln>
        </p:spPr>
        <p:txBody>
          <a:bodyPr wrap="square">
            <a:spAutoFit/>
          </a:bodyPr>
          <a:lstStyle/>
          <a:p>
            <a:r>
              <a:rPr lang="en-US" b="0" i="0" dirty="0">
                <a:solidFill>
                  <a:srgbClr val="1818FF"/>
                </a:solidFill>
                <a:effectLst/>
                <a:latin typeface="Courier New" panose="02070309020205020404" pitchFamily="49" charset="0"/>
              </a:rPr>
              <a:t>Employee</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employee</a:t>
            </a:r>
            <a:r>
              <a:rPr lang="en-US" b="0" i="0" dirty="0">
                <a:solidFill>
                  <a:srgbClr val="000000"/>
                </a:solidFill>
                <a:effectLst/>
                <a:latin typeface="Courier New" panose="02070309020205020404" pitchFamily="49" charset="0"/>
              </a:rPr>
              <a:t> </a:t>
            </a:r>
            <a:r>
              <a:rPr lang="en-US" b="0" i="0" dirty="0">
                <a:solidFill>
                  <a:srgbClr val="008000"/>
                </a:solidFill>
                <a:effectLst/>
                <a:latin typeface="Courier New" panose="02070309020205020404" pitchFamily="49" charset="0"/>
              </a:rPr>
              <a:t>=</a:t>
            </a:r>
            <a:r>
              <a:rPr lang="en-US" b="0" i="0" dirty="0">
                <a:solidFill>
                  <a:srgbClr val="000000"/>
                </a:solidFill>
                <a:effectLst/>
                <a:latin typeface="Courier New" panose="02070309020205020404" pitchFamily="49" charset="0"/>
              </a:rPr>
              <a:t> </a:t>
            </a:r>
            <a:r>
              <a:rPr lang="en-US" b="0" i="0" dirty="0">
                <a:solidFill>
                  <a:srgbClr val="008000"/>
                </a:solidFill>
                <a:effectLst/>
                <a:latin typeface="Courier New" panose="02070309020205020404" pitchFamily="49" charset="0"/>
                <a:hlinkClick r:id="rId4"/>
              </a:rPr>
              <a:t>new</a:t>
            </a:r>
            <a:r>
              <a:rPr lang="en-US" b="0" i="0" dirty="0">
                <a:solidFill>
                  <a:srgbClr val="000000"/>
                </a:solidFill>
                <a:effectLst/>
                <a:latin typeface="Courier New" panose="02070309020205020404" pitchFamily="49" charset="0"/>
              </a:rPr>
              <a:t> Employee</a:t>
            </a:r>
            <a:r>
              <a:rPr lang="en-US" b="0" i="0" dirty="0">
                <a:solidFill>
                  <a:srgbClr val="008000"/>
                </a:solidFill>
                <a:effectLst/>
                <a:latin typeface="Courier New" panose="02070309020205020404" pitchFamily="49" charset="0"/>
              </a:rPr>
              <a:t>();</a:t>
            </a:r>
            <a:r>
              <a:rPr lang="en-US" dirty="0"/>
              <a:t/>
            </a:r>
            <a:br>
              <a:rPr lang="en-US" dirty="0"/>
            </a:br>
            <a:r>
              <a:rPr lang="en-US" b="0" i="0" dirty="0">
                <a:solidFill>
                  <a:srgbClr val="008080"/>
                </a:solidFill>
                <a:effectLst/>
                <a:latin typeface="Courier New" panose="02070309020205020404" pitchFamily="49" charset="0"/>
              </a:rPr>
              <a:t>/*...*/</a:t>
            </a:r>
            <a:r>
              <a:rPr lang="en-US" dirty="0"/>
              <a:t/>
            </a:r>
            <a:br>
              <a:rPr lang="en-US" dirty="0"/>
            </a:br>
            <a:r>
              <a:rPr lang="en-US" b="0" i="0" dirty="0" err="1">
                <a:solidFill>
                  <a:srgbClr val="000000"/>
                </a:solidFill>
                <a:effectLst/>
                <a:latin typeface="Courier New" panose="02070309020205020404" pitchFamily="49" charset="0"/>
              </a:rPr>
              <a:t>employee</a:t>
            </a:r>
            <a:r>
              <a:rPr lang="en-US" b="0" i="0" dirty="0" err="1">
                <a:solidFill>
                  <a:srgbClr val="008000"/>
                </a:solidFill>
                <a:effectLst/>
                <a:latin typeface="Courier New" panose="02070309020205020404" pitchFamily="49" charset="0"/>
              </a:rPr>
              <a:t>.</a:t>
            </a:r>
            <a:r>
              <a:rPr lang="en-US" b="0" i="0" dirty="0" err="1">
                <a:solidFill>
                  <a:srgbClr val="1818FF"/>
                </a:solidFill>
                <a:effectLst/>
                <a:latin typeface="Courier New" panose="02070309020205020404" pitchFamily="49" charset="0"/>
              </a:rPr>
              <a:t>Save</a:t>
            </a:r>
            <a:r>
              <a:rPr lang="en-US" b="0" i="0" dirty="0">
                <a:solidFill>
                  <a:srgbClr val="008000"/>
                </a:solidFill>
                <a:effectLst/>
                <a:latin typeface="Courier New" panose="02070309020205020404" pitchFamily="49" charset="0"/>
              </a:rPr>
              <a:t>();</a:t>
            </a:r>
            <a:r>
              <a:rPr lang="en-US" dirty="0"/>
              <a:t/>
            </a:r>
            <a:br>
              <a:rPr lang="en-US" dirty="0"/>
            </a:br>
            <a:r>
              <a:rPr lang="en-US" dirty="0"/>
              <a:t/>
            </a:r>
            <a:br>
              <a:rPr lang="en-US" dirty="0"/>
            </a:br>
            <a:r>
              <a:rPr lang="en-US" b="0" i="0" dirty="0">
                <a:solidFill>
                  <a:srgbClr val="1818FF"/>
                </a:solidFill>
                <a:effectLst/>
                <a:latin typeface="Courier New" panose="02070309020205020404" pitchFamily="49" charset="0"/>
              </a:rPr>
              <a:t>Customer</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customer</a:t>
            </a:r>
            <a:r>
              <a:rPr lang="en-US" b="0" i="0" dirty="0">
                <a:solidFill>
                  <a:srgbClr val="000000"/>
                </a:solidFill>
                <a:effectLst/>
                <a:latin typeface="Courier New" panose="02070309020205020404" pitchFamily="49" charset="0"/>
              </a:rPr>
              <a:t> </a:t>
            </a:r>
            <a:r>
              <a:rPr lang="en-US" b="0" i="0" dirty="0">
                <a:solidFill>
                  <a:srgbClr val="008000"/>
                </a:solidFill>
                <a:effectLst/>
                <a:latin typeface="Courier New" panose="02070309020205020404" pitchFamily="49" charset="0"/>
              </a:rPr>
              <a:t>=</a:t>
            </a:r>
            <a:r>
              <a:rPr lang="en-US" b="0" i="0" dirty="0">
                <a:solidFill>
                  <a:srgbClr val="000000"/>
                </a:solidFill>
                <a:effectLst/>
                <a:latin typeface="Courier New" panose="02070309020205020404" pitchFamily="49" charset="0"/>
              </a:rPr>
              <a:t> </a:t>
            </a:r>
            <a:r>
              <a:rPr lang="en-US" b="0" i="0" dirty="0">
                <a:solidFill>
                  <a:srgbClr val="008000"/>
                </a:solidFill>
                <a:effectLst/>
                <a:latin typeface="Courier New" panose="02070309020205020404" pitchFamily="49" charset="0"/>
                <a:hlinkClick r:id="rId4"/>
              </a:rPr>
              <a:t>new</a:t>
            </a:r>
            <a:r>
              <a:rPr lang="en-US" b="0" i="0" dirty="0">
                <a:solidFill>
                  <a:srgbClr val="000000"/>
                </a:solidFill>
                <a:effectLst/>
                <a:latin typeface="Courier New" panose="02070309020205020404" pitchFamily="49" charset="0"/>
              </a:rPr>
              <a:t> Customer</a:t>
            </a:r>
            <a:r>
              <a:rPr lang="en-US" b="0" i="0" dirty="0">
                <a:solidFill>
                  <a:srgbClr val="008000"/>
                </a:solidFill>
                <a:effectLst/>
                <a:latin typeface="Courier New" panose="02070309020205020404" pitchFamily="49" charset="0"/>
              </a:rPr>
              <a:t>();</a:t>
            </a:r>
            <a:r>
              <a:rPr lang="en-US" dirty="0"/>
              <a:t/>
            </a:r>
            <a:br>
              <a:rPr lang="en-US" dirty="0"/>
            </a:br>
            <a:r>
              <a:rPr lang="en-US" b="0" i="0" dirty="0">
                <a:solidFill>
                  <a:srgbClr val="008080"/>
                </a:solidFill>
                <a:effectLst/>
                <a:latin typeface="Courier New" panose="02070309020205020404" pitchFamily="49" charset="0"/>
              </a:rPr>
              <a:t>/*...*/</a:t>
            </a:r>
            <a:r>
              <a:rPr lang="en-US" dirty="0"/>
              <a:t/>
            </a:r>
            <a:br>
              <a:rPr lang="en-US" dirty="0"/>
            </a:br>
            <a:r>
              <a:rPr lang="en-US" b="0" i="0" dirty="0" err="1">
                <a:solidFill>
                  <a:srgbClr val="000000"/>
                </a:solidFill>
                <a:effectLst/>
                <a:latin typeface="Courier New" panose="02070309020205020404" pitchFamily="49" charset="0"/>
              </a:rPr>
              <a:t>customer</a:t>
            </a:r>
            <a:r>
              <a:rPr lang="en-US" b="0" i="0" dirty="0" err="1">
                <a:solidFill>
                  <a:srgbClr val="008000"/>
                </a:solidFill>
                <a:effectLst/>
                <a:latin typeface="Courier New" panose="02070309020205020404" pitchFamily="49" charset="0"/>
              </a:rPr>
              <a:t>.</a:t>
            </a:r>
            <a:r>
              <a:rPr lang="en-US" b="0" i="0" dirty="0" err="1">
                <a:solidFill>
                  <a:srgbClr val="0000FF"/>
                </a:solidFill>
                <a:effectLst/>
                <a:latin typeface="Courier New" panose="02070309020205020404" pitchFamily="49" charset="0"/>
              </a:rPr>
              <a:t>Save</a:t>
            </a:r>
            <a:r>
              <a:rPr lang="en-US" b="0" i="0" dirty="0">
                <a:solidFill>
                  <a:srgbClr val="008000"/>
                </a:solidFill>
                <a:effectLst/>
                <a:latin typeface="Courier New" panose="02070309020205020404" pitchFamily="49" charset="0"/>
              </a:rPr>
              <a:t>();</a:t>
            </a:r>
            <a:endParaRPr lang="en-US" dirty="0"/>
          </a:p>
        </p:txBody>
      </p:sp>
      <p:sp>
        <p:nvSpPr>
          <p:cNvPr id="12" name="Multiplication Sign 11">
            <a:extLst>
              <a:ext uri="{FF2B5EF4-FFF2-40B4-BE49-F238E27FC236}">
                <a16:creationId xmlns:a16="http://schemas.microsoft.com/office/drawing/2014/main" xmlns="" id="{CB692202-6678-4C2F-B430-2EA1B862DF4F}"/>
              </a:ext>
            </a:extLst>
          </p:cNvPr>
          <p:cNvSpPr/>
          <p:nvPr/>
        </p:nvSpPr>
        <p:spPr>
          <a:xfrm>
            <a:off x="3779912" y="205543"/>
            <a:ext cx="4831669" cy="2736951"/>
          </a:xfrm>
          <a:prstGeom prst="mathMultiply">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784370487"/>
      </p:ext>
    </p:extLst>
  </p:cSld>
  <p:clrMapOvr>
    <a:masterClrMapping/>
  </p:clrMapOvr>
  <mc:AlternateContent xmlns:mc="http://schemas.openxmlformats.org/markup-compatibility/2006" xmlns:p14="http://schemas.microsoft.com/office/powerpoint/2010/main">
    <mc:Choice Requires="p14">
      <p:transition spd="slow" p14:dur="2000" advTm="38810"/>
    </mc:Choice>
    <mc:Fallback xmlns="">
      <p:transition spd="slow" advTm="388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ought Bubble: Cloud 3">
            <a:extLst>
              <a:ext uri="{FF2B5EF4-FFF2-40B4-BE49-F238E27FC236}">
                <a16:creationId xmlns:a16="http://schemas.microsoft.com/office/drawing/2014/main" xmlns="" id="{8ABD2BAE-C04D-46A4-8BC6-F30F1065C138}"/>
              </a:ext>
            </a:extLst>
          </p:cNvPr>
          <p:cNvSpPr/>
          <p:nvPr/>
        </p:nvSpPr>
        <p:spPr>
          <a:xfrm>
            <a:off x="107504" y="188640"/>
            <a:ext cx="3024336" cy="2376264"/>
          </a:xfrm>
          <a:prstGeom prst="cloudCallout">
            <a:avLst>
              <a:gd name="adj1" fmla="val 63713"/>
              <a:gd name="adj2" fmla="val 91716"/>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xmlns="" id="{2B9946F1-501C-4EF4-98C1-9C8B9A349AAF}"/>
              </a:ext>
            </a:extLst>
          </p:cNvPr>
          <p:cNvPicPr>
            <a:picLocks noChangeAspect="1"/>
          </p:cNvPicPr>
          <p:nvPr/>
        </p:nvPicPr>
        <p:blipFill>
          <a:blip r:embed="rId4"/>
          <a:stretch>
            <a:fillRect/>
          </a:stretch>
        </p:blipFill>
        <p:spPr>
          <a:xfrm>
            <a:off x="862436" y="757647"/>
            <a:ext cx="1514475" cy="1238250"/>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xmlns="" id="{5B5C4861-E21B-438D-82B0-EA7097983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290" y="393559"/>
            <a:ext cx="1904762" cy="1904762"/>
          </a:xfrm>
          <a:prstGeom prst="rect">
            <a:avLst/>
          </a:prstGeom>
        </p:spPr>
      </p:pic>
      <p:sp>
        <p:nvSpPr>
          <p:cNvPr id="12" name="Thought Bubble: Cloud 11">
            <a:extLst>
              <a:ext uri="{FF2B5EF4-FFF2-40B4-BE49-F238E27FC236}">
                <a16:creationId xmlns:a16="http://schemas.microsoft.com/office/drawing/2014/main" xmlns="" id="{1F45EB61-116E-4B50-8D5D-951A7A1A2519}"/>
              </a:ext>
            </a:extLst>
          </p:cNvPr>
          <p:cNvSpPr/>
          <p:nvPr/>
        </p:nvSpPr>
        <p:spPr>
          <a:xfrm>
            <a:off x="6024306" y="157808"/>
            <a:ext cx="3024336" cy="2376264"/>
          </a:xfrm>
          <a:prstGeom prst="cloudCallout">
            <a:avLst>
              <a:gd name="adj1" fmla="val -69544"/>
              <a:gd name="adj2" fmla="val 91003"/>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6" name="Picture 15">
            <a:extLst>
              <a:ext uri="{FF2B5EF4-FFF2-40B4-BE49-F238E27FC236}">
                <a16:creationId xmlns:a16="http://schemas.microsoft.com/office/drawing/2014/main" xmlns="" id="{739B24D7-158C-403B-9497-41654E4A4BD6}"/>
              </a:ext>
            </a:extLst>
          </p:cNvPr>
          <p:cNvPicPr>
            <a:picLocks noChangeAspect="1"/>
          </p:cNvPicPr>
          <p:nvPr/>
        </p:nvPicPr>
        <p:blipFill>
          <a:blip r:embed="rId4">
            <a:duotone>
              <a:prstClr val="black"/>
              <a:schemeClr val="accent6">
                <a:tint val="45000"/>
                <a:satMod val="400000"/>
              </a:schemeClr>
            </a:duotone>
          </a:blip>
          <a:stretch>
            <a:fillRect/>
          </a:stretch>
        </p:blipFill>
        <p:spPr>
          <a:xfrm>
            <a:off x="6779238" y="726815"/>
            <a:ext cx="1514475" cy="1238250"/>
          </a:xfrm>
          <a:prstGeom prst="rect">
            <a:avLst/>
          </a:prstGeom>
        </p:spPr>
      </p:pic>
      <p:pic>
        <p:nvPicPr>
          <p:cNvPr id="18" name="Picture 17">
            <a:extLst>
              <a:ext uri="{FF2B5EF4-FFF2-40B4-BE49-F238E27FC236}">
                <a16:creationId xmlns:a16="http://schemas.microsoft.com/office/drawing/2014/main" xmlns="" id="{7B1FB43D-03C0-4410-953B-6BF17960E2C5}"/>
              </a:ext>
            </a:extLst>
          </p:cNvPr>
          <p:cNvPicPr>
            <a:picLocks noChangeAspect="1"/>
          </p:cNvPicPr>
          <p:nvPr/>
        </p:nvPicPr>
        <p:blipFill>
          <a:blip r:embed="rId6"/>
          <a:stretch>
            <a:fillRect/>
          </a:stretch>
        </p:blipFill>
        <p:spPr>
          <a:xfrm>
            <a:off x="3519489" y="3143250"/>
            <a:ext cx="2105025" cy="3714750"/>
          </a:xfrm>
          <a:prstGeom prst="rect">
            <a:avLst/>
          </a:prstGeom>
        </p:spPr>
      </p:pic>
      <p:pic>
        <p:nvPicPr>
          <p:cNvPr id="22" name="Picture 21">
            <a:extLst>
              <a:ext uri="{FF2B5EF4-FFF2-40B4-BE49-F238E27FC236}">
                <a16:creationId xmlns:a16="http://schemas.microsoft.com/office/drawing/2014/main" xmlns="" id="{9BD6BD34-5543-433C-A17E-73A1D7C8E609}"/>
              </a:ext>
            </a:extLst>
          </p:cNvPr>
          <p:cNvPicPr>
            <a:picLocks noChangeAspect="1"/>
          </p:cNvPicPr>
          <p:nvPr/>
        </p:nvPicPr>
        <p:blipFill>
          <a:blip r:embed="rId7"/>
          <a:stretch>
            <a:fillRect/>
          </a:stretch>
        </p:blipFill>
        <p:spPr>
          <a:xfrm>
            <a:off x="3519489" y="3143250"/>
            <a:ext cx="2105025" cy="3714750"/>
          </a:xfrm>
          <a:prstGeom prst="rect">
            <a:avLst/>
          </a:prstGeom>
        </p:spPr>
      </p:pic>
      <p:sp>
        <p:nvSpPr>
          <p:cNvPr id="24" name="TextBox 23">
            <a:extLst>
              <a:ext uri="{FF2B5EF4-FFF2-40B4-BE49-F238E27FC236}">
                <a16:creationId xmlns:a16="http://schemas.microsoft.com/office/drawing/2014/main" xmlns="" id="{32BAA7B0-9039-4CD2-9125-6C4D28BEADFA}"/>
              </a:ext>
            </a:extLst>
          </p:cNvPr>
          <p:cNvSpPr txBox="1"/>
          <p:nvPr/>
        </p:nvSpPr>
        <p:spPr>
          <a:xfrm>
            <a:off x="1115616" y="393559"/>
            <a:ext cx="4032447" cy="2308324"/>
          </a:xfrm>
          <a:prstGeom prst="rect">
            <a:avLst/>
          </a:prstGeom>
          <a:noFill/>
        </p:spPr>
        <p:txBody>
          <a:bodyPr wrap="square">
            <a:spAutoFit/>
          </a:bodyPr>
          <a:lstStyle/>
          <a:p>
            <a:r>
              <a:rPr lang="es-CO" sz="7200" b="1" dirty="0" err="1">
                <a:solidFill>
                  <a:schemeClr val="accent1"/>
                </a:solidFill>
                <a:latin typeface="Courier New" panose="02070309020205020404" pitchFamily="49" charset="0"/>
                <a:cs typeface="Courier New" panose="02070309020205020404" pitchFamily="49" charset="0"/>
              </a:rPr>
              <a:t>Clean</a:t>
            </a:r>
            <a:r>
              <a:rPr lang="es-CO" sz="7200" b="1" dirty="0">
                <a:solidFill>
                  <a:schemeClr val="accent1"/>
                </a:solidFill>
                <a:latin typeface="Courier New" panose="02070309020205020404" pitchFamily="49" charset="0"/>
                <a:cs typeface="Courier New" panose="02070309020205020404" pitchFamily="49" charset="0"/>
              </a:rPr>
              <a:t> </a:t>
            </a:r>
            <a:r>
              <a:rPr lang="es-CO" sz="7200" b="1" dirty="0" err="1">
                <a:solidFill>
                  <a:schemeClr val="accent1"/>
                </a:solidFill>
                <a:latin typeface="Courier New" panose="02070309020205020404" pitchFamily="49" charset="0"/>
                <a:cs typeface="Courier New" panose="02070309020205020404" pitchFamily="49" charset="0"/>
              </a:rPr>
              <a:t>Code</a:t>
            </a:r>
            <a:endParaRPr lang="en-US" sz="7200" dirty="0"/>
          </a:p>
        </p:txBody>
      </p:sp>
    </p:spTree>
    <p:custDataLst>
      <p:tags r:id="rId1"/>
    </p:custDataLst>
    <p:extLst>
      <p:ext uri="{BB962C8B-B14F-4D97-AF65-F5344CB8AC3E}">
        <p14:creationId xmlns:p14="http://schemas.microsoft.com/office/powerpoint/2010/main" val="2806319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00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par>
                          <p:cTn id="21" fill="hold">
                            <p:stCondLst>
                              <p:cond delay="0"/>
                            </p:stCondLst>
                            <p:childTnLst>
                              <p:par>
                                <p:cTn id="22" presetID="1" presetClass="exit" presetSubtype="0" fill="hold" nodeType="afterEffect">
                                  <p:stCondLst>
                                    <p:cond delay="0"/>
                                  </p:stCondLst>
                                  <p:childTnLst>
                                    <p:set>
                                      <p:cBhvr>
                                        <p:cTn id="23" dur="1" fill="hold">
                                          <p:stCondLst>
                                            <p:cond delay="0"/>
                                          </p:stCondLst>
                                        </p:cTn>
                                        <p:tgtEl>
                                          <p:spTgt spid="7"/>
                                        </p:tgtEl>
                                        <p:attrNameLst>
                                          <p:attrName>style.visibility</p:attrName>
                                        </p:attrNameLst>
                                      </p:cBhvr>
                                      <p:to>
                                        <p:strVal val="hidden"/>
                                      </p:to>
                                    </p:set>
                                  </p:childTnLst>
                                </p:cTn>
                              </p:par>
                            </p:childTnLst>
                          </p:cTn>
                        </p:par>
                        <p:par>
                          <p:cTn id="24" fill="hold">
                            <p:stCondLst>
                              <p:cond delay="0"/>
                            </p:stCondLst>
                            <p:childTnLst>
                              <p:par>
                                <p:cTn id="25" presetID="1" presetClass="exit" presetSubtype="0" fill="hold" nodeType="after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par>
                          <p:cTn id="27" fill="hold">
                            <p:stCondLst>
                              <p:cond delay="0"/>
                            </p:stCondLst>
                            <p:childTnLst>
                              <p:par>
                                <p:cTn id="28" presetID="1" presetClass="entr" presetSubtype="0" fill="hold" grpId="0" nodeType="afterEffect">
                                  <p:stCondLst>
                                    <p:cond delay="1000"/>
                                  </p:stCondLst>
                                  <p:childTnLst>
                                    <p:set>
                                      <p:cBhvr>
                                        <p:cTn id="29" dur="1" fill="hold">
                                          <p:stCondLst>
                                            <p:cond delay="0"/>
                                          </p:stCondLst>
                                        </p:cTn>
                                        <p:tgtEl>
                                          <p:spTgt spid="12"/>
                                        </p:tgtEl>
                                        <p:attrNameLst>
                                          <p:attrName>style.visibility</p:attrName>
                                        </p:attrNameLst>
                                      </p:cBhvr>
                                      <p:to>
                                        <p:strVal val="visible"/>
                                      </p:to>
                                    </p:set>
                                  </p:childTnLst>
                                </p:cTn>
                              </p:par>
                            </p:childTnLst>
                          </p:cTn>
                        </p:par>
                        <p:par>
                          <p:cTn id="30" fill="hold">
                            <p:stCondLst>
                              <p:cond delay="1000"/>
                            </p:stCondLst>
                            <p:childTnLst>
                              <p:par>
                                <p:cTn id="31" presetID="1" presetClass="entr" presetSubtype="0"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par>
                          <p:cTn id="33" fill="hold">
                            <p:stCondLst>
                              <p:cond delay="1000"/>
                            </p:stCondLst>
                            <p:childTnLst>
                              <p:par>
                                <p:cTn id="34" presetID="1" presetClass="exit" presetSubtype="0" fill="hold" nodeType="afterEffect">
                                  <p:stCondLst>
                                    <p:cond delay="500"/>
                                  </p:stCondLst>
                                  <p:childTnLst>
                                    <p:set>
                                      <p:cBhvr>
                                        <p:cTn id="35" dur="1" fill="hold">
                                          <p:stCondLst>
                                            <p:cond delay="0"/>
                                          </p:stCondLst>
                                        </p:cTn>
                                        <p:tgtEl>
                                          <p:spTgt spid="18"/>
                                        </p:tgtEl>
                                        <p:attrNameLst>
                                          <p:attrName>style.visibility</p:attrName>
                                        </p:attrNameLst>
                                      </p:cBhvr>
                                      <p:to>
                                        <p:strVal val="hidden"/>
                                      </p:to>
                                    </p:set>
                                  </p:childTnLst>
                                </p:cTn>
                              </p:par>
                            </p:childTnLst>
                          </p:cTn>
                        </p:par>
                        <p:par>
                          <p:cTn id="36" fill="hold">
                            <p:stCondLst>
                              <p:cond delay="1500"/>
                            </p:stCondLst>
                            <p:childTnLst>
                              <p:par>
                                <p:cTn id="37" presetID="1" presetClass="entr" presetSubtype="0"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2" grpId="0" animBg="1"/>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xmlns=""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ADF6B84-3A56-49EA-8023-1B650EEB8213}"/>
              </a:ext>
            </a:extLst>
          </p:cNvPr>
          <p:cNvSpPr>
            <a:spLocks noGrp="1"/>
          </p:cNvSpPr>
          <p:nvPr>
            <p:ph type="title"/>
          </p:nvPr>
        </p:nvSpPr>
        <p:spPr>
          <a:xfrm>
            <a:off x="683569" y="1967266"/>
            <a:ext cx="2059632" cy="2547257"/>
          </a:xfrm>
          <a:noFill/>
        </p:spPr>
        <p:txBody>
          <a:bodyPr vert="horz" lIns="91440" tIns="45720" rIns="91440" bIns="45720" rtlCol="0" anchor="ctr">
            <a:normAutofit/>
          </a:bodyPr>
          <a:lstStyle/>
          <a:p>
            <a:pPr algn="ctr" defTabSz="914400"/>
            <a:r>
              <a:rPr lang="en-US" sz="3100" kern="1200" dirty="0">
                <a:solidFill>
                  <a:srgbClr val="FFFFFF"/>
                </a:solidFill>
                <a:latin typeface="+mj-lt"/>
                <a:ea typeface="+mj-ea"/>
                <a:cs typeface="+mj-cs"/>
              </a:rPr>
              <a:t>Sin </a:t>
            </a:r>
            <a:r>
              <a:rPr lang="en-US" sz="3100" kern="1200" dirty="0" err="1">
                <a:solidFill>
                  <a:srgbClr val="FFFFFF"/>
                </a:solidFill>
                <a:latin typeface="+mj-lt"/>
                <a:ea typeface="+mj-ea"/>
                <a:cs typeface="+mj-cs"/>
              </a:rPr>
              <a:t>Juegos</a:t>
            </a:r>
            <a:r>
              <a:rPr lang="en-US" sz="3100" kern="1200" dirty="0">
                <a:solidFill>
                  <a:srgbClr val="FFFFFF"/>
                </a:solidFill>
                <a:latin typeface="+mj-lt"/>
                <a:ea typeface="+mj-ea"/>
                <a:cs typeface="+mj-cs"/>
              </a:rPr>
              <a:t> de Palabras</a:t>
            </a:r>
          </a:p>
        </p:txBody>
      </p:sp>
      <p:sp>
        <p:nvSpPr>
          <p:cNvPr id="9" name="TextBox 8">
            <a:extLst>
              <a:ext uri="{FF2B5EF4-FFF2-40B4-BE49-F238E27FC236}">
                <a16:creationId xmlns:a16="http://schemas.microsoft.com/office/drawing/2014/main" xmlns="" id="{802C6981-D5D3-4542-A248-FCB49AC05D0F}"/>
              </a:ext>
            </a:extLst>
          </p:cNvPr>
          <p:cNvSpPr txBox="1"/>
          <p:nvPr/>
        </p:nvSpPr>
        <p:spPr>
          <a:xfrm>
            <a:off x="3162395" y="666079"/>
            <a:ext cx="5836912" cy="1815882"/>
          </a:xfrm>
          <a:prstGeom prst="rect">
            <a:avLst/>
          </a:prstGeom>
          <a:noFill/>
          <a:ln>
            <a:solidFill>
              <a:schemeClr val="accent1"/>
            </a:solidFill>
          </a:ln>
        </p:spPr>
        <p:txBody>
          <a:bodyPr wrap="square">
            <a:spAutoFit/>
          </a:bodyPr>
          <a:lstStyle/>
          <a:p>
            <a:r>
              <a:rPr lang="en-US" sz="1600" b="0" i="0" dirty="0">
                <a:solidFill>
                  <a:srgbClr val="1818FF"/>
                </a:solidFill>
                <a:effectLst/>
                <a:latin typeface="Courier New" panose="02070309020205020404" pitchFamily="49" charset="0"/>
              </a:rPr>
              <a:t>Calculator</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calculator</a:t>
            </a:r>
            <a:r>
              <a:rPr lang="en-US" sz="1600" b="0" i="0" dirty="0">
                <a:solidFill>
                  <a:srgbClr val="000000"/>
                </a:solidFill>
                <a:effectLst/>
                <a:latin typeface="Courier New" panose="02070309020205020404" pitchFamily="49" charset="0"/>
              </a:rPr>
              <a:t> </a:t>
            </a:r>
            <a:r>
              <a:rPr lang="en-US" sz="1600" b="0" i="0" dirty="0">
                <a:solidFill>
                  <a:srgbClr val="008000"/>
                </a:solidFill>
                <a:effectLst/>
                <a:latin typeface="Courier New" panose="02070309020205020404" pitchFamily="49" charset="0"/>
              </a:rPr>
              <a:t>=</a:t>
            </a:r>
            <a:r>
              <a:rPr lang="en-US" sz="1600" b="0" i="0" dirty="0">
                <a:solidFill>
                  <a:srgbClr val="000000"/>
                </a:solidFill>
                <a:effectLst/>
                <a:latin typeface="Courier New" panose="02070309020205020404" pitchFamily="49" charset="0"/>
              </a:rPr>
              <a:t> </a:t>
            </a:r>
            <a:r>
              <a:rPr lang="en-US" sz="1600" b="0" i="0" dirty="0">
                <a:solidFill>
                  <a:srgbClr val="008000"/>
                </a:solidFill>
                <a:effectLst/>
                <a:latin typeface="Courier New" panose="02070309020205020404" pitchFamily="49" charset="0"/>
                <a:hlinkClick r:id="rId4"/>
              </a:rPr>
              <a:t>new</a:t>
            </a:r>
            <a:r>
              <a:rPr lang="en-US" sz="1600" b="0" i="0" dirty="0">
                <a:solidFill>
                  <a:srgbClr val="000000"/>
                </a:solidFill>
                <a:effectLst/>
                <a:latin typeface="Courier New" panose="02070309020205020404" pitchFamily="49" charset="0"/>
              </a:rPr>
              <a:t> calculator</a:t>
            </a:r>
            <a:r>
              <a:rPr lang="en-US" sz="1600" b="0" i="0" dirty="0">
                <a:solidFill>
                  <a:srgbClr val="008000"/>
                </a:solidFill>
                <a:effectLst/>
                <a:latin typeface="Courier New" panose="02070309020205020404" pitchFamily="49" charset="0"/>
              </a:rPr>
              <a:t>();</a:t>
            </a:r>
            <a:r>
              <a:rPr lang="en-US" sz="1600" dirty="0"/>
              <a:t/>
            </a:r>
            <a:br>
              <a:rPr lang="en-US" sz="1600" dirty="0"/>
            </a:br>
            <a:r>
              <a:rPr lang="en-US" sz="1600" b="0" i="0" dirty="0">
                <a:solidFill>
                  <a:srgbClr val="008080"/>
                </a:solidFill>
                <a:effectLst/>
                <a:latin typeface="Courier New" panose="02070309020205020404" pitchFamily="49" charset="0"/>
              </a:rPr>
              <a:t>/*...*/</a:t>
            </a:r>
            <a:r>
              <a:rPr lang="en-US" sz="1600" dirty="0"/>
              <a:t/>
            </a:r>
            <a:br>
              <a:rPr lang="en-US" sz="1600" dirty="0"/>
            </a:br>
            <a:r>
              <a:rPr lang="en-US" sz="1600" b="1" i="0" dirty="0">
                <a:solidFill>
                  <a:srgbClr val="6666CC"/>
                </a:solidFill>
                <a:effectLst/>
                <a:latin typeface="Courier New" panose="02070309020205020404" pitchFamily="49" charset="0"/>
              </a:rPr>
              <a:t>int</a:t>
            </a:r>
            <a:r>
              <a:rPr lang="en-US" sz="1600" b="0" i="0" dirty="0">
                <a:solidFill>
                  <a:srgbClr val="000000"/>
                </a:solidFill>
                <a:effectLst/>
                <a:latin typeface="Courier New" panose="02070309020205020404" pitchFamily="49" charset="0"/>
              </a:rPr>
              <a:t> result </a:t>
            </a:r>
            <a:r>
              <a:rPr lang="en-US" sz="1600" b="0" i="0" dirty="0">
                <a:solidFill>
                  <a:srgbClr val="008000"/>
                </a:solidFill>
                <a:effectLst/>
                <a:latin typeface="Courier New" panose="02070309020205020404" pitchFamily="49" charset="0"/>
              </a:rPr>
              <a:t>=</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calculator</a:t>
            </a:r>
            <a:r>
              <a:rPr lang="en-US" sz="1600" b="0" i="0" dirty="0" err="1">
                <a:solidFill>
                  <a:srgbClr val="008000"/>
                </a:solidFill>
                <a:effectLst/>
                <a:latin typeface="Courier New" panose="02070309020205020404" pitchFamily="49" charset="0"/>
              </a:rPr>
              <a:t>.</a:t>
            </a:r>
            <a:r>
              <a:rPr lang="en-US" sz="1600" b="1" i="0" dirty="0" err="1">
                <a:solidFill>
                  <a:srgbClr val="0600FF"/>
                </a:solidFill>
                <a:effectLst/>
                <a:latin typeface="Courier New" panose="02070309020205020404" pitchFamily="49" charset="0"/>
              </a:rPr>
              <a:t>Add</a:t>
            </a:r>
            <a:r>
              <a:rPr lang="en-US" sz="1600" b="0" i="0" dirty="0">
                <a:solidFill>
                  <a:srgbClr val="008000"/>
                </a:solidFill>
                <a:effectLst/>
                <a:latin typeface="Courier New" panose="02070309020205020404" pitchFamily="49" charset="0"/>
              </a:rPr>
              <a:t>(</a:t>
            </a:r>
            <a:r>
              <a:rPr lang="en-US" sz="1600" b="0" i="0" dirty="0">
                <a:solidFill>
                  <a:srgbClr val="FF0000"/>
                </a:solidFill>
                <a:effectLst/>
                <a:latin typeface="Courier New" panose="02070309020205020404" pitchFamily="49" charset="0"/>
              </a:rPr>
              <a:t>3</a:t>
            </a:r>
            <a:r>
              <a:rPr lang="en-US" sz="1600" b="0" i="0" dirty="0">
                <a:solidFill>
                  <a:srgbClr val="000000"/>
                </a:solidFill>
                <a:effectLst/>
                <a:latin typeface="Courier New" panose="02070309020205020404" pitchFamily="49" charset="0"/>
              </a:rPr>
              <a:t>,</a:t>
            </a:r>
            <a:r>
              <a:rPr lang="en-US" sz="1600" b="0" i="0" dirty="0">
                <a:solidFill>
                  <a:srgbClr val="FF0000"/>
                </a:solidFill>
                <a:effectLst/>
                <a:latin typeface="Courier New" panose="02070309020205020404" pitchFamily="49" charset="0"/>
              </a:rPr>
              <a:t>4</a:t>
            </a:r>
            <a:r>
              <a:rPr lang="en-US" sz="1600" b="0" i="0" dirty="0">
                <a:solidFill>
                  <a:srgbClr val="008000"/>
                </a:solidFill>
                <a:effectLst/>
                <a:latin typeface="Courier New" panose="02070309020205020404" pitchFamily="49" charset="0"/>
              </a:rPr>
              <a:t>);</a:t>
            </a:r>
            <a:r>
              <a:rPr lang="en-US" sz="1600" dirty="0"/>
              <a:t/>
            </a:r>
            <a:br>
              <a:rPr lang="en-US" sz="1600" dirty="0"/>
            </a:br>
            <a:r>
              <a:rPr lang="en-US" sz="1600" dirty="0"/>
              <a:t/>
            </a:r>
            <a:br>
              <a:rPr lang="en-US" sz="1600" dirty="0"/>
            </a:br>
            <a:r>
              <a:rPr lang="en-US" sz="1600" b="0" i="0" dirty="0">
                <a:solidFill>
                  <a:srgbClr val="1818FF"/>
                </a:solidFill>
                <a:effectLst/>
                <a:latin typeface="Courier New" panose="02070309020205020404" pitchFamily="49" charset="0"/>
              </a:rPr>
              <a:t>List</a:t>
            </a:r>
            <a:r>
              <a:rPr lang="en-US" sz="1600" b="0" i="0" dirty="0">
                <a:solidFill>
                  <a:srgbClr val="008000"/>
                </a:solidFill>
                <a:effectLst/>
                <a:latin typeface="Courier New" panose="02070309020205020404" pitchFamily="49" charset="0"/>
              </a:rPr>
              <a:t>&lt;</a:t>
            </a:r>
            <a:r>
              <a:rPr lang="en-US" sz="1600" b="1" i="0" dirty="0">
                <a:solidFill>
                  <a:srgbClr val="6666CC"/>
                </a:solidFill>
                <a:effectLst/>
                <a:latin typeface="Courier New" panose="02070309020205020404" pitchFamily="49" charset="0"/>
              </a:rPr>
              <a:t>string</a:t>
            </a:r>
            <a:r>
              <a:rPr lang="en-US" sz="1600" b="0" i="0" dirty="0">
                <a:solidFill>
                  <a:srgbClr val="008000"/>
                </a:solidFill>
                <a:effectLst/>
                <a:latin typeface="Courier New" panose="02070309020205020404" pitchFamily="49" charset="0"/>
              </a:rPr>
              <a:t>&gt;</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employeeList</a:t>
            </a:r>
            <a:r>
              <a:rPr lang="en-US" sz="1600" b="0" i="0" dirty="0">
                <a:solidFill>
                  <a:srgbClr val="000000"/>
                </a:solidFill>
                <a:effectLst/>
                <a:latin typeface="Courier New" panose="02070309020205020404" pitchFamily="49" charset="0"/>
              </a:rPr>
              <a:t> </a:t>
            </a:r>
            <a:r>
              <a:rPr lang="en-US" sz="1600" b="0" i="0" dirty="0">
                <a:solidFill>
                  <a:srgbClr val="008000"/>
                </a:solidFill>
                <a:effectLst/>
                <a:latin typeface="Courier New" panose="02070309020205020404" pitchFamily="49" charset="0"/>
              </a:rPr>
              <a:t>=</a:t>
            </a:r>
            <a:r>
              <a:rPr lang="en-US" sz="1600" b="0" i="0" dirty="0">
                <a:solidFill>
                  <a:srgbClr val="000000"/>
                </a:solidFill>
                <a:effectLst/>
                <a:latin typeface="Courier New" panose="02070309020205020404" pitchFamily="49" charset="0"/>
              </a:rPr>
              <a:t> </a:t>
            </a:r>
            <a:r>
              <a:rPr lang="en-US" sz="1600" b="0" i="0" dirty="0">
                <a:solidFill>
                  <a:srgbClr val="008000"/>
                </a:solidFill>
                <a:effectLst/>
                <a:latin typeface="Courier New" panose="02070309020205020404" pitchFamily="49" charset="0"/>
                <a:hlinkClick r:id="rId4"/>
              </a:rPr>
              <a:t>new</a:t>
            </a:r>
            <a:r>
              <a:rPr lang="en-US" sz="1600" b="0" i="0" dirty="0">
                <a:solidFill>
                  <a:srgbClr val="000000"/>
                </a:solidFill>
                <a:effectLst/>
                <a:latin typeface="Courier New" panose="02070309020205020404" pitchFamily="49" charset="0"/>
              </a:rPr>
              <a:t> Lis</a:t>
            </a:r>
            <a:r>
              <a:rPr lang="en-US" sz="1600" b="0" i="0" dirty="0">
                <a:solidFill>
                  <a:srgbClr val="008000"/>
                </a:solidFill>
                <a:effectLst/>
                <a:latin typeface="Courier New" panose="02070309020205020404" pitchFamily="49" charset="0"/>
              </a:rPr>
              <a:t>&lt;</a:t>
            </a:r>
            <a:r>
              <a:rPr lang="en-US" sz="1600" b="1" i="0" dirty="0">
                <a:solidFill>
                  <a:srgbClr val="6666CC"/>
                </a:solidFill>
                <a:effectLst/>
                <a:latin typeface="Courier New" panose="02070309020205020404" pitchFamily="49" charset="0"/>
              </a:rPr>
              <a:t>string</a:t>
            </a:r>
            <a:r>
              <a:rPr lang="en-US" sz="1600" b="0" i="0" dirty="0">
                <a:solidFill>
                  <a:srgbClr val="008000"/>
                </a:solidFill>
                <a:effectLst/>
                <a:latin typeface="Courier New" panose="02070309020205020404" pitchFamily="49" charset="0"/>
              </a:rPr>
              <a:t>&gt;();</a:t>
            </a:r>
            <a:r>
              <a:rPr lang="en-US" sz="1600" dirty="0"/>
              <a:t/>
            </a:r>
            <a:br>
              <a:rPr lang="en-US" sz="1600" dirty="0"/>
            </a:br>
            <a:r>
              <a:rPr lang="en-US" sz="1600" b="0" i="0" dirty="0">
                <a:solidFill>
                  <a:srgbClr val="008080"/>
                </a:solidFill>
                <a:effectLst/>
                <a:latin typeface="Courier New" panose="02070309020205020404" pitchFamily="49" charset="0"/>
              </a:rPr>
              <a:t>/*...*/</a:t>
            </a:r>
            <a:r>
              <a:rPr lang="en-US" sz="1600" dirty="0"/>
              <a:t/>
            </a:r>
            <a:br>
              <a:rPr lang="en-US" sz="1600" dirty="0"/>
            </a:br>
            <a:r>
              <a:rPr lang="en-US" sz="1600" b="0" i="0" dirty="0" err="1">
                <a:solidFill>
                  <a:srgbClr val="000000"/>
                </a:solidFill>
                <a:effectLst/>
                <a:latin typeface="Courier New" panose="02070309020205020404" pitchFamily="49" charset="0"/>
              </a:rPr>
              <a:t>employeeList</a:t>
            </a:r>
            <a:r>
              <a:rPr lang="en-US" sz="1600" b="0" i="0" dirty="0" err="1">
                <a:solidFill>
                  <a:srgbClr val="008000"/>
                </a:solidFill>
                <a:effectLst/>
                <a:latin typeface="Courier New" panose="02070309020205020404" pitchFamily="49" charset="0"/>
              </a:rPr>
              <a:t>.</a:t>
            </a:r>
            <a:r>
              <a:rPr lang="en-US" sz="1600" b="1" i="0" dirty="0" err="1">
                <a:solidFill>
                  <a:srgbClr val="0600FF"/>
                </a:solidFill>
                <a:effectLst/>
                <a:latin typeface="Courier New" panose="02070309020205020404" pitchFamily="49" charset="0"/>
              </a:rPr>
              <a:t>Add</a:t>
            </a:r>
            <a:r>
              <a:rPr lang="en-US" sz="1600" b="0" i="0" dirty="0">
                <a:solidFill>
                  <a:srgbClr val="008000"/>
                </a:solidFill>
                <a:effectLst/>
                <a:latin typeface="Courier New" panose="02070309020205020404" pitchFamily="49" charset="0"/>
              </a:rPr>
              <a:t>(</a:t>
            </a:r>
            <a:r>
              <a:rPr lang="en-US" sz="1600" b="0" i="0" dirty="0" err="1">
                <a:solidFill>
                  <a:srgbClr val="000000"/>
                </a:solidFill>
                <a:effectLst/>
                <a:latin typeface="Courier New" panose="02070309020205020404" pitchFamily="49" charset="0"/>
              </a:rPr>
              <a:t>employee</a:t>
            </a:r>
            <a:r>
              <a:rPr lang="en-US" sz="1600" b="0" i="0" dirty="0" err="1">
                <a:solidFill>
                  <a:srgbClr val="008000"/>
                </a:solidFill>
                <a:effectLst/>
                <a:latin typeface="Courier New" panose="02070309020205020404" pitchFamily="49" charset="0"/>
              </a:rPr>
              <a:t>.</a:t>
            </a:r>
            <a:r>
              <a:rPr lang="en-US" sz="1600" b="0" i="0" dirty="0" err="1">
                <a:solidFill>
                  <a:srgbClr val="0000FF"/>
                </a:solidFill>
                <a:effectLst/>
                <a:latin typeface="Courier New" panose="02070309020205020404" pitchFamily="49" charset="0"/>
              </a:rPr>
              <a:t>Name</a:t>
            </a:r>
            <a:r>
              <a:rPr lang="en-US" sz="1600" b="0" i="0" dirty="0">
                <a:solidFill>
                  <a:srgbClr val="008000"/>
                </a:solidFill>
                <a:effectLst/>
                <a:latin typeface="Courier New" panose="02070309020205020404" pitchFamily="49" charset="0"/>
              </a:rPr>
              <a:t>);</a:t>
            </a:r>
            <a:endParaRPr lang="en-US" sz="1600" dirty="0"/>
          </a:p>
        </p:txBody>
      </p:sp>
      <p:sp>
        <p:nvSpPr>
          <p:cNvPr id="11" name="TextBox 10">
            <a:extLst>
              <a:ext uri="{FF2B5EF4-FFF2-40B4-BE49-F238E27FC236}">
                <a16:creationId xmlns:a16="http://schemas.microsoft.com/office/drawing/2014/main" xmlns="" id="{A0D2A48A-4EAD-438E-B8C4-A9D761320D17}"/>
              </a:ext>
            </a:extLst>
          </p:cNvPr>
          <p:cNvSpPr txBox="1"/>
          <p:nvPr/>
        </p:nvSpPr>
        <p:spPr>
          <a:xfrm>
            <a:off x="3162395" y="3789040"/>
            <a:ext cx="5836912" cy="1815882"/>
          </a:xfrm>
          <a:prstGeom prst="rect">
            <a:avLst/>
          </a:prstGeom>
          <a:noFill/>
          <a:ln>
            <a:solidFill>
              <a:schemeClr val="accent1"/>
            </a:solidFill>
          </a:ln>
        </p:spPr>
        <p:txBody>
          <a:bodyPr wrap="square">
            <a:spAutoFit/>
          </a:bodyPr>
          <a:lstStyle/>
          <a:p>
            <a:r>
              <a:rPr lang="en-US" sz="1600" b="0" i="0" dirty="0">
                <a:solidFill>
                  <a:srgbClr val="1818FF"/>
                </a:solidFill>
                <a:effectLst/>
                <a:latin typeface="Courier New" panose="02070309020205020404" pitchFamily="49" charset="0"/>
              </a:rPr>
              <a:t>Calculator</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calculator</a:t>
            </a:r>
            <a:r>
              <a:rPr lang="en-US" sz="1600" b="0" i="0" dirty="0">
                <a:solidFill>
                  <a:srgbClr val="000000"/>
                </a:solidFill>
                <a:effectLst/>
                <a:latin typeface="Courier New" panose="02070309020205020404" pitchFamily="49" charset="0"/>
              </a:rPr>
              <a:t> </a:t>
            </a:r>
            <a:r>
              <a:rPr lang="en-US" sz="1600" b="0" i="0" dirty="0">
                <a:solidFill>
                  <a:srgbClr val="008000"/>
                </a:solidFill>
                <a:effectLst/>
                <a:latin typeface="Courier New" panose="02070309020205020404" pitchFamily="49" charset="0"/>
              </a:rPr>
              <a:t>=</a:t>
            </a:r>
            <a:r>
              <a:rPr lang="en-US" sz="1600" b="0" i="0" dirty="0">
                <a:solidFill>
                  <a:srgbClr val="000000"/>
                </a:solidFill>
                <a:effectLst/>
                <a:latin typeface="Courier New" panose="02070309020205020404" pitchFamily="49" charset="0"/>
              </a:rPr>
              <a:t> </a:t>
            </a:r>
            <a:r>
              <a:rPr lang="en-US" sz="1600" b="0" i="0" dirty="0">
                <a:solidFill>
                  <a:srgbClr val="008000"/>
                </a:solidFill>
                <a:effectLst/>
                <a:latin typeface="Courier New" panose="02070309020205020404" pitchFamily="49" charset="0"/>
                <a:hlinkClick r:id="rId4"/>
              </a:rPr>
              <a:t>new</a:t>
            </a:r>
            <a:r>
              <a:rPr lang="en-US" sz="1600" b="0" i="0" dirty="0">
                <a:solidFill>
                  <a:srgbClr val="000000"/>
                </a:solidFill>
                <a:effectLst/>
                <a:latin typeface="Courier New" panose="02070309020205020404" pitchFamily="49" charset="0"/>
              </a:rPr>
              <a:t> calculator</a:t>
            </a:r>
            <a:r>
              <a:rPr lang="en-US" sz="1600" b="0" i="0" dirty="0">
                <a:solidFill>
                  <a:srgbClr val="008000"/>
                </a:solidFill>
                <a:effectLst/>
                <a:latin typeface="Courier New" panose="02070309020205020404" pitchFamily="49" charset="0"/>
              </a:rPr>
              <a:t>();</a:t>
            </a:r>
            <a:r>
              <a:rPr lang="en-US" sz="1600" dirty="0"/>
              <a:t/>
            </a:r>
            <a:br>
              <a:rPr lang="en-US" sz="1600" dirty="0"/>
            </a:br>
            <a:r>
              <a:rPr lang="en-US" sz="1600" b="0" i="0" dirty="0">
                <a:solidFill>
                  <a:srgbClr val="008080"/>
                </a:solidFill>
                <a:effectLst/>
                <a:latin typeface="Courier New" panose="02070309020205020404" pitchFamily="49" charset="0"/>
              </a:rPr>
              <a:t>/*...*/</a:t>
            </a:r>
            <a:r>
              <a:rPr lang="en-US" sz="1600" dirty="0"/>
              <a:t/>
            </a:r>
            <a:br>
              <a:rPr lang="en-US" sz="1600" dirty="0"/>
            </a:br>
            <a:r>
              <a:rPr lang="en-US" sz="1600" b="1" i="0" dirty="0">
                <a:solidFill>
                  <a:srgbClr val="6666CC"/>
                </a:solidFill>
                <a:effectLst/>
                <a:latin typeface="Courier New" panose="02070309020205020404" pitchFamily="49" charset="0"/>
              </a:rPr>
              <a:t>int</a:t>
            </a:r>
            <a:r>
              <a:rPr lang="en-US" sz="1600" b="0" i="0" dirty="0">
                <a:solidFill>
                  <a:srgbClr val="000000"/>
                </a:solidFill>
                <a:effectLst/>
                <a:latin typeface="Courier New" panose="02070309020205020404" pitchFamily="49" charset="0"/>
              </a:rPr>
              <a:t> result </a:t>
            </a:r>
            <a:r>
              <a:rPr lang="en-US" sz="1600" b="0" i="0" dirty="0">
                <a:solidFill>
                  <a:srgbClr val="008000"/>
                </a:solidFill>
                <a:effectLst/>
                <a:latin typeface="Courier New" panose="02070309020205020404" pitchFamily="49" charset="0"/>
              </a:rPr>
              <a:t>=</a:t>
            </a:r>
            <a:r>
              <a:rPr lang="en-US" sz="1600" b="0" i="0" dirty="0">
                <a:solidFill>
                  <a:srgbClr val="000000"/>
                </a:solidFill>
                <a:effectLst/>
                <a:latin typeface="Courier New" panose="02070309020205020404" pitchFamily="49" charset="0"/>
              </a:rPr>
              <a:t> </a:t>
            </a:r>
            <a:r>
              <a:rPr lang="en-US" sz="1600" dirty="0" err="1">
                <a:solidFill>
                  <a:srgbClr val="000000"/>
                </a:solidFill>
                <a:latin typeface="Courier New" panose="02070309020205020404" pitchFamily="49" charset="0"/>
              </a:rPr>
              <a:t>calculator</a:t>
            </a:r>
            <a:r>
              <a:rPr lang="en-US" sz="1600" b="0" i="0" dirty="0" err="1">
                <a:solidFill>
                  <a:srgbClr val="008000"/>
                </a:solidFill>
                <a:effectLst/>
                <a:latin typeface="Courier New" panose="02070309020205020404" pitchFamily="49" charset="0"/>
              </a:rPr>
              <a:t>.</a:t>
            </a:r>
            <a:r>
              <a:rPr lang="en-US" sz="1600" b="1" i="0" dirty="0" err="1">
                <a:solidFill>
                  <a:srgbClr val="0600FF"/>
                </a:solidFill>
                <a:effectLst/>
                <a:latin typeface="Courier New" panose="02070309020205020404" pitchFamily="49" charset="0"/>
              </a:rPr>
              <a:t>Sum</a:t>
            </a:r>
            <a:r>
              <a:rPr lang="en-US" sz="1600" b="0" i="0" dirty="0">
                <a:solidFill>
                  <a:srgbClr val="008000"/>
                </a:solidFill>
                <a:effectLst/>
                <a:latin typeface="Courier New" panose="02070309020205020404" pitchFamily="49" charset="0"/>
              </a:rPr>
              <a:t>(</a:t>
            </a:r>
            <a:r>
              <a:rPr lang="en-US" sz="1600" b="0" i="0" dirty="0">
                <a:solidFill>
                  <a:srgbClr val="FF0000"/>
                </a:solidFill>
                <a:effectLst/>
                <a:latin typeface="Courier New" panose="02070309020205020404" pitchFamily="49" charset="0"/>
              </a:rPr>
              <a:t>3</a:t>
            </a:r>
            <a:r>
              <a:rPr lang="en-US" sz="1600" b="0" i="0" dirty="0">
                <a:solidFill>
                  <a:srgbClr val="000000"/>
                </a:solidFill>
                <a:effectLst/>
                <a:latin typeface="Courier New" panose="02070309020205020404" pitchFamily="49" charset="0"/>
              </a:rPr>
              <a:t>,</a:t>
            </a:r>
            <a:r>
              <a:rPr lang="en-US" sz="1600" b="0" i="0" dirty="0">
                <a:solidFill>
                  <a:srgbClr val="FF0000"/>
                </a:solidFill>
                <a:effectLst/>
                <a:latin typeface="Courier New" panose="02070309020205020404" pitchFamily="49" charset="0"/>
              </a:rPr>
              <a:t>4</a:t>
            </a:r>
            <a:r>
              <a:rPr lang="en-US" sz="1600" b="0" i="0" dirty="0">
                <a:solidFill>
                  <a:srgbClr val="008000"/>
                </a:solidFill>
                <a:effectLst/>
                <a:latin typeface="Courier New" panose="02070309020205020404" pitchFamily="49" charset="0"/>
              </a:rPr>
              <a:t>);</a:t>
            </a:r>
            <a:r>
              <a:rPr lang="en-US" sz="1600" dirty="0"/>
              <a:t/>
            </a:r>
            <a:br>
              <a:rPr lang="en-US" sz="1600" dirty="0"/>
            </a:br>
            <a:r>
              <a:rPr lang="en-US" sz="1600" dirty="0"/>
              <a:t/>
            </a:r>
            <a:br>
              <a:rPr lang="en-US" sz="1600" dirty="0"/>
            </a:br>
            <a:r>
              <a:rPr lang="en-US" sz="1600" b="0" i="0" dirty="0">
                <a:solidFill>
                  <a:srgbClr val="1818FF"/>
                </a:solidFill>
                <a:effectLst/>
                <a:latin typeface="Courier New" panose="02070309020205020404" pitchFamily="49" charset="0"/>
              </a:rPr>
              <a:t>List</a:t>
            </a:r>
            <a:r>
              <a:rPr lang="en-US" sz="1600" b="0" i="0" dirty="0">
                <a:solidFill>
                  <a:srgbClr val="008000"/>
                </a:solidFill>
                <a:effectLst/>
                <a:latin typeface="Courier New" panose="02070309020205020404" pitchFamily="49" charset="0"/>
              </a:rPr>
              <a:t>&lt;</a:t>
            </a:r>
            <a:r>
              <a:rPr lang="en-US" sz="1600" b="1" i="0" dirty="0">
                <a:solidFill>
                  <a:srgbClr val="6666CC"/>
                </a:solidFill>
                <a:effectLst/>
                <a:latin typeface="Courier New" panose="02070309020205020404" pitchFamily="49" charset="0"/>
              </a:rPr>
              <a:t>string</a:t>
            </a:r>
            <a:r>
              <a:rPr lang="en-US" sz="1600" b="0" i="0" dirty="0">
                <a:solidFill>
                  <a:srgbClr val="008000"/>
                </a:solidFill>
                <a:effectLst/>
                <a:latin typeface="Courier New" panose="02070309020205020404" pitchFamily="49" charset="0"/>
              </a:rPr>
              <a:t>&gt;</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employeeList</a:t>
            </a:r>
            <a:r>
              <a:rPr lang="en-US" sz="1600" b="0" i="0" dirty="0">
                <a:solidFill>
                  <a:srgbClr val="000000"/>
                </a:solidFill>
                <a:effectLst/>
                <a:latin typeface="Courier New" panose="02070309020205020404" pitchFamily="49" charset="0"/>
              </a:rPr>
              <a:t> </a:t>
            </a:r>
            <a:r>
              <a:rPr lang="en-US" sz="1600" b="0" i="0" dirty="0">
                <a:solidFill>
                  <a:srgbClr val="008000"/>
                </a:solidFill>
                <a:effectLst/>
                <a:latin typeface="Courier New" panose="02070309020205020404" pitchFamily="49" charset="0"/>
              </a:rPr>
              <a:t>=</a:t>
            </a:r>
            <a:r>
              <a:rPr lang="en-US" sz="1600" b="0" i="0" dirty="0">
                <a:solidFill>
                  <a:srgbClr val="000000"/>
                </a:solidFill>
                <a:effectLst/>
                <a:latin typeface="Courier New" panose="02070309020205020404" pitchFamily="49" charset="0"/>
              </a:rPr>
              <a:t> </a:t>
            </a:r>
            <a:r>
              <a:rPr lang="en-US" sz="1600" b="0" i="0" dirty="0">
                <a:solidFill>
                  <a:srgbClr val="008000"/>
                </a:solidFill>
                <a:effectLst/>
                <a:latin typeface="Courier New" panose="02070309020205020404" pitchFamily="49" charset="0"/>
                <a:hlinkClick r:id="rId4"/>
              </a:rPr>
              <a:t>new</a:t>
            </a:r>
            <a:r>
              <a:rPr lang="en-US" sz="1600" b="0" i="0" dirty="0">
                <a:solidFill>
                  <a:srgbClr val="000000"/>
                </a:solidFill>
                <a:effectLst/>
                <a:latin typeface="Courier New" panose="02070309020205020404" pitchFamily="49" charset="0"/>
              </a:rPr>
              <a:t> Lis</a:t>
            </a:r>
            <a:r>
              <a:rPr lang="en-US" sz="1600" b="0" i="0" dirty="0">
                <a:solidFill>
                  <a:srgbClr val="008000"/>
                </a:solidFill>
                <a:effectLst/>
                <a:latin typeface="Courier New" panose="02070309020205020404" pitchFamily="49" charset="0"/>
              </a:rPr>
              <a:t>&lt;</a:t>
            </a:r>
            <a:r>
              <a:rPr lang="en-US" sz="1600" b="1" i="0" dirty="0">
                <a:solidFill>
                  <a:srgbClr val="6666CC"/>
                </a:solidFill>
                <a:effectLst/>
                <a:latin typeface="Courier New" panose="02070309020205020404" pitchFamily="49" charset="0"/>
              </a:rPr>
              <a:t>string</a:t>
            </a:r>
            <a:r>
              <a:rPr lang="en-US" sz="1600" b="0" i="0" dirty="0">
                <a:solidFill>
                  <a:srgbClr val="008000"/>
                </a:solidFill>
                <a:effectLst/>
                <a:latin typeface="Courier New" panose="02070309020205020404" pitchFamily="49" charset="0"/>
              </a:rPr>
              <a:t>&gt;();</a:t>
            </a:r>
            <a:r>
              <a:rPr lang="en-US" sz="1600" dirty="0"/>
              <a:t/>
            </a:r>
            <a:br>
              <a:rPr lang="en-US" sz="1600" dirty="0"/>
            </a:br>
            <a:r>
              <a:rPr lang="en-US" sz="1600" b="0" i="0" dirty="0">
                <a:solidFill>
                  <a:srgbClr val="008080"/>
                </a:solidFill>
                <a:effectLst/>
                <a:latin typeface="Courier New" panose="02070309020205020404" pitchFamily="49" charset="0"/>
              </a:rPr>
              <a:t>/*...*/</a:t>
            </a:r>
            <a:r>
              <a:rPr lang="en-US" sz="1600" dirty="0"/>
              <a:t/>
            </a:r>
            <a:br>
              <a:rPr lang="en-US" sz="1600" dirty="0"/>
            </a:br>
            <a:r>
              <a:rPr lang="en-US" sz="1600" b="0" i="0" dirty="0" err="1">
                <a:solidFill>
                  <a:srgbClr val="000000"/>
                </a:solidFill>
                <a:effectLst/>
                <a:latin typeface="Courier New" panose="02070309020205020404" pitchFamily="49" charset="0"/>
              </a:rPr>
              <a:t>employeeList</a:t>
            </a:r>
            <a:r>
              <a:rPr lang="en-US" sz="1600" b="0" i="0" dirty="0" err="1">
                <a:solidFill>
                  <a:srgbClr val="008000"/>
                </a:solidFill>
                <a:effectLst/>
                <a:latin typeface="Courier New" panose="02070309020205020404" pitchFamily="49" charset="0"/>
              </a:rPr>
              <a:t>.</a:t>
            </a:r>
            <a:r>
              <a:rPr lang="en-US" sz="1600" b="1" i="0" dirty="0" err="1">
                <a:solidFill>
                  <a:srgbClr val="0600FF"/>
                </a:solidFill>
                <a:effectLst/>
                <a:latin typeface="Courier New" panose="02070309020205020404" pitchFamily="49" charset="0"/>
              </a:rPr>
              <a:t>Append</a:t>
            </a:r>
            <a:r>
              <a:rPr lang="en-US" sz="1600" b="0" i="0" dirty="0">
                <a:solidFill>
                  <a:srgbClr val="008000"/>
                </a:solidFill>
                <a:effectLst/>
                <a:latin typeface="Courier New" panose="02070309020205020404" pitchFamily="49" charset="0"/>
              </a:rPr>
              <a:t>(</a:t>
            </a:r>
            <a:r>
              <a:rPr lang="en-US" sz="1600" b="0" i="0" dirty="0" err="1">
                <a:solidFill>
                  <a:srgbClr val="000000"/>
                </a:solidFill>
                <a:effectLst/>
                <a:latin typeface="Courier New" panose="02070309020205020404" pitchFamily="49" charset="0"/>
              </a:rPr>
              <a:t>employee</a:t>
            </a:r>
            <a:r>
              <a:rPr lang="en-US" sz="1600" b="0" i="0" dirty="0" err="1">
                <a:solidFill>
                  <a:srgbClr val="008000"/>
                </a:solidFill>
                <a:effectLst/>
                <a:latin typeface="Courier New" panose="02070309020205020404" pitchFamily="49" charset="0"/>
              </a:rPr>
              <a:t>.</a:t>
            </a:r>
            <a:r>
              <a:rPr lang="en-US" sz="1600" b="0" i="0" dirty="0" err="1">
                <a:solidFill>
                  <a:srgbClr val="0000FF"/>
                </a:solidFill>
                <a:effectLst/>
                <a:latin typeface="Courier New" panose="02070309020205020404" pitchFamily="49" charset="0"/>
              </a:rPr>
              <a:t>Name</a:t>
            </a:r>
            <a:r>
              <a:rPr lang="en-US" sz="1600" b="0" i="0" dirty="0">
                <a:solidFill>
                  <a:srgbClr val="008000"/>
                </a:solidFill>
                <a:effectLst/>
                <a:latin typeface="Courier New" panose="02070309020205020404" pitchFamily="49" charset="0"/>
              </a:rPr>
              <a:t>);</a:t>
            </a:r>
            <a:endParaRPr lang="en-US" sz="1600" dirty="0"/>
          </a:p>
        </p:txBody>
      </p:sp>
      <p:sp>
        <p:nvSpPr>
          <p:cNvPr id="12" name="Multiplication Sign 11">
            <a:extLst>
              <a:ext uri="{FF2B5EF4-FFF2-40B4-BE49-F238E27FC236}">
                <a16:creationId xmlns:a16="http://schemas.microsoft.com/office/drawing/2014/main" xmlns="" id="{86A96F1A-DDE4-4FC7-9100-D6E520B60D34}"/>
              </a:ext>
            </a:extLst>
          </p:cNvPr>
          <p:cNvSpPr/>
          <p:nvPr/>
        </p:nvSpPr>
        <p:spPr>
          <a:xfrm>
            <a:off x="3779912" y="205543"/>
            <a:ext cx="4831669" cy="2736951"/>
          </a:xfrm>
          <a:prstGeom prst="mathMultiply">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70088689"/>
      </p:ext>
    </p:extLst>
  </p:cSld>
  <p:clrMapOvr>
    <a:masterClrMapping/>
  </p:clrMapOvr>
  <mc:AlternateContent xmlns:mc="http://schemas.openxmlformats.org/markup-compatibility/2006" xmlns:p14="http://schemas.microsoft.com/office/powerpoint/2010/main">
    <mc:Choice Requires="p14">
      <p:transition spd="slow" p14:dur="2000" advTm="45033"/>
    </mc:Choice>
    <mc:Fallback xmlns="">
      <p:transition spd="slow" advTm="450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xmlns=""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2919CF3-9237-4EA8-A605-F0E2D7E36D9C}"/>
              </a:ext>
            </a:extLst>
          </p:cNvPr>
          <p:cNvSpPr>
            <a:spLocks noGrp="1"/>
          </p:cNvSpPr>
          <p:nvPr>
            <p:ph type="title"/>
          </p:nvPr>
        </p:nvSpPr>
        <p:spPr>
          <a:xfrm>
            <a:off x="742080" y="1967266"/>
            <a:ext cx="2216299" cy="2547257"/>
          </a:xfrm>
          <a:noFill/>
        </p:spPr>
        <p:txBody>
          <a:bodyPr vert="horz" lIns="91440" tIns="45720" rIns="91440" bIns="45720" rtlCol="0" anchor="ctr">
            <a:normAutofit/>
          </a:bodyPr>
          <a:lstStyle/>
          <a:p>
            <a:pPr algn="ctr" defTabSz="914400"/>
            <a:r>
              <a:rPr lang="en-US" sz="3100" kern="1200" dirty="0" err="1">
                <a:solidFill>
                  <a:srgbClr val="FFFFFF"/>
                </a:solidFill>
                <a:latin typeface="+mj-lt"/>
                <a:ea typeface="+mj-ea"/>
                <a:cs typeface="+mj-cs"/>
              </a:rPr>
              <a:t>Nombres</a:t>
            </a:r>
            <a:r>
              <a:rPr lang="en-US" sz="3100" kern="1200" dirty="0">
                <a:solidFill>
                  <a:srgbClr val="FFFFFF"/>
                </a:solidFill>
                <a:latin typeface="+mj-lt"/>
                <a:ea typeface="+mj-ea"/>
                <a:cs typeface="+mj-cs"/>
              </a:rPr>
              <a:t> sin </a:t>
            </a:r>
            <a:r>
              <a:rPr lang="en-US" sz="3100" kern="1200" dirty="0" err="1">
                <a:solidFill>
                  <a:srgbClr val="FFFFFF"/>
                </a:solidFill>
                <a:latin typeface="+mj-lt"/>
                <a:ea typeface="+mj-ea"/>
                <a:cs typeface="+mj-cs"/>
              </a:rPr>
              <a:t>Contexto</a:t>
            </a:r>
            <a:r>
              <a:rPr lang="en-US" sz="3100" kern="1200" dirty="0">
                <a:solidFill>
                  <a:srgbClr val="FFFFFF"/>
                </a:solidFill>
                <a:latin typeface="+mj-lt"/>
                <a:ea typeface="+mj-ea"/>
                <a:cs typeface="+mj-cs"/>
              </a:rPr>
              <a:t> </a:t>
            </a:r>
            <a:r>
              <a:rPr lang="en-US" sz="3100" kern="1200" dirty="0" err="1">
                <a:solidFill>
                  <a:srgbClr val="FFFFFF"/>
                </a:solidFill>
                <a:latin typeface="+mj-lt"/>
                <a:ea typeface="+mj-ea"/>
                <a:cs typeface="+mj-cs"/>
              </a:rPr>
              <a:t>Superfluo</a:t>
            </a:r>
            <a:endParaRPr lang="en-US" sz="3100" kern="1200" dirty="0">
              <a:solidFill>
                <a:srgbClr val="FFFFFF"/>
              </a:solidFill>
              <a:latin typeface="+mj-lt"/>
              <a:ea typeface="+mj-ea"/>
              <a:cs typeface="+mj-cs"/>
            </a:endParaRPr>
          </a:p>
        </p:txBody>
      </p:sp>
      <p:sp>
        <p:nvSpPr>
          <p:cNvPr id="7" name="TextBox 6">
            <a:extLst>
              <a:ext uri="{FF2B5EF4-FFF2-40B4-BE49-F238E27FC236}">
                <a16:creationId xmlns:a16="http://schemas.microsoft.com/office/drawing/2014/main" xmlns="" id="{2649AF81-2540-45CF-AA6D-584D92427266}"/>
              </a:ext>
            </a:extLst>
          </p:cNvPr>
          <p:cNvSpPr txBox="1"/>
          <p:nvPr/>
        </p:nvSpPr>
        <p:spPr>
          <a:xfrm>
            <a:off x="3169797" y="1328307"/>
            <a:ext cx="5677032" cy="584775"/>
          </a:xfrm>
          <a:prstGeom prst="rect">
            <a:avLst/>
          </a:prstGeom>
          <a:noFill/>
          <a:ln>
            <a:solidFill>
              <a:schemeClr val="accent1">
                <a:shade val="50000"/>
              </a:schemeClr>
            </a:solidFill>
          </a:ln>
        </p:spPr>
        <p:txBody>
          <a:bodyPr wrap="square">
            <a:spAutoFit/>
          </a:bodyPr>
          <a:lstStyle/>
          <a:p>
            <a:r>
              <a:rPr lang="en-US" sz="1600" b="1" i="0" dirty="0">
                <a:solidFill>
                  <a:srgbClr val="6666CC"/>
                </a:solidFill>
                <a:effectLst/>
                <a:latin typeface="Courier New" panose="02070309020205020404" pitchFamily="49" charset="0"/>
              </a:rPr>
              <a:t>class</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MyAccountManagerApplication</a:t>
            </a:r>
            <a:r>
              <a:rPr lang="en-US" sz="1600" b="0" i="0" dirty="0">
                <a:solidFill>
                  <a:srgbClr val="008000"/>
                </a:solidFill>
                <a:effectLst/>
                <a:latin typeface="Courier New" panose="02070309020205020404" pitchFamily="49" charset="0"/>
              </a:rPr>
              <a:t>;</a:t>
            </a:r>
            <a:r>
              <a:rPr lang="en-US" sz="1600" dirty="0"/>
              <a:t/>
            </a:r>
            <a:br>
              <a:rPr lang="en-US" sz="1600" dirty="0"/>
            </a:br>
            <a:r>
              <a:rPr lang="en-US" sz="1600" b="1" i="0" dirty="0">
                <a:solidFill>
                  <a:srgbClr val="6666CC"/>
                </a:solidFill>
                <a:effectLst/>
                <a:latin typeface="Courier New" panose="02070309020205020404" pitchFamily="49" charset="0"/>
              </a:rPr>
              <a:t>class</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MyUserManagerApplication</a:t>
            </a:r>
            <a:r>
              <a:rPr lang="en-US" sz="1600" b="0" i="0" dirty="0">
                <a:solidFill>
                  <a:srgbClr val="008000"/>
                </a:solidFill>
                <a:effectLst/>
                <a:latin typeface="Courier New" panose="02070309020205020404" pitchFamily="49" charset="0"/>
              </a:rPr>
              <a:t>;</a:t>
            </a:r>
            <a:endParaRPr lang="en-US" sz="1600" dirty="0"/>
          </a:p>
        </p:txBody>
      </p:sp>
      <p:sp>
        <p:nvSpPr>
          <p:cNvPr id="9" name="TextBox 8">
            <a:extLst>
              <a:ext uri="{FF2B5EF4-FFF2-40B4-BE49-F238E27FC236}">
                <a16:creationId xmlns:a16="http://schemas.microsoft.com/office/drawing/2014/main" xmlns="" id="{C3F6514D-0DCA-4098-8FF5-37E38253DB4F}"/>
              </a:ext>
            </a:extLst>
          </p:cNvPr>
          <p:cNvSpPr txBox="1"/>
          <p:nvPr/>
        </p:nvSpPr>
        <p:spPr>
          <a:xfrm>
            <a:off x="3160793" y="2252144"/>
            <a:ext cx="5677032" cy="584775"/>
          </a:xfrm>
          <a:prstGeom prst="rect">
            <a:avLst/>
          </a:prstGeom>
          <a:noFill/>
          <a:ln>
            <a:solidFill>
              <a:schemeClr val="accent1">
                <a:shade val="50000"/>
              </a:schemeClr>
            </a:solidFill>
          </a:ln>
        </p:spPr>
        <p:txBody>
          <a:bodyPr wrap="square">
            <a:spAutoFit/>
          </a:bodyPr>
          <a:lstStyle/>
          <a:p>
            <a:r>
              <a:rPr lang="en-US" sz="1600" b="1" i="0" dirty="0">
                <a:solidFill>
                  <a:srgbClr val="6666CC"/>
                </a:solidFill>
                <a:effectLst/>
                <a:latin typeface="Courier New" panose="02070309020205020404" pitchFamily="49" charset="0"/>
              </a:rPr>
              <a:t>class</a:t>
            </a:r>
            <a:r>
              <a:rPr lang="en-US" sz="1600" b="0" i="0" dirty="0">
                <a:solidFill>
                  <a:srgbClr val="000000"/>
                </a:solidFill>
                <a:effectLst/>
                <a:latin typeface="Courier New" panose="02070309020205020404" pitchFamily="49" charset="0"/>
              </a:rPr>
              <a:t> Account</a:t>
            </a:r>
            <a:r>
              <a:rPr lang="en-US" sz="1600" b="0" i="0" dirty="0">
                <a:solidFill>
                  <a:srgbClr val="008000"/>
                </a:solidFill>
                <a:effectLst/>
                <a:latin typeface="Courier New" panose="02070309020205020404" pitchFamily="49" charset="0"/>
              </a:rPr>
              <a:t>;</a:t>
            </a:r>
            <a:r>
              <a:rPr lang="en-US" sz="1600" dirty="0"/>
              <a:t/>
            </a:r>
            <a:br>
              <a:rPr lang="en-US" sz="1600" dirty="0"/>
            </a:br>
            <a:r>
              <a:rPr lang="en-US" sz="1600" b="1" i="0" dirty="0">
                <a:solidFill>
                  <a:srgbClr val="6666CC"/>
                </a:solidFill>
                <a:effectLst/>
                <a:latin typeface="Courier New" panose="02070309020205020404" pitchFamily="49" charset="0"/>
              </a:rPr>
              <a:t>class</a:t>
            </a:r>
            <a:r>
              <a:rPr lang="en-US" sz="1600" b="0" i="0" dirty="0">
                <a:solidFill>
                  <a:srgbClr val="000000"/>
                </a:solidFill>
                <a:effectLst/>
                <a:latin typeface="Courier New" panose="02070309020205020404" pitchFamily="49" charset="0"/>
              </a:rPr>
              <a:t> User</a:t>
            </a:r>
            <a:r>
              <a:rPr lang="en-US" sz="1600" b="0" i="0" dirty="0">
                <a:solidFill>
                  <a:srgbClr val="008000"/>
                </a:solidFill>
                <a:effectLst/>
                <a:latin typeface="Courier New" panose="02070309020205020404" pitchFamily="49" charset="0"/>
              </a:rPr>
              <a:t>;</a:t>
            </a:r>
            <a:endParaRPr lang="en-US" sz="1600" dirty="0"/>
          </a:p>
        </p:txBody>
      </p:sp>
      <p:sp>
        <p:nvSpPr>
          <p:cNvPr id="11" name="TextBox 10">
            <a:extLst>
              <a:ext uri="{FF2B5EF4-FFF2-40B4-BE49-F238E27FC236}">
                <a16:creationId xmlns:a16="http://schemas.microsoft.com/office/drawing/2014/main" xmlns="" id="{6DD44E39-A0EF-43BF-91B7-C9DA58459733}"/>
              </a:ext>
            </a:extLst>
          </p:cNvPr>
          <p:cNvSpPr txBox="1"/>
          <p:nvPr/>
        </p:nvSpPr>
        <p:spPr>
          <a:xfrm>
            <a:off x="3160793" y="3429000"/>
            <a:ext cx="5677031" cy="584775"/>
          </a:xfrm>
          <a:prstGeom prst="rect">
            <a:avLst/>
          </a:prstGeom>
          <a:noFill/>
          <a:ln>
            <a:solidFill>
              <a:schemeClr val="accent1">
                <a:shade val="50000"/>
              </a:schemeClr>
            </a:solidFill>
          </a:ln>
        </p:spPr>
        <p:txBody>
          <a:bodyPr wrap="square">
            <a:spAutoFit/>
          </a:bodyPr>
          <a:lstStyle/>
          <a:p>
            <a:r>
              <a:rPr lang="en-US" sz="1600" b="0" i="0" dirty="0">
                <a:solidFill>
                  <a:srgbClr val="1818FF"/>
                </a:solidFill>
                <a:effectLst/>
                <a:latin typeface="Courier New" panose="02070309020205020404" pitchFamily="49" charset="0"/>
              </a:rPr>
              <a:t>Account</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accountAffects</a:t>
            </a:r>
            <a:r>
              <a:rPr lang="en-US" sz="1600" b="0" i="0" dirty="0">
                <a:solidFill>
                  <a:srgbClr val="008000"/>
                </a:solidFill>
                <a:effectLst/>
                <a:latin typeface="Courier New" panose="02070309020205020404" pitchFamily="49" charset="0"/>
              </a:rPr>
              <a:t>;</a:t>
            </a:r>
            <a:r>
              <a:rPr lang="en-US" sz="1600" dirty="0"/>
              <a:t/>
            </a:r>
            <a:br>
              <a:rPr lang="en-US" sz="1600" dirty="0"/>
            </a:br>
            <a:r>
              <a:rPr lang="en-US" sz="1600" b="0" i="0" dirty="0" err="1">
                <a:solidFill>
                  <a:srgbClr val="000000"/>
                </a:solidFill>
                <a:effectLst/>
                <a:latin typeface="Courier New" panose="02070309020205020404" pitchFamily="49" charset="0"/>
              </a:rPr>
              <a:t>accountAffects</a:t>
            </a:r>
            <a:r>
              <a:rPr lang="en-US" sz="1600" b="0" i="0" dirty="0" err="1">
                <a:solidFill>
                  <a:srgbClr val="008000"/>
                </a:solidFill>
                <a:effectLst/>
                <a:latin typeface="Courier New" panose="02070309020205020404" pitchFamily="49" charset="0"/>
              </a:rPr>
              <a:t>.</a:t>
            </a:r>
            <a:r>
              <a:rPr lang="en-US" sz="1600" b="0" i="0" dirty="0" err="1">
                <a:solidFill>
                  <a:srgbClr val="0000FF"/>
                </a:solidFill>
                <a:effectLst/>
                <a:latin typeface="Courier New" panose="02070309020205020404" pitchFamily="49" charset="0"/>
              </a:rPr>
              <a:t>GetAccountAffectsAddress</a:t>
            </a:r>
            <a:r>
              <a:rPr lang="en-US" sz="1600" b="0" i="0" dirty="0">
                <a:solidFill>
                  <a:srgbClr val="008000"/>
                </a:solidFill>
                <a:effectLst/>
                <a:latin typeface="Courier New" panose="02070309020205020404" pitchFamily="49" charset="0"/>
              </a:rPr>
              <a:t>();</a:t>
            </a:r>
            <a:endParaRPr lang="en-US" sz="1600" dirty="0"/>
          </a:p>
        </p:txBody>
      </p:sp>
      <p:sp>
        <p:nvSpPr>
          <p:cNvPr id="12" name="TextBox 11">
            <a:extLst>
              <a:ext uri="{FF2B5EF4-FFF2-40B4-BE49-F238E27FC236}">
                <a16:creationId xmlns:a16="http://schemas.microsoft.com/office/drawing/2014/main" xmlns="" id="{F18312E7-53BB-4A73-A7CA-ADF410C574D1}"/>
              </a:ext>
            </a:extLst>
          </p:cNvPr>
          <p:cNvSpPr txBox="1"/>
          <p:nvPr/>
        </p:nvSpPr>
        <p:spPr>
          <a:xfrm>
            <a:off x="3162392" y="4613163"/>
            <a:ext cx="5677031" cy="584775"/>
          </a:xfrm>
          <a:prstGeom prst="rect">
            <a:avLst/>
          </a:prstGeom>
          <a:noFill/>
          <a:ln>
            <a:solidFill>
              <a:schemeClr val="accent1">
                <a:shade val="50000"/>
              </a:schemeClr>
            </a:solidFill>
          </a:ln>
        </p:spPr>
        <p:txBody>
          <a:bodyPr wrap="square">
            <a:spAutoFit/>
          </a:bodyPr>
          <a:lstStyle/>
          <a:p>
            <a:r>
              <a:rPr lang="en-US" sz="1600" b="0" i="0" dirty="0">
                <a:solidFill>
                  <a:srgbClr val="1818FF"/>
                </a:solidFill>
                <a:effectLst/>
                <a:latin typeface="Courier New" panose="02070309020205020404" pitchFamily="49" charset="0"/>
              </a:rPr>
              <a:t>Account</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accountAffects</a:t>
            </a:r>
            <a:r>
              <a:rPr lang="en-US" sz="1600" b="0" i="0" dirty="0">
                <a:solidFill>
                  <a:srgbClr val="008000"/>
                </a:solidFill>
                <a:effectLst/>
                <a:latin typeface="Courier New" panose="02070309020205020404" pitchFamily="49" charset="0"/>
              </a:rPr>
              <a:t>;</a:t>
            </a:r>
            <a:r>
              <a:rPr lang="en-US" sz="1600" dirty="0"/>
              <a:t/>
            </a:r>
            <a:br>
              <a:rPr lang="en-US" sz="1600" dirty="0"/>
            </a:br>
            <a:r>
              <a:rPr lang="en-US" sz="1600" b="0" i="0" dirty="0" err="1">
                <a:solidFill>
                  <a:srgbClr val="000000"/>
                </a:solidFill>
                <a:effectLst/>
                <a:latin typeface="Courier New" panose="02070309020205020404" pitchFamily="49" charset="0"/>
              </a:rPr>
              <a:t>accountAffects</a:t>
            </a:r>
            <a:r>
              <a:rPr lang="en-US" sz="1600" b="0" i="0" dirty="0" err="1">
                <a:solidFill>
                  <a:srgbClr val="008000"/>
                </a:solidFill>
                <a:effectLst/>
                <a:latin typeface="Courier New" panose="02070309020205020404" pitchFamily="49" charset="0"/>
              </a:rPr>
              <a:t>.</a:t>
            </a:r>
            <a:r>
              <a:rPr lang="en-US" sz="1600" b="0" i="0" dirty="0" err="1">
                <a:solidFill>
                  <a:srgbClr val="0000FF"/>
                </a:solidFill>
                <a:effectLst/>
                <a:latin typeface="Courier New" panose="02070309020205020404" pitchFamily="49" charset="0"/>
              </a:rPr>
              <a:t>GetAddress</a:t>
            </a:r>
            <a:r>
              <a:rPr lang="en-US" sz="1600" b="0" i="0" dirty="0">
                <a:solidFill>
                  <a:srgbClr val="008000"/>
                </a:solidFill>
                <a:effectLst/>
                <a:latin typeface="Courier New" panose="02070309020205020404" pitchFamily="49" charset="0"/>
              </a:rPr>
              <a:t>();</a:t>
            </a:r>
            <a:endParaRPr lang="en-US" sz="1600" dirty="0"/>
          </a:p>
        </p:txBody>
      </p:sp>
      <p:sp>
        <p:nvSpPr>
          <p:cNvPr id="13" name="Multiplication Sign 12">
            <a:extLst>
              <a:ext uri="{FF2B5EF4-FFF2-40B4-BE49-F238E27FC236}">
                <a16:creationId xmlns:a16="http://schemas.microsoft.com/office/drawing/2014/main" xmlns="" id="{F1F6E3DB-C26D-4CA7-AD62-8DE42AA252D0}"/>
              </a:ext>
            </a:extLst>
          </p:cNvPr>
          <p:cNvSpPr/>
          <p:nvPr/>
        </p:nvSpPr>
        <p:spPr>
          <a:xfrm>
            <a:off x="3517050" y="1066563"/>
            <a:ext cx="4801787" cy="1066881"/>
          </a:xfrm>
          <a:prstGeom prst="mathMultiply">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ultiplication Sign 13">
            <a:extLst>
              <a:ext uri="{FF2B5EF4-FFF2-40B4-BE49-F238E27FC236}">
                <a16:creationId xmlns:a16="http://schemas.microsoft.com/office/drawing/2014/main" xmlns="" id="{3E3CF3D2-EB4C-4793-99F1-1CA018F5447B}"/>
              </a:ext>
            </a:extLst>
          </p:cNvPr>
          <p:cNvSpPr/>
          <p:nvPr/>
        </p:nvSpPr>
        <p:spPr>
          <a:xfrm>
            <a:off x="3435093" y="3191600"/>
            <a:ext cx="4801787" cy="1066881"/>
          </a:xfrm>
          <a:prstGeom prst="mathMultiply">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58752958"/>
      </p:ext>
    </p:extLst>
  </p:cSld>
  <p:clrMapOvr>
    <a:masterClrMapping/>
  </p:clrMapOvr>
  <mc:AlternateContent xmlns:mc="http://schemas.openxmlformats.org/markup-compatibility/2006" xmlns:p14="http://schemas.microsoft.com/office/powerpoint/2010/main">
    <mc:Choice Requires="p14">
      <p:transition spd="slow" p14:dur="2000" advTm="57571"/>
    </mc:Choice>
    <mc:Fallback xmlns="">
      <p:transition spd="slow" advTm="575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2" grpId="0" animBg="1"/>
      <p:bldP spid="13"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xmlns=""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57F7B7A-3B8E-4243-B3E9-85ECF34167C6}"/>
              </a:ext>
            </a:extLst>
          </p:cNvPr>
          <p:cNvSpPr>
            <a:spLocks noGrp="1"/>
          </p:cNvSpPr>
          <p:nvPr>
            <p:ph type="title"/>
          </p:nvPr>
        </p:nvSpPr>
        <p:spPr>
          <a:xfrm>
            <a:off x="654795" y="2083934"/>
            <a:ext cx="2390870" cy="2547257"/>
          </a:xfrm>
          <a:noFill/>
        </p:spPr>
        <p:txBody>
          <a:bodyPr vert="horz" lIns="91440" tIns="45720" rIns="91440" bIns="45720" rtlCol="0" anchor="ctr">
            <a:normAutofit/>
          </a:bodyPr>
          <a:lstStyle/>
          <a:p>
            <a:pPr algn="ctr" defTabSz="914400"/>
            <a:r>
              <a:rPr lang="en-US" sz="3100" kern="1200" dirty="0" err="1">
                <a:solidFill>
                  <a:srgbClr val="FFFFFF"/>
                </a:solidFill>
                <a:latin typeface="+mj-lt"/>
                <a:ea typeface="+mj-ea"/>
                <a:cs typeface="+mj-cs"/>
              </a:rPr>
              <a:t>Nombres</a:t>
            </a:r>
            <a:r>
              <a:rPr lang="en-US" sz="3100" kern="1200" dirty="0">
                <a:solidFill>
                  <a:srgbClr val="FFFFFF"/>
                </a:solidFill>
                <a:latin typeface="+mj-lt"/>
                <a:ea typeface="+mj-ea"/>
                <a:cs typeface="+mj-cs"/>
              </a:rPr>
              <a:t> del </a:t>
            </a:r>
            <a:r>
              <a:rPr lang="en-US" sz="3100" kern="1200" dirty="0" err="1">
                <a:solidFill>
                  <a:srgbClr val="FFFFFF"/>
                </a:solidFill>
                <a:latin typeface="+mj-lt"/>
                <a:ea typeface="+mj-ea"/>
                <a:cs typeface="+mj-cs"/>
              </a:rPr>
              <a:t>Dominio</a:t>
            </a:r>
            <a:r>
              <a:rPr lang="en-US" sz="3100" kern="1200" dirty="0">
                <a:solidFill>
                  <a:srgbClr val="FFFFFF"/>
                </a:solidFill>
                <a:latin typeface="+mj-lt"/>
                <a:ea typeface="+mj-ea"/>
                <a:cs typeface="+mj-cs"/>
              </a:rPr>
              <a:t> (</a:t>
            </a:r>
            <a:r>
              <a:rPr lang="en-US" sz="3100" kern="1200" dirty="0" err="1">
                <a:solidFill>
                  <a:srgbClr val="FFFFFF"/>
                </a:solidFill>
                <a:latin typeface="+mj-lt"/>
                <a:ea typeface="+mj-ea"/>
                <a:cs typeface="+mj-cs"/>
              </a:rPr>
              <a:t>Problema</a:t>
            </a:r>
            <a:r>
              <a:rPr lang="en-US" sz="3100" kern="1200" dirty="0">
                <a:solidFill>
                  <a:srgbClr val="FFFFFF"/>
                </a:solidFill>
                <a:latin typeface="+mj-lt"/>
                <a:ea typeface="+mj-ea"/>
                <a:cs typeface="+mj-cs"/>
              </a:rPr>
              <a:t> y </a:t>
            </a:r>
            <a:r>
              <a:rPr lang="en-US" sz="3100" kern="1200" dirty="0" err="1">
                <a:solidFill>
                  <a:srgbClr val="FFFFFF"/>
                </a:solidFill>
                <a:latin typeface="+mj-lt"/>
                <a:ea typeface="+mj-ea"/>
                <a:cs typeface="+mj-cs"/>
              </a:rPr>
              <a:t>Solución</a:t>
            </a:r>
            <a:r>
              <a:rPr lang="en-US" sz="3100" kern="1200" dirty="0">
                <a:solidFill>
                  <a:srgbClr val="FFFFFF"/>
                </a:solidFill>
                <a:latin typeface="+mj-lt"/>
                <a:ea typeface="+mj-ea"/>
                <a:cs typeface="+mj-cs"/>
              </a:rPr>
              <a:t>)</a:t>
            </a:r>
          </a:p>
        </p:txBody>
      </p:sp>
      <p:sp>
        <p:nvSpPr>
          <p:cNvPr id="7" name="TextBox 6">
            <a:extLst>
              <a:ext uri="{FF2B5EF4-FFF2-40B4-BE49-F238E27FC236}">
                <a16:creationId xmlns:a16="http://schemas.microsoft.com/office/drawing/2014/main" xmlns="" id="{0859CDD2-A5C8-4DCA-B6DD-53379E8DD850}"/>
              </a:ext>
            </a:extLst>
          </p:cNvPr>
          <p:cNvSpPr txBox="1"/>
          <p:nvPr/>
        </p:nvSpPr>
        <p:spPr>
          <a:xfrm>
            <a:off x="3279124" y="1791546"/>
            <a:ext cx="5339015" cy="584775"/>
          </a:xfrm>
          <a:prstGeom prst="rect">
            <a:avLst/>
          </a:prstGeom>
          <a:noFill/>
          <a:ln>
            <a:solidFill>
              <a:schemeClr val="accent1">
                <a:shade val="50000"/>
              </a:schemeClr>
            </a:solidFill>
          </a:ln>
        </p:spPr>
        <p:txBody>
          <a:bodyPr wrap="square">
            <a:spAutoFit/>
          </a:bodyPr>
          <a:lstStyle/>
          <a:p>
            <a:r>
              <a:rPr lang="en-US" sz="1600" b="1" i="0" dirty="0">
                <a:solidFill>
                  <a:srgbClr val="6666CC"/>
                </a:solidFill>
                <a:effectLst/>
                <a:latin typeface="Courier New" panose="02070309020205020404" pitchFamily="49" charset="0"/>
              </a:rPr>
              <a:t>class</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OCARequest</a:t>
            </a:r>
            <a:r>
              <a:rPr lang="en-US" sz="1600" b="0" i="0" dirty="0">
                <a:solidFill>
                  <a:srgbClr val="008000"/>
                </a:solidFill>
                <a:effectLst/>
                <a:latin typeface="Courier New" panose="02070309020205020404" pitchFamily="49" charset="0"/>
              </a:rPr>
              <a:t>;</a:t>
            </a:r>
            <a:r>
              <a:rPr lang="en-US" sz="1600" dirty="0"/>
              <a:t/>
            </a:r>
            <a:br>
              <a:rPr lang="en-US" sz="1600" dirty="0"/>
            </a:br>
            <a:r>
              <a:rPr lang="en-US" sz="1600" b="1" i="0" dirty="0">
                <a:solidFill>
                  <a:srgbClr val="6666CC"/>
                </a:solidFill>
                <a:effectLst/>
                <a:latin typeface="Courier New" panose="02070309020205020404" pitchFamily="49" charset="0"/>
              </a:rPr>
              <a:t>class</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OCAResponse</a:t>
            </a:r>
            <a:r>
              <a:rPr lang="en-US" sz="1600" b="0" i="0" dirty="0">
                <a:solidFill>
                  <a:srgbClr val="008000"/>
                </a:solidFill>
                <a:effectLst/>
                <a:latin typeface="Courier New" panose="02070309020205020404" pitchFamily="49" charset="0"/>
              </a:rPr>
              <a:t>;</a:t>
            </a:r>
            <a:endParaRPr lang="en-US" sz="1600" dirty="0"/>
          </a:p>
        </p:txBody>
      </p:sp>
      <p:sp>
        <p:nvSpPr>
          <p:cNvPr id="9" name="TextBox 8">
            <a:extLst>
              <a:ext uri="{FF2B5EF4-FFF2-40B4-BE49-F238E27FC236}">
                <a16:creationId xmlns:a16="http://schemas.microsoft.com/office/drawing/2014/main" xmlns="" id="{504BEFB3-08CA-4715-8024-A5ACD49A97ED}"/>
              </a:ext>
            </a:extLst>
          </p:cNvPr>
          <p:cNvSpPr txBox="1"/>
          <p:nvPr/>
        </p:nvSpPr>
        <p:spPr>
          <a:xfrm>
            <a:off x="3347986" y="3757977"/>
            <a:ext cx="5270153" cy="584775"/>
          </a:xfrm>
          <a:prstGeom prst="rect">
            <a:avLst/>
          </a:prstGeom>
          <a:noFill/>
          <a:ln>
            <a:solidFill>
              <a:schemeClr val="accent1">
                <a:shade val="50000"/>
              </a:schemeClr>
            </a:solidFill>
          </a:ln>
        </p:spPr>
        <p:txBody>
          <a:bodyPr wrap="square">
            <a:spAutoFit/>
          </a:bodyPr>
          <a:lstStyle/>
          <a:p>
            <a:r>
              <a:rPr lang="en-US" sz="1600" b="1" i="0" dirty="0">
                <a:solidFill>
                  <a:srgbClr val="6666CC"/>
                </a:solidFill>
                <a:effectLst/>
                <a:latin typeface="Courier New" panose="02070309020205020404" pitchFamily="49" charset="0"/>
              </a:rPr>
              <a:t>class</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OnlineCreditApplicationRequest</a:t>
            </a:r>
            <a:r>
              <a:rPr lang="en-US" sz="1600" b="0" i="0" dirty="0">
                <a:solidFill>
                  <a:srgbClr val="008000"/>
                </a:solidFill>
                <a:effectLst/>
                <a:latin typeface="Courier New" panose="02070309020205020404" pitchFamily="49" charset="0"/>
              </a:rPr>
              <a:t>;</a:t>
            </a:r>
            <a:r>
              <a:rPr lang="en-US" sz="1600" dirty="0"/>
              <a:t/>
            </a:r>
            <a:br>
              <a:rPr lang="en-US" sz="1600" dirty="0"/>
            </a:br>
            <a:r>
              <a:rPr lang="en-US" sz="1600" b="1" i="0" dirty="0">
                <a:solidFill>
                  <a:srgbClr val="6666CC"/>
                </a:solidFill>
                <a:effectLst/>
                <a:latin typeface="Courier New" panose="02070309020205020404" pitchFamily="49" charset="0"/>
              </a:rPr>
              <a:t>class</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OnlineCreditApplicationResponse</a:t>
            </a:r>
            <a:r>
              <a:rPr lang="en-US" sz="1600" b="0" i="0" dirty="0">
                <a:solidFill>
                  <a:srgbClr val="008000"/>
                </a:solidFill>
                <a:effectLst/>
                <a:latin typeface="Courier New" panose="02070309020205020404" pitchFamily="49" charset="0"/>
              </a:rPr>
              <a:t>;</a:t>
            </a:r>
            <a:endParaRPr lang="en-US" sz="1600" dirty="0"/>
          </a:p>
        </p:txBody>
      </p:sp>
      <p:sp>
        <p:nvSpPr>
          <p:cNvPr id="11" name="Multiplication Sign 10">
            <a:extLst>
              <a:ext uri="{FF2B5EF4-FFF2-40B4-BE49-F238E27FC236}">
                <a16:creationId xmlns:a16="http://schemas.microsoft.com/office/drawing/2014/main" xmlns="" id="{5FBDF6CC-D091-4BEA-AD50-2CAD9E812C63}"/>
              </a:ext>
            </a:extLst>
          </p:cNvPr>
          <p:cNvSpPr/>
          <p:nvPr/>
        </p:nvSpPr>
        <p:spPr>
          <a:xfrm>
            <a:off x="3547737" y="1550492"/>
            <a:ext cx="4801787" cy="1066881"/>
          </a:xfrm>
          <a:prstGeom prst="mathMultiply">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134842956"/>
      </p:ext>
    </p:extLst>
  </p:cSld>
  <p:clrMapOvr>
    <a:masterClrMapping/>
  </p:clrMapOvr>
  <mc:AlternateContent xmlns:mc="http://schemas.openxmlformats.org/markup-compatibility/2006" xmlns:p14="http://schemas.microsoft.com/office/powerpoint/2010/main">
    <mc:Choice Requires="p14">
      <p:transition spd="slow" p14:dur="2000" advTm="65954"/>
    </mc:Choice>
    <mc:Fallback xmlns="">
      <p:transition spd="slow" advTm="659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FDDEF810-FBAE-4C80-B905-316331395C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xmlns="" id="{FD8C7A0F-D774-4978-AA9C-7E703C2F463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307282" y="837744"/>
            <a:ext cx="302419"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7">
            <a:extLst>
              <a:ext uri="{FF2B5EF4-FFF2-40B4-BE49-F238E27FC236}">
                <a16:creationId xmlns:a16="http://schemas.microsoft.com/office/drawing/2014/main" xmlns="" id="{61C7310A-3A42-4F75-8058-7F39E52B11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483495" y="640894"/>
            <a:ext cx="126206"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xmlns="" id="{27D88313-56C7-45D8-8D97-2F5CCBF9968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483041" y="635715"/>
            <a:ext cx="8658673"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xmlns="" id="{980CA50C-B352-4F51-95D6-7D4152364CB3}"/>
              </a:ext>
            </a:extLst>
          </p:cNvPr>
          <p:cNvSpPr>
            <a:spLocks noGrp="1"/>
          </p:cNvSpPr>
          <p:nvPr>
            <p:ph type="title"/>
          </p:nvPr>
        </p:nvSpPr>
        <p:spPr>
          <a:xfrm>
            <a:off x="785460" y="788894"/>
            <a:ext cx="7729890" cy="880730"/>
          </a:xfrm>
        </p:spPr>
        <p:txBody>
          <a:bodyPr>
            <a:normAutofit/>
          </a:bodyPr>
          <a:lstStyle/>
          <a:p>
            <a:r>
              <a:rPr lang="es-CO" sz="3500">
                <a:solidFill>
                  <a:srgbClr val="FFFFFF"/>
                </a:solidFill>
              </a:rPr>
              <a:t>Guías de Nombramiento</a:t>
            </a:r>
          </a:p>
        </p:txBody>
      </p:sp>
      <p:graphicFrame>
        <p:nvGraphicFramePr>
          <p:cNvPr id="5" name="Content Placeholder 2">
            <a:extLst>
              <a:ext uri="{FF2B5EF4-FFF2-40B4-BE49-F238E27FC236}">
                <a16:creationId xmlns:a16="http://schemas.microsoft.com/office/drawing/2014/main" xmlns="" id="{D6833DA1-754E-41C4-9034-C3A4AF9CB62F}"/>
              </a:ext>
            </a:extLst>
          </p:cNvPr>
          <p:cNvGraphicFramePr>
            <a:graphicFrameLocks noGrp="1"/>
          </p:cNvGraphicFramePr>
          <p:nvPr>
            <p:ph idx="1"/>
            <p:extLst/>
          </p:nvPr>
        </p:nvGraphicFramePr>
        <p:xfrm>
          <a:off x="785460" y="2189664"/>
          <a:ext cx="7571841" cy="40326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0087022"/>
      </p:ext>
    </p:extLst>
  </p:cSld>
  <p:clrMapOvr>
    <a:masterClrMapping/>
  </p:clrMapOvr>
  <mc:AlternateContent xmlns:mc="http://schemas.openxmlformats.org/markup-compatibility/2006" xmlns:p14="http://schemas.microsoft.com/office/powerpoint/2010/main">
    <mc:Choice Requires="p14">
      <p:transition spd="slow" p14:dur="2000" advTm="32448"/>
    </mc:Choice>
    <mc:Fallback xmlns="">
      <p:transition spd="slow" advTm="32448"/>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3568" y="2481263"/>
            <a:ext cx="7776864" cy="1752600"/>
          </a:xfrm>
        </p:spPr>
        <p:txBody>
          <a:bodyPr>
            <a:normAutofit/>
          </a:bodyPr>
          <a:lstStyle/>
          <a:p>
            <a:pPr algn="ctr"/>
            <a:r>
              <a:rPr lang="es-CO" sz="7200" dirty="0" smtClean="0"/>
              <a:t>Funciones</a:t>
            </a:r>
            <a:endParaRPr lang="en-US" sz="7200" dirty="0"/>
          </a:p>
        </p:txBody>
      </p:sp>
    </p:spTree>
    <p:extLst>
      <p:ext uri="{BB962C8B-B14F-4D97-AF65-F5344CB8AC3E}">
        <p14:creationId xmlns:p14="http://schemas.microsoft.com/office/powerpoint/2010/main" val="29467606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9ED9D6-BB2F-4DB2-8C9D-17BF7FF238E1}"/>
              </a:ext>
            </a:extLst>
          </p:cNvPr>
          <p:cNvSpPr>
            <a:spLocks noGrp="1"/>
          </p:cNvSpPr>
          <p:nvPr>
            <p:ph type="title"/>
          </p:nvPr>
        </p:nvSpPr>
        <p:spPr>
          <a:xfrm>
            <a:off x="434897" y="58373"/>
            <a:ext cx="8229600" cy="1143000"/>
          </a:xfrm>
        </p:spPr>
        <p:txBody>
          <a:bodyPr vert="horz" lIns="91440" tIns="45720" rIns="91440" bIns="45720" rtlCol="0" anchor="ctr">
            <a:normAutofit/>
          </a:bodyPr>
          <a:lstStyle/>
          <a:p>
            <a:pPr defTabSz="914400"/>
            <a:r>
              <a:rPr lang="en-US" sz="3500" kern="1200" dirty="0" err="1">
                <a:latin typeface="+mj-lt"/>
                <a:ea typeface="+mj-ea"/>
                <a:cs typeface="+mj-cs"/>
              </a:rPr>
              <a:t>Pequeñas</a:t>
            </a:r>
            <a:endParaRPr lang="en-US" sz="3500" kern="1200" dirty="0">
              <a:latin typeface="+mj-lt"/>
              <a:ea typeface="+mj-ea"/>
              <a:cs typeface="+mj-cs"/>
            </a:endParaRPr>
          </a:p>
        </p:txBody>
      </p:sp>
      <p:sp>
        <p:nvSpPr>
          <p:cNvPr id="4" name="Content Placeholder 3"/>
          <p:cNvSpPr>
            <a:spLocks noGrp="1"/>
          </p:cNvSpPr>
          <p:nvPr>
            <p:ph idx="1"/>
          </p:nvPr>
        </p:nvSpPr>
        <p:spPr/>
        <p:txBody>
          <a:bodyPr/>
          <a:lstStyle/>
          <a:p>
            <a:endParaRPr lang="en-US"/>
          </a:p>
        </p:txBody>
      </p:sp>
      <p:pic>
        <p:nvPicPr>
          <p:cNvPr id="5" name="Picture 4" descr="A picture containing vessel, orange, fish, fishbowl&#10;&#10;Description automatically generated">
            <a:extLst>
              <a:ext uri="{FF2B5EF4-FFF2-40B4-BE49-F238E27FC236}">
                <a16:creationId xmlns:a16="http://schemas.microsoft.com/office/drawing/2014/main" xmlns="" id="{ACDCFB26-1444-42D6-996C-81CB6DCD26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168" y="2100316"/>
            <a:ext cx="8495662" cy="4184113"/>
          </a:xfrm>
          <a:prstGeom prst="rect">
            <a:avLst/>
          </a:prstGeom>
        </p:spPr>
      </p:pic>
      <p:pic>
        <p:nvPicPr>
          <p:cNvPr id="15" name="Picture 14" descr="A picture containing text, indoor, display&#10;&#10;Description automatically generated">
            <a:extLst>
              <a:ext uri="{FF2B5EF4-FFF2-40B4-BE49-F238E27FC236}">
                <a16:creationId xmlns:a16="http://schemas.microsoft.com/office/drawing/2014/main" xmlns="" id="{A16D7B50-E39A-4BC8-8F78-FD47DEEB09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140" y="1689159"/>
            <a:ext cx="6631720" cy="5168841"/>
          </a:xfrm>
          <a:prstGeom prst="rect">
            <a:avLst/>
          </a:prstGeom>
        </p:spPr>
      </p:pic>
      <p:pic>
        <p:nvPicPr>
          <p:cNvPr id="17" name="Picture 16" descr="A picture containing text, indoor&#10;&#10;Description automatically generated">
            <a:extLst>
              <a:ext uri="{FF2B5EF4-FFF2-40B4-BE49-F238E27FC236}">
                <a16:creationId xmlns:a16="http://schemas.microsoft.com/office/drawing/2014/main" xmlns="" id="{BBBF74B1-A0FA-475B-9D7C-A89B6CB498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0218" y="1778851"/>
            <a:ext cx="7143560" cy="4877713"/>
          </a:xfrm>
          <a:prstGeom prst="rect">
            <a:avLst/>
          </a:prstGeom>
        </p:spPr>
      </p:pic>
      <p:pic>
        <p:nvPicPr>
          <p:cNvPr id="22" name="Picture 21" descr="Graphical user interface, application&#10;&#10;Description automatically generated">
            <a:extLst>
              <a:ext uri="{FF2B5EF4-FFF2-40B4-BE49-F238E27FC236}">
                <a16:creationId xmlns:a16="http://schemas.microsoft.com/office/drawing/2014/main" xmlns="" id="{22612CF1-E21D-456E-AFC7-A963353314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1108594"/>
            <a:ext cx="9199446" cy="5749654"/>
          </a:xfrm>
          <a:prstGeom prst="rect">
            <a:avLst/>
          </a:prstGeom>
        </p:spPr>
      </p:pic>
      <p:pic>
        <p:nvPicPr>
          <p:cNvPr id="23" name="Picture 22" descr="A picture containing text, screenshot, monitor, computer&#10;&#10;Description automatically generated">
            <a:extLst>
              <a:ext uri="{FF2B5EF4-FFF2-40B4-BE49-F238E27FC236}">
                <a16:creationId xmlns:a16="http://schemas.microsoft.com/office/drawing/2014/main" xmlns="" id="{7813250E-EA1C-4E44-B0FF-6B8311B86B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05" y="1124744"/>
            <a:ext cx="9188605" cy="5733256"/>
          </a:xfrm>
          <a:prstGeom prst="rect">
            <a:avLst/>
          </a:prstGeom>
        </p:spPr>
      </p:pic>
      <p:grpSp>
        <p:nvGrpSpPr>
          <p:cNvPr id="25" name="Group 24">
            <a:extLst>
              <a:ext uri="{FF2B5EF4-FFF2-40B4-BE49-F238E27FC236}">
                <a16:creationId xmlns:a16="http://schemas.microsoft.com/office/drawing/2014/main" xmlns="" id="{BA54D3EA-3121-4A5C-AB2C-96ECDA5DDAB2}"/>
              </a:ext>
            </a:extLst>
          </p:cNvPr>
          <p:cNvGrpSpPr/>
          <p:nvPr/>
        </p:nvGrpSpPr>
        <p:grpSpPr>
          <a:xfrm>
            <a:off x="1900" y="1612316"/>
            <a:ext cx="9142099" cy="5221111"/>
            <a:chOff x="1900" y="1612316"/>
            <a:chExt cx="9142099" cy="5221111"/>
          </a:xfrm>
        </p:grpSpPr>
        <p:pic>
          <p:nvPicPr>
            <p:cNvPr id="26" name="Picture 25">
              <a:extLst>
                <a:ext uri="{FF2B5EF4-FFF2-40B4-BE49-F238E27FC236}">
                  <a16:creationId xmlns:a16="http://schemas.microsoft.com/office/drawing/2014/main" xmlns="" id="{4D813842-B37A-441A-A8F3-181E529FAE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1558" y="1612316"/>
              <a:ext cx="2968827" cy="4638787"/>
            </a:xfrm>
            <a:prstGeom prst="rect">
              <a:avLst/>
            </a:prstGeom>
          </p:spPr>
        </p:pic>
        <p:sp>
          <p:nvSpPr>
            <p:cNvPr id="27" name="TextBox 26">
              <a:extLst>
                <a:ext uri="{FF2B5EF4-FFF2-40B4-BE49-F238E27FC236}">
                  <a16:creationId xmlns:a16="http://schemas.microsoft.com/office/drawing/2014/main" xmlns="" id="{9DE31263-59BF-479F-819C-E7D856CA85FF}"/>
                </a:ext>
              </a:extLst>
            </p:cNvPr>
            <p:cNvSpPr txBox="1"/>
            <p:nvPr/>
          </p:nvSpPr>
          <p:spPr>
            <a:xfrm>
              <a:off x="1900" y="6310207"/>
              <a:ext cx="9142099" cy="523220"/>
            </a:xfrm>
            <a:prstGeom prst="rect">
              <a:avLst/>
            </a:prstGeom>
            <a:noFill/>
          </p:spPr>
          <p:txBody>
            <a:bodyPr wrap="square">
              <a:spAutoFit/>
            </a:bodyPr>
            <a:lstStyle/>
            <a:p>
              <a:r>
                <a:rPr lang="en-US" sz="1400" dirty="0">
                  <a:hlinkClick r:id="rId9"/>
                </a:rPr>
                <a:t>https://web.archive.org/web/20120413071103/http://blog.objectmentor.com/articles/2007/10/29/how-big-should-a-function-be</a:t>
              </a:r>
              <a:r>
                <a:rPr lang="en-US" sz="1400" dirty="0"/>
                <a:t> </a:t>
              </a:r>
            </a:p>
          </p:txBody>
        </p:sp>
        <p:sp>
          <p:nvSpPr>
            <p:cNvPr id="28" name="TextBox 27">
              <a:extLst>
                <a:ext uri="{FF2B5EF4-FFF2-40B4-BE49-F238E27FC236}">
                  <a16:creationId xmlns:a16="http://schemas.microsoft.com/office/drawing/2014/main" xmlns="" id="{74DD5CA4-7182-4BBD-BAB5-A61DBD64473E}"/>
                </a:ext>
              </a:extLst>
            </p:cNvPr>
            <p:cNvSpPr txBox="1"/>
            <p:nvPr/>
          </p:nvSpPr>
          <p:spPr>
            <a:xfrm>
              <a:off x="3651942" y="2612646"/>
              <a:ext cx="5024513" cy="2328522"/>
            </a:xfrm>
            <a:prstGeom prst="rect">
              <a:avLst/>
            </a:prstGeom>
            <a:noFill/>
          </p:spPr>
          <p:txBody>
            <a:bodyPr wrap="square">
              <a:spAutoFit/>
            </a:bodyPr>
            <a:lstStyle/>
            <a:p>
              <a:pPr algn="just"/>
              <a:r>
                <a:rPr lang="en-US" sz="3600" i="1" dirty="0"/>
                <a:t>"Una </a:t>
              </a:r>
              <a:r>
                <a:rPr lang="en-US" sz="3600" i="1" dirty="0" err="1"/>
                <a:t>función</a:t>
              </a:r>
              <a:r>
                <a:rPr lang="en-US" sz="3600" i="1" dirty="0"/>
                <a:t> bien </a:t>
              </a:r>
              <a:r>
                <a:rPr lang="en-US" sz="3600" i="1" dirty="0" err="1"/>
                <a:t>escrita</a:t>
              </a:r>
              <a:r>
                <a:rPr lang="en-US" sz="3600" i="1" dirty="0"/>
                <a:t> </a:t>
              </a:r>
              <a:r>
                <a:rPr lang="en-US" sz="3600" i="1" dirty="0" err="1"/>
                <a:t>podría</a:t>
              </a:r>
              <a:r>
                <a:rPr lang="en-US" sz="3600" i="1" dirty="0"/>
                <a:t> </a:t>
              </a:r>
              <a:r>
                <a:rPr lang="en-US" sz="3600" i="1" dirty="0" err="1"/>
                <a:t>tener</a:t>
              </a:r>
              <a:r>
                <a:rPr lang="en-US" sz="3600" i="1" dirty="0"/>
                <a:t> 4, 5, </a:t>
              </a:r>
              <a:r>
                <a:rPr lang="en-US" sz="3600" i="1" dirty="0" err="1"/>
                <a:t>quizás</a:t>
              </a:r>
              <a:r>
                <a:rPr lang="en-US" sz="3600" i="1" dirty="0"/>
                <a:t> 8 </a:t>
              </a:r>
              <a:r>
                <a:rPr lang="en-US" sz="3600" i="1" dirty="0" err="1"/>
                <a:t>líneas</a:t>
              </a:r>
              <a:r>
                <a:rPr lang="en-US" sz="3600" i="1" dirty="0"/>
                <a:t> de largo; </a:t>
              </a:r>
              <a:r>
                <a:rPr lang="en-US" sz="3600" i="1" dirty="0" err="1"/>
                <a:t>pero</a:t>
              </a:r>
              <a:r>
                <a:rPr lang="en-US" sz="3600" i="1" dirty="0"/>
                <a:t> no </a:t>
              </a:r>
              <a:r>
                <a:rPr lang="en-US" sz="3600" i="1" dirty="0" err="1"/>
                <a:t>más</a:t>
              </a:r>
              <a:r>
                <a:rPr lang="en-US" sz="3600" i="1" dirty="0"/>
                <a:t>"</a:t>
              </a:r>
            </a:p>
          </p:txBody>
        </p:sp>
      </p:grpSp>
      <p:pic>
        <p:nvPicPr>
          <p:cNvPr id="29" name="Picture 28" descr="A picture containing transport, balloon, aircraft&#10;&#10;Description automatically generated">
            <a:extLst>
              <a:ext uri="{FF2B5EF4-FFF2-40B4-BE49-F238E27FC236}">
                <a16:creationId xmlns:a16="http://schemas.microsoft.com/office/drawing/2014/main" xmlns="" id="{2A55455B-C4D8-4EBC-86E0-74197FDEC77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6700" y="1905212"/>
            <a:ext cx="7150599" cy="4787614"/>
          </a:xfrm>
          <a:prstGeom prst="rect">
            <a:avLst/>
          </a:prstGeom>
        </p:spPr>
      </p:pic>
    </p:spTree>
    <p:extLst>
      <p:ext uri="{BB962C8B-B14F-4D97-AF65-F5344CB8AC3E}">
        <p14:creationId xmlns:p14="http://schemas.microsoft.com/office/powerpoint/2010/main" val="250962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2"/>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5"/>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9ED9D6-BB2F-4DB2-8C9D-17BF7FF238E1}"/>
              </a:ext>
            </a:extLst>
          </p:cNvPr>
          <p:cNvSpPr>
            <a:spLocks noGrp="1"/>
          </p:cNvSpPr>
          <p:nvPr>
            <p:ph type="title"/>
          </p:nvPr>
        </p:nvSpPr>
        <p:spPr/>
        <p:txBody>
          <a:bodyPr vert="horz" lIns="91440" tIns="45720" rIns="91440" bIns="45720" rtlCol="0" anchor="ctr">
            <a:normAutofit/>
          </a:bodyPr>
          <a:lstStyle/>
          <a:p>
            <a:pPr defTabSz="914400"/>
            <a:r>
              <a:rPr lang="en-US" sz="3500" kern="1200" dirty="0">
                <a:latin typeface="+mj-lt"/>
                <a:ea typeface="+mj-ea"/>
                <a:cs typeface="+mj-cs"/>
              </a:rPr>
              <a:t>Que Hagan una Sola Cosa</a:t>
            </a:r>
          </a:p>
        </p:txBody>
      </p:sp>
      <p:sp>
        <p:nvSpPr>
          <p:cNvPr id="3" name="Content Placeholder 2"/>
          <p:cNvSpPr>
            <a:spLocks noGrp="1"/>
          </p:cNvSpPr>
          <p:nvPr>
            <p:ph idx="1"/>
          </p:nvPr>
        </p:nvSpPr>
        <p:spPr>
          <a:xfrm>
            <a:off x="5682557" y="1417638"/>
            <a:ext cx="3442752" cy="4825613"/>
          </a:xfrm>
        </p:spPr>
        <p:txBody>
          <a:bodyPr>
            <a:normAutofit/>
          </a:bodyPr>
          <a:lstStyle/>
          <a:p>
            <a:r>
              <a:rPr lang="es-CO" sz="2400" dirty="0"/>
              <a:t>Las funciones solo deben hacer una cosa, Deben hacerlo bien y debe ser </a:t>
            </a:r>
            <a:r>
              <a:rPr lang="es-CO" sz="2400" dirty="0" smtClean="0"/>
              <a:t>lo único </a:t>
            </a:r>
            <a:r>
              <a:rPr lang="es-CO" sz="2400" dirty="0"/>
              <a:t>que hagan</a:t>
            </a:r>
            <a:r>
              <a:rPr lang="es-CO" sz="2400" dirty="0" smtClean="0"/>
              <a:t>.</a:t>
            </a:r>
          </a:p>
          <a:p>
            <a:endParaRPr lang="es-CO" sz="2400" dirty="0"/>
          </a:p>
          <a:p>
            <a:r>
              <a:rPr lang="es-CO" sz="2400" dirty="0"/>
              <a:t>Solo debe existir una razón por la cual una función pueda modificarse</a:t>
            </a:r>
            <a:r>
              <a:rPr lang="es-CO" sz="2400" dirty="0" smtClean="0"/>
              <a:t>.</a:t>
            </a:r>
          </a:p>
        </p:txBody>
      </p:sp>
      <p:pic>
        <p:nvPicPr>
          <p:cNvPr id="31" name="Picture 30" descr="A picture containing blue, iron, skating, several&#10;&#10;Description automatically generated">
            <a:extLst>
              <a:ext uri="{FF2B5EF4-FFF2-40B4-BE49-F238E27FC236}">
                <a16:creationId xmlns:a16="http://schemas.microsoft.com/office/drawing/2014/main" xmlns="" id="{0C602738-315C-472D-9814-E9D419A05860}"/>
              </a:ext>
            </a:extLst>
          </p:cNvPr>
          <p:cNvPicPr>
            <a:picLocks noChangeAspect="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8691" y="1417638"/>
            <a:ext cx="5663866" cy="4825614"/>
          </a:xfrm>
          <a:prstGeom prst="rect">
            <a:avLst/>
          </a:prstGeom>
        </p:spPr>
      </p:pic>
    </p:spTree>
    <p:extLst>
      <p:ext uri="{BB962C8B-B14F-4D97-AF65-F5344CB8AC3E}">
        <p14:creationId xmlns:p14="http://schemas.microsoft.com/office/powerpoint/2010/main" val="398613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Responsabilidad</a:t>
            </a:r>
            <a:r>
              <a:rPr lang="en-US" dirty="0" smtClean="0"/>
              <a:t> </a:t>
            </a:r>
            <a:r>
              <a:rPr lang="es-CO" dirty="0" smtClean="0"/>
              <a:t>Única</a:t>
            </a:r>
            <a:endParaRPr lang="en-US" dirty="0"/>
          </a:p>
        </p:txBody>
      </p:sp>
      <p:sp>
        <p:nvSpPr>
          <p:cNvPr id="7" name="Rectangle 6"/>
          <p:cNvSpPr/>
          <p:nvPr/>
        </p:nvSpPr>
        <p:spPr>
          <a:xfrm>
            <a:off x="359024" y="1700808"/>
            <a:ext cx="8605464" cy="4247317"/>
          </a:xfrm>
          <a:prstGeom prst="rect">
            <a:avLst/>
          </a:prstGeom>
          <a:solidFill>
            <a:schemeClr val="tx1"/>
          </a:solidFill>
        </p:spPr>
        <p:txBody>
          <a:bodyPr wrap="square">
            <a:spAutoFit/>
          </a:bodyPr>
          <a:lstStyle/>
          <a:p>
            <a:r>
              <a:rPr lang="es-CO" b="1" dirty="0" err="1">
                <a:solidFill>
                  <a:srgbClr val="569CD6"/>
                </a:solidFill>
                <a:latin typeface="Consolas" panose="020B0609020204030204" pitchFamily="49" charset="0"/>
              </a:rPr>
              <a:t>class</a:t>
            </a:r>
            <a:r>
              <a:rPr lang="es-CO" b="1" dirty="0">
                <a:solidFill>
                  <a:srgbClr val="D4D4D4"/>
                </a:solidFill>
                <a:latin typeface="Consolas" panose="020B0609020204030204" pitchFamily="49" charset="0"/>
              </a:rPr>
              <a:t> </a:t>
            </a:r>
            <a:r>
              <a:rPr lang="es-CO" b="1" dirty="0" err="1">
                <a:solidFill>
                  <a:srgbClr val="4EC9B0"/>
                </a:solidFill>
                <a:latin typeface="Consolas" panose="020B0609020204030204" pitchFamily="49" charset="0"/>
              </a:rPr>
              <a:t>User</a:t>
            </a:r>
            <a:endParaRPr lang="es-CO" b="1" dirty="0">
              <a:solidFill>
                <a:srgbClr val="D4D4D4"/>
              </a:solidFill>
              <a:latin typeface="Consolas" panose="020B0609020204030204" pitchFamily="49" charset="0"/>
            </a:endParaRPr>
          </a:p>
          <a:p>
            <a:r>
              <a:rPr lang="es-CO" b="1" dirty="0">
                <a:solidFill>
                  <a:srgbClr val="D4D4D4"/>
                </a:solidFill>
                <a:latin typeface="Consolas" panose="020B0609020204030204" pitchFamily="49" charset="0"/>
              </a:rPr>
              <a:t>{</a:t>
            </a:r>
          </a:p>
          <a:p>
            <a:r>
              <a:rPr lang="es-CO" b="1" dirty="0">
                <a:solidFill>
                  <a:srgbClr val="D4D4D4"/>
                </a:solidFill>
                <a:latin typeface="Consolas" panose="020B0609020204030204" pitchFamily="49" charset="0"/>
              </a:rPr>
              <a:t>    </a:t>
            </a:r>
            <a:r>
              <a:rPr lang="es-CO" b="1" dirty="0" err="1">
                <a:solidFill>
                  <a:srgbClr val="569CD6"/>
                </a:solidFill>
                <a:latin typeface="Consolas" panose="020B0609020204030204" pitchFamily="49" charset="0"/>
              </a:rPr>
              <a:t>void</a:t>
            </a:r>
            <a:r>
              <a:rPr lang="es-CO" b="1" dirty="0">
                <a:solidFill>
                  <a:srgbClr val="D4D4D4"/>
                </a:solidFill>
                <a:latin typeface="Consolas" panose="020B0609020204030204" pitchFamily="49" charset="0"/>
              </a:rPr>
              <a:t> </a:t>
            </a:r>
            <a:r>
              <a:rPr lang="es-CO" b="1" dirty="0" err="1">
                <a:solidFill>
                  <a:srgbClr val="DCDCAA"/>
                </a:solidFill>
                <a:latin typeface="Consolas" panose="020B0609020204030204" pitchFamily="49" charset="0"/>
              </a:rPr>
              <a:t>CreatePost</a:t>
            </a:r>
            <a:r>
              <a:rPr lang="es-CO" b="1" dirty="0">
                <a:solidFill>
                  <a:srgbClr val="D4D4D4"/>
                </a:solidFill>
                <a:latin typeface="Consolas" panose="020B0609020204030204" pitchFamily="49" charset="0"/>
              </a:rPr>
              <a:t>(</a:t>
            </a:r>
            <a:r>
              <a:rPr lang="es-CO" b="1" dirty="0" err="1">
                <a:solidFill>
                  <a:srgbClr val="4EC9B0"/>
                </a:solidFill>
                <a:latin typeface="Consolas" panose="020B0609020204030204" pitchFamily="49" charset="0"/>
              </a:rPr>
              <a:t>Database</a:t>
            </a:r>
            <a:r>
              <a:rPr lang="es-CO" b="1" dirty="0">
                <a:solidFill>
                  <a:srgbClr val="D4D4D4"/>
                </a:solidFill>
                <a:latin typeface="Consolas" panose="020B0609020204030204" pitchFamily="49" charset="0"/>
              </a:rPr>
              <a:t> </a:t>
            </a:r>
            <a:r>
              <a:rPr lang="es-CO" b="1" dirty="0" err="1">
                <a:solidFill>
                  <a:srgbClr val="9CDCFE"/>
                </a:solidFill>
                <a:latin typeface="Consolas" panose="020B0609020204030204" pitchFamily="49" charset="0"/>
              </a:rPr>
              <a:t>db</a:t>
            </a:r>
            <a:r>
              <a:rPr lang="es-CO" b="1" dirty="0">
                <a:solidFill>
                  <a:srgbClr val="D4D4D4"/>
                </a:solidFill>
                <a:latin typeface="Consolas" panose="020B0609020204030204" pitchFamily="49" charset="0"/>
              </a:rPr>
              <a:t>, </a:t>
            </a:r>
            <a:r>
              <a:rPr lang="es-CO" b="1" dirty="0" err="1">
                <a:solidFill>
                  <a:srgbClr val="569CD6"/>
                </a:solidFill>
                <a:latin typeface="Consolas" panose="020B0609020204030204" pitchFamily="49" charset="0"/>
              </a:rPr>
              <a:t>string</a:t>
            </a:r>
            <a:r>
              <a:rPr lang="es-CO" b="1" dirty="0">
                <a:solidFill>
                  <a:srgbClr val="D4D4D4"/>
                </a:solidFill>
                <a:latin typeface="Consolas" panose="020B0609020204030204" pitchFamily="49" charset="0"/>
              </a:rPr>
              <a:t> </a:t>
            </a:r>
            <a:r>
              <a:rPr lang="es-CO" b="1" dirty="0" err="1">
                <a:solidFill>
                  <a:srgbClr val="9CDCFE"/>
                </a:solidFill>
                <a:latin typeface="Consolas" panose="020B0609020204030204" pitchFamily="49" charset="0"/>
              </a:rPr>
              <a:t>postMessage</a:t>
            </a:r>
            <a:r>
              <a:rPr lang="es-CO" b="1" dirty="0">
                <a:solidFill>
                  <a:srgbClr val="D4D4D4"/>
                </a:solidFill>
                <a:latin typeface="Consolas" panose="020B0609020204030204" pitchFamily="49" charset="0"/>
              </a:rPr>
              <a:t>)</a:t>
            </a:r>
          </a:p>
          <a:p>
            <a:r>
              <a:rPr lang="es-CO" b="1" dirty="0">
                <a:solidFill>
                  <a:srgbClr val="D4D4D4"/>
                </a:solidFill>
                <a:latin typeface="Consolas" panose="020B0609020204030204" pitchFamily="49" charset="0"/>
              </a:rPr>
              <a:t>    {</a:t>
            </a:r>
          </a:p>
          <a:p>
            <a:r>
              <a:rPr lang="es-CO" b="1" dirty="0">
                <a:solidFill>
                  <a:srgbClr val="D4D4D4"/>
                </a:solidFill>
                <a:latin typeface="Consolas" panose="020B0609020204030204" pitchFamily="49" charset="0"/>
              </a:rPr>
              <a:t>        </a:t>
            </a:r>
            <a:r>
              <a:rPr lang="es-CO" b="1" dirty="0">
                <a:solidFill>
                  <a:srgbClr val="C586C0"/>
                </a:solidFill>
                <a:latin typeface="Consolas" panose="020B0609020204030204" pitchFamily="49" charset="0"/>
              </a:rPr>
              <a:t>try</a:t>
            </a:r>
            <a:endParaRPr lang="es-CO" b="1" dirty="0">
              <a:solidFill>
                <a:srgbClr val="D4D4D4"/>
              </a:solidFill>
              <a:latin typeface="Consolas" panose="020B0609020204030204" pitchFamily="49" charset="0"/>
            </a:endParaRPr>
          </a:p>
          <a:p>
            <a:r>
              <a:rPr lang="es-CO" b="1" dirty="0">
                <a:solidFill>
                  <a:srgbClr val="D4D4D4"/>
                </a:solidFill>
                <a:latin typeface="Consolas" panose="020B0609020204030204" pitchFamily="49" charset="0"/>
              </a:rPr>
              <a:t>        {</a:t>
            </a:r>
          </a:p>
          <a:p>
            <a:r>
              <a:rPr lang="es-CO" b="1" dirty="0">
                <a:solidFill>
                  <a:srgbClr val="D4D4D4"/>
                </a:solidFill>
                <a:latin typeface="Consolas" panose="020B0609020204030204" pitchFamily="49" charset="0"/>
              </a:rPr>
              <a:t>            </a:t>
            </a:r>
            <a:r>
              <a:rPr lang="es-CO" b="1" dirty="0" err="1">
                <a:solidFill>
                  <a:srgbClr val="9CDCFE"/>
                </a:solidFill>
                <a:latin typeface="Consolas" panose="020B0609020204030204" pitchFamily="49" charset="0"/>
              </a:rPr>
              <a:t>db</a:t>
            </a:r>
            <a:r>
              <a:rPr lang="es-CO" b="1" dirty="0" err="1">
                <a:solidFill>
                  <a:srgbClr val="D4D4D4"/>
                </a:solidFill>
                <a:latin typeface="Consolas" panose="020B0609020204030204" pitchFamily="49" charset="0"/>
              </a:rPr>
              <a:t>.</a:t>
            </a:r>
            <a:r>
              <a:rPr lang="es-CO" b="1" dirty="0" err="1">
                <a:solidFill>
                  <a:srgbClr val="DCDCAA"/>
                </a:solidFill>
                <a:latin typeface="Consolas" panose="020B0609020204030204" pitchFamily="49" charset="0"/>
              </a:rPr>
              <a:t>Add</a:t>
            </a:r>
            <a:r>
              <a:rPr lang="es-CO" b="1" dirty="0">
                <a:solidFill>
                  <a:srgbClr val="D4D4D4"/>
                </a:solidFill>
                <a:latin typeface="Consolas" panose="020B0609020204030204" pitchFamily="49" charset="0"/>
              </a:rPr>
              <a:t>(</a:t>
            </a:r>
            <a:r>
              <a:rPr lang="es-CO" b="1" dirty="0" err="1">
                <a:solidFill>
                  <a:srgbClr val="9CDCFE"/>
                </a:solidFill>
                <a:latin typeface="Consolas" panose="020B0609020204030204" pitchFamily="49" charset="0"/>
              </a:rPr>
              <a:t>postMessage</a:t>
            </a:r>
            <a:r>
              <a:rPr lang="es-CO" b="1" dirty="0">
                <a:solidFill>
                  <a:srgbClr val="D4D4D4"/>
                </a:solidFill>
                <a:latin typeface="Consolas" panose="020B0609020204030204" pitchFamily="49" charset="0"/>
              </a:rPr>
              <a:t>);</a:t>
            </a:r>
          </a:p>
          <a:p>
            <a:r>
              <a:rPr lang="es-CO" b="1" dirty="0">
                <a:solidFill>
                  <a:srgbClr val="D4D4D4"/>
                </a:solidFill>
                <a:latin typeface="Consolas" panose="020B0609020204030204" pitchFamily="49" charset="0"/>
              </a:rPr>
              <a:t>        }</a:t>
            </a:r>
          </a:p>
          <a:p>
            <a:r>
              <a:rPr lang="es-CO" b="1" dirty="0">
                <a:solidFill>
                  <a:srgbClr val="D4D4D4"/>
                </a:solidFill>
                <a:latin typeface="Consolas" panose="020B0609020204030204" pitchFamily="49" charset="0"/>
              </a:rPr>
              <a:t>        </a:t>
            </a:r>
            <a:r>
              <a:rPr lang="es-CO" b="1" dirty="0">
                <a:solidFill>
                  <a:srgbClr val="C586C0"/>
                </a:solidFill>
                <a:latin typeface="Consolas" panose="020B0609020204030204" pitchFamily="49" charset="0"/>
              </a:rPr>
              <a:t>catch</a:t>
            </a:r>
            <a:r>
              <a:rPr lang="es-CO" b="1" dirty="0">
                <a:solidFill>
                  <a:srgbClr val="D4D4D4"/>
                </a:solidFill>
                <a:latin typeface="Consolas" panose="020B0609020204030204" pitchFamily="49" charset="0"/>
              </a:rPr>
              <a:t> (</a:t>
            </a:r>
            <a:r>
              <a:rPr lang="es-CO" b="1" dirty="0" err="1">
                <a:solidFill>
                  <a:srgbClr val="4EC9B0"/>
                </a:solidFill>
                <a:latin typeface="Consolas" panose="020B0609020204030204" pitchFamily="49" charset="0"/>
              </a:rPr>
              <a:t>Exception</a:t>
            </a:r>
            <a:r>
              <a:rPr lang="es-CO" b="1" dirty="0">
                <a:solidFill>
                  <a:srgbClr val="D4D4D4"/>
                </a:solidFill>
                <a:latin typeface="Consolas" panose="020B0609020204030204" pitchFamily="49" charset="0"/>
              </a:rPr>
              <a:t> </a:t>
            </a:r>
            <a:r>
              <a:rPr lang="es-CO" b="1" dirty="0">
                <a:solidFill>
                  <a:srgbClr val="9CDCFE"/>
                </a:solidFill>
                <a:latin typeface="Consolas" panose="020B0609020204030204" pitchFamily="49" charset="0"/>
              </a:rPr>
              <a:t>ex</a:t>
            </a:r>
            <a:r>
              <a:rPr lang="es-CO" b="1" dirty="0">
                <a:solidFill>
                  <a:srgbClr val="D4D4D4"/>
                </a:solidFill>
                <a:latin typeface="Consolas" panose="020B0609020204030204" pitchFamily="49" charset="0"/>
              </a:rPr>
              <a:t>)</a:t>
            </a:r>
          </a:p>
          <a:p>
            <a:r>
              <a:rPr lang="es-CO" b="1" dirty="0">
                <a:solidFill>
                  <a:srgbClr val="D4D4D4"/>
                </a:solidFill>
                <a:latin typeface="Consolas" panose="020B0609020204030204" pitchFamily="49" charset="0"/>
              </a:rPr>
              <a:t>        {</a:t>
            </a:r>
          </a:p>
          <a:p>
            <a:r>
              <a:rPr lang="es-CO" b="1" dirty="0">
                <a:solidFill>
                  <a:srgbClr val="D4D4D4"/>
                </a:solidFill>
                <a:latin typeface="Consolas" panose="020B0609020204030204" pitchFamily="49" charset="0"/>
              </a:rPr>
              <a:t>            </a:t>
            </a:r>
            <a:r>
              <a:rPr lang="es-CO" b="1" dirty="0" err="1">
                <a:solidFill>
                  <a:srgbClr val="9CDCFE"/>
                </a:solidFill>
                <a:latin typeface="Consolas" panose="020B0609020204030204" pitchFamily="49" charset="0"/>
              </a:rPr>
              <a:t>db</a:t>
            </a:r>
            <a:r>
              <a:rPr lang="es-CO" b="1" dirty="0" err="1">
                <a:solidFill>
                  <a:srgbClr val="D4D4D4"/>
                </a:solidFill>
                <a:latin typeface="Consolas" panose="020B0609020204030204" pitchFamily="49" charset="0"/>
              </a:rPr>
              <a:t>.</a:t>
            </a:r>
            <a:r>
              <a:rPr lang="es-CO" b="1" dirty="0" err="1">
                <a:solidFill>
                  <a:srgbClr val="DCDCAA"/>
                </a:solidFill>
                <a:latin typeface="Consolas" panose="020B0609020204030204" pitchFamily="49" charset="0"/>
              </a:rPr>
              <a:t>LogError</a:t>
            </a:r>
            <a:r>
              <a:rPr lang="es-CO" b="1" dirty="0">
                <a:solidFill>
                  <a:srgbClr val="D4D4D4"/>
                </a:solidFill>
                <a:latin typeface="Consolas" panose="020B0609020204030204" pitchFamily="49" charset="0"/>
              </a:rPr>
              <a:t>(</a:t>
            </a:r>
            <a:r>
              <a:rPr lang="es-CO" b="1" dirty="0">
                <a:solidFill>
                  <a:srgbClr val="CE9178"/>
                </a:solidFill>
                <a:latin typeface="Consolas" panose="020B0609020204030204" pitchFamily="49" charset="0"/>
              </a:rPr>
              <a:t>"</a:t>
            </a:r>
            <a:r>
              <a:rPr lang="es-CO" b="1" dirty="0" err="1">
                <a:solidFill>
                  <a:srgbClr val="CE9178"/>
                </a:solidFill>
                <a:latin typeface="Consolas" panose="020B0609020204030204" pitchFamily="49" charset="0"/>
              </a:rPr>
              <a:t>An</a:t>
            </a:r>
            <a:r>
              <a:rPr lang="es-CO" b="1" dirty="0">
                <a:solidFill>
                  <a:srgbClr val="CE9178"/>
                </a:solidFill>
                <a:latin typeface="Consolas" panose="020B0609020204030204" pitchFamily="49" charset="0"/>
              </a:rPr>
              <a:t> error </a:t>
            </a:r>
            <a:r>
              <a:rPr lang="es-CO" b="1" dirty="0" err="1">
                <a:solidFill>
                  <a:srgbClr val="CE9178"/>
                </a:solidFill>
                <a:latin typeface="Consolas" panose="020B0609020204030204" pitchFamily="49" charset="0"/>
              </a:rPr>
              <a:t>occured</a:t>
            </a:r>
            <a:r>
              <a:rPr lang="es-CO" b="1" dirty="0">
                <a:solidFill>
                  <a:srgbClr val="CE9178"/>
                </a:solidFill>
                <a:latin typeface="Consolas" panose="020B0609020204030204" pitchFamily="49" charset="0"/>
              </a:rPr>
              <a:t>: "</a:t>
            </a:r>
            <a:r>
              <a:rPr lang="es-CO" b="1" dirty="0">
                <a:solidFill>
                  <a:srgbClr val="D4D4D4"/>
                </a:solidFill>
                <a:latin typeface="Consolas" panose="020B0609020204030204" pitchFamily="49" charset="0"/>
              </a:rPr>
              <a:t>, </a:t>
            </a:r>
            <a:r>
              <a:rPr lang="es-CO" b="1" dirty="0" err="1">
                <a:solidFill>
                  <a:srgbClr val="9CDCFE"/>
                </a:solidFill>
                <a:latin typeface="Consolas" panose="020B0609020204030204" pitchFamily="49" charset="0"/>
              </a:rPr>
              <a:t>ex</a:t>
            </a:r>
            <a:r>
              <a:rPr lang="es-CO" b="1" dirty="0" err="1">
                <a:solidFill>
                  <a:srgbClr val="D4D4D4"/>
                </a:solidFill>
                <a:latin typeface="Consolas" panose="020B0609020204030204" pitchFamily="49" charset="0"/>
              </a:rPr>
              <a:t>.</a:t>
            </a:r>
            <a:r>
              <a:rPr lang="es-CO" b="1" dirty="0" err="1">
                <a:solidFill>
                  <a:srgbClr val="DCDCAA"/>
                </a:solidFill>
                <a:latin typeface="Consolas" panose="020B0609020204030204" pitchFamily="49" charset="0"/>
              </a:rPr>
              <a:t>ToString</a:t>
            </a:r>
            <a:r>
              <a:rPr lang="es-CO" b="1" dirty="0">
                <a:solidFill>
                  <a:srgbClr val="D4D4D4"/>
                </a:solidFill>
                <a:latin typeface="Consolas" panose="020B0609020204030204" pitchFamily="49" charset="0"/>
              </a:rPr>
              <a:t>());</a:t>
            </a:r>
          </a:p>
          <a:p>
            <a:r>
              <a:rPr lang="es-CO" b="1" dirty="0">
                <a:solidFill>
                  <a:srgbClr val="D4D4D4"/>
                </a:solidFill>
                <a:latin typeface="Consolas" panose="020B0609020204030204" pitchFamily="49" charset="0"/>
              </a:rPr>
              <a:t>            </a:t>
            </a:r>
            <a:r>
              <a:rPr lang="es-CO" b="1" dirty="0" err="1">
                <a:solidFill>
                  <a:srgbClr val="9CDCFE"/>
                </a:solidFill>
                <a:latin typeface="Consolas" panose="020B0609020204030204" pitchFamily="49" charset="0"/>
              </a:rPr>
              <a:t>File</a:t>
            </a:r>
            <a:r>
              <a:rPr lang="es-CO" b="1" dirty="0" err="1">
                <a:solidFill>
                  <a:srgbClr val="D4D4D4"/>
                </a:solidFill>
                <a:latin typeface="Consolas" panose="020B0609020204030204" pitchFamily="49" charset="0"/>
              </a:rPr>
              <a:t>.</a:t>
            </a:r>
            <a:r>
              <a:rPr lang="es-CO" b="1" dirty="0" err="1">
                <a:solidFill>
                  <a:srgbClr val="DCDCAA"/>
                </a:solidFill>
                <a:latin typeface="Consolas" panose="020B0609020204030204" pitchFamily="49" charset="0"/>
              </a:rPr>
              <a:t>WriteAllText</a:t>
            </a:r>
            <a:r>
              <a:rPr lang="es-CO" b="1" dirty="0">
                <a:solidFill>
                  <a:srgbClr val="D4D4D4"/>
                </a:solidFill>
                <a:latin typeface="Consolas" panose="020B0609020204030204" pitchFamily="49" charset="0"/>
              </a:rPr>
              <a:t>(</a:t>
            </a:r>
            <a:r>
              <a:rPr lang="es-CO" b="1" dirty="0">
                <a:solidFill>
                  <a:srgbClr val="CE9178"/>
                </a:solidFill>
                <a:latin typeface="Consolas" panose="020B0609020204030204" pitchFamily="49" charset="0"/>
              </a:rPr>
              <a:t>"\LocalErrors.txt"</a:t>
            </a:r>
            <a:r>
              <a:rPr lang="es-CO" b="1" dirty="0">
                <a:solidFill>
                  <a:srgbClr val="D4D4D4"/>
                </a:solidFill>
                <a:latin typeface="Consolas" panose="020B0609020204030204" pitchFamily="49" charset="0"/>
              </a:rPr>
              <a:t>, </a:t>
            </a:r>
            <a:r>
              <a:rPr lang="es-CO" b="1" dirty="0" err="1">
                <a:solidFill>
                  <a:srgbClr val="9CDCFE"/>
                </a:solidFill>
                <a:latin typeface="Consolas" panose="020B0609020204030204" pitchFamily="49" charset="0"/>
              </a:rPr>
              <a:t>ex</a:t>
            </a:r>
            <a:r>
              <a:rPr lang="es-CO" b="1" dirty="0" err="1">
                <a:solidFill>
                  <a:srgbClr val="D4D4D4"/>
                </a:solidFill>
                <a:latin typeface="Consolas" panose="020B0609020204030204" pitchFamily="49" charset="0"/>
              </a:rPr>
              <a:t>.</a:t>
            </a:r>
            <a:r>
              <a:rPr lang="es-CO" b="1" dirty="0" err="1">
                <a:solidFill>
                  <a:srgbClr val="DCDCAA"/>
                </a:solidFill>
                <a:latin typeface="Consolas" panose="020B0609020204030204" pitchFamily="49" charset="0"/>
              </a:rPr>
              <a:t>ToString</a:t>
            </a:r>
            <a:r>
              <a:rPr lang="es-CO" b="1" dirty="0">
                <a:solidFill>
                  <a:srgbClr val="D4D4D4"/>
                </a:solidFill>
                <a:latin typeface="Consolas" panose="020B0609020204030204" pitchFamily="49" charset="0"/>
              </a:rPr>
              <a:t>());</a:t>
            </a:r>
          </a:p>
          <a:p>
            <a:r>
              <a:rPr lang="es-CO" b="1" dirty="0">
                <a:solidFill>
                  <a:srgbClr val="D4D4D4"/>
                </a:solidFill>
                <a:latin typeface="Consolas" panose="020B0609020204030204" pitchFamily="49" charset="0"/>
              </a:rPr>
              <a:t>        }</a:t>
            </a:r>
          </a:p>
          <a:p>
            <a:r>
              <a:rPr lang="es-CO" b="1" dirty="0">
                <a:solidFill>
                  <a:srgbClr val="D4D4D4"/>
                </a:solidFill>
                <a:latin typeface="Consolas" panose="020B0609020204030204" pitchFamily="49" charset="0"/>
              </a:rPr>
              <a:t>    }</a:t>
            </a:r>
          </a:p>
          <a:p>
            <a:r>
              <a:rPr lang="es-CO" b="1" dirty="0">
                <a:solidFill>
                  <a:srgbClr val="D4D4D4"/>
                </a:solidFill>
                <a:latin typeface="Consolas" panose="020B0609020204030204" pitchFamily="49" charset="0"/>
              </a:rPr>
              <a:t>}</a:t>
            </a:r>
            <a:endParaRPr lang="es-CO"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0605032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Responsabilidad</a:t>
            </a:r>
            <a:r>
              <a:rPr lang="en-US" dirty="0" smtClean="0"/>
              <a:t> </a:t>
            </a:r>
            <a:r>
              <a:rPr lang="es-CO" dirty="0" smtClean="0"/>
              <a:t>Única</a:t>
            </a:r>
            <a:endParaRPr lang="en-US" dirty="0"/>
          </a:p>
        </p:txBody>
      </p:sp>
      <p:sp>
        <p:nvSpPr>
          <p:cNvPr id="7" name="Rectangle 6"/>
          <p:cNvSpPr/>
          <p:nvPr/>
        </p:nvSpPr>
        <p:spPr>
          <a:xfrm>
            <a:off x="269268" y="1226411"/>
            <a:ext cx="8605464" cy="5632311"/>
          </a:xfrm>
          <a:prstGeom prst="rect">
            <a:avLst/>
          </a:prstGeom>
          <a:solidFill>
            <a:schemeClr val="tx1"/>
          </a:solidFill>
        </p:spPr>
        <p:txBody>
          <a:bodyPr wrap="square">
            <a:spAutoFit/>
          </a:bodyPr>
          <a:lstStyle/>
          <a:p>
            <a:r>
              <a:rPr lang="es-CO" dirty="0" err="1">
                <a:solidFill>
                  <a:srgbClr val="569CD6"/>
                </a:solidFill>
                <a:latin typeface="Consolas" panose="020B0609020204030204" pitchFamily="49" charset="0"/>
              </a:rPr>
              <a:t>class</a:t>
            </a:r>
            <a:r>
              <a:rPr lang="es-CO" dirty="0">
                <a:solidFill>
                  <a:srgbClr val="D4D4D4"/>
                </a:solidFill>
                <a:latin typeface="Consolas" panose="020B0609020204030204" pitchFamily="49" charset="0"/>
              </a:rPr>
              <a:t> </a:t>
            </a:r>
            <a:r>
              <a:rPr lang="es-CO" dirty="0">
                <a:solidFill>
                  <a:srgbClr val="4EC9B0"/>
                </a:solidFill>
                <a:latin typeface="Consolas" panose="020B0609020204030204" pitchFamily="49" charset="0"/>
              </a:rPr>
              <a:t>Post</a:t>
            </a:r>
            <a:endParaRPr lang="es-CO" dirty="0">
              <a:solidFill>
                <a:srgbClr val="D4D4D4"/>
              </a:solidFill>
              <a:latin typeface="Consolas" panose="020B0609020204030204" pitchFamily="49" charset="0"/>
            </a:endParaRPr>
          </a:p>
          <a:p>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void</a:t>
            </a:r>
            <a:r>
              <a:rPr lang="es-CO" dirty="0">
                <a:solidFill>
                  <a:srgbClr val="D4D4D4"/>
                </a:solidFill>
                <a:latin typeface="Consolas" panose="020B0609020204030204" pitchFamily="49" charset="0"/>
              </a:rPr>
              <a:t> </a:t>
            </a:r>
            <a:r>
              <a:rPr lang="es-CO" dirty="0" err="1">
                <a:solidFill>
                  <a:srgbClr val="DCDCAA"/>
                </a:solidFill>
                <a:latin typeface="Consolas" panose="020B0609020204030204" pitchFamily="49" charset="0"/>
              </a:rPr>
              <a:t>CreatePost</a:t>
            </a:r>
            <a:r>
              <a:rPr lang="es-CO" dirty="0">
                <a:solidFill>
                  <a:srgbClr val="D4D4D4"/>
                </a:solidFill>
                <a:latin typeface="Consolas" panose="020B0609020204030204" pitchFamily="49" charset="0"/>
              </a:rPr>
              <a:t>(</a:t>
            </a:r>
            <a:r>
              <a:rPr lang="es-CO" dirty="0" err="1">
                <a:solidFill>
                  <a:srgbClr val="4EC9B0"/>
                </a:solidFill>
                <a:latin typeface="Consolas" panose="020B0609020204030204" pitchFamily="49" charset="0"/>
              </a:rPr>
              <a:t>Database</a:t>
            </a:r>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db</a:t>
            </a:r>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string</a:t>
            </a:r>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postMessage</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a:solidFill>
                  <a:srgbClr val="C586C0"/>
                </a:solidFill>
                <a:latin typeface="Consolas" panose="020B0609020204030204" pitchFamily="49" charset="0"/>
              </a:rPr>
              <a:t>try</a:t>
            </a:r>
            <a:endParaRPr lang="es-CO" dirty="0">
              <a:solidFill>
                <a:srgbClr val="D4D4D4"/>
              </a:solidFill>
              <a:latin typeface="Consolas" panose="020B0609020204030204" pitchFamily="49" charset="0"/>
            </a:endParaRP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db</a:t>
            </a:r>
            <a:r>
              <a:rPr lang="es-CO" dirty="0" err="1">
                <a:solidFill>
                  <a:srgbClr val="D4D4D4"/>
                </a:solidFill>
                <a:latin typeface="Consolas" panose="020B0609020204030204" pitchFamily="49" charset="0"/>
              </a:rPr>
              <a:t>.</a:t>
            </a:r>
            <a:r>
              <a:rPr lang="es-CO" dirty="0" err="1">
                <a:solidFill>
                  <a:srgbClr val="DCDCAA"/>
                </a:solidFill>
                <a:latin typeface="Consolas" panose="020B0609020204030204" pitchFamily="49" charset="0"/>
              </a:rPr>
              <a:t>Add</a:t>
            </a:r>
            <a:r>
              <a:rPr lang="es-CO" dirty="0">
                <a:solidFill>
                  <a:srgbClr val="D4D4D4"/>
                </a:solidFill>
                <a:latin typeface="Consolas" panose="020B0609020204030204" pitchFamily="49" charset="0"/>
              </a:rPr>
              <a:t>(</a:t>
            </a:r>
            <a:r>
              <a:rPr lang="es-CO" dirty="0" err="1">
                <a:solidFill>
                  <a:srgbClr val="9CDCFE"/>
                </a:solidFill>
                <a:latin typeface="Consolas" panose="020B0609020204030204" pitchFamily="49" charset="0"/>
              </a:rPr>
              <a:t>postMessage</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a:solidFill>
                  <a:srgbClr val="C586C0"/>
                </a:solidFill>
                <a:latin typeface="Consolas" panose="020B0609020204030204" pitchFamily="49" charset="0"/>
              </a:rPr>
              <a:t>catch</a:t>
            </a:r>
            <a:r>
              <a:rPr lang="es-CO" dirty="0">
                <a:solidFill>
                  <a:srgbClr val="D4D4D4"/>
                </a:solidFill>
                <a:latin typeface="Consolas" panose="020B0609020204030204" pitchFamily="49" charset="0"/>
              </a:rPr>
              <a:t> (</a:t>
            </a:r>
            <a:r>
              <a:rPr lang="es-CO" dirty="0" err="1">
                <a:solidFill>
                  <a:srgbClr val="4EC9B0"/>
                </a:solidFill>
                <a:latin typeface="Consolas" panose="020B0609020204030204" pitchFamily="49" charset="0"/>
              </a:rPr>
              <a:t>Exception</a:t>
            </a:r>
            <a:r>
              <a:rPr lang="es-CO" dirty="0">
                <a:solidFill>
                  <a:srgbClr val="D4D4D4"/>
                </a:solidFill>
                <a:latin typeface="Consolas" panose="020B0609020204030204" pitchFamily="49" charset="0"/>
              </a:rPr>
              <a:t> </a:t>
            </a:r>
            <a:r>
              <a:rPr lang="es-CO" dirty="0">
                <a:solidFill>
                  <a:srgbClr val="9CDCFE"/>
                </a:solidFill>
                <a:latin typeface="Consolas" panose="020B0609020204030204" pitchFamily="49" charset="0"/>
              </a:rPr>
              <a:t>ex</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err="1">
                <a:solidFill>
                  <a:srgbClr val="DCDCAA"/>
                </a:solidFill>
                <a:latin typeface="Consolas" panose="020B0609020204030204" pitchFamily="49" charset="0"/>
              </a:rPr>
              <a:t>Logger</a:t>
            </a:r>
            <a:r>
              <a:rPr lang="es-CO" dirty="0">
                <a:solidFill>
                  <a:srgbClr val="D4D4D4"/>
                </a:solidFill>
                <a:latin typeface="Consolas" panose="020B0609020204030204" pitchFamily="49" charset="0"/>
              </a:rPr>
              <a:t>(</a:t>
            </a:r>
            <a:r>
              <a:rPr lang="es-CO" dirty="0" err="1">
                <a:solidFill>
                  <a:srgbClr val="9CDCFE"/>
                </a:solidFill>
                <a:latin typeface="Consolas" panose="020B0609020204030204" pitchFamily="49" charset="0"/>
              </a:rPr>
              <a:t>ex</a:t>
            </a:r>
            <a:r>
              <a:rPr lang="es-CO" dirty="0" err="1">
                <a:solidFill>
                  <a:srgbClr val="D4D4D4"/>
                </a:solidFill>
                <a:latin typeface="Consolas" panose="020B0609020204030204" pitchFamily="49" charset="0"/>
              </a:rPr>
              <a:t>.</a:t>
            </a:r>
            <a:r>
              <a:rPr lang="es-CO" dirty="0" err="1">
                <a:solidFill>
                  <a:srgbClr val="9CDCFE"/>
                </a:solidFill>
                <a:latin typeface="Consolas" panose="020B0609020204030204" pitchFamily="49" charset="0"/>
              </a:rPr>
              <a:t>Message</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r>
            <a:br>
              <a:rPr lang="es-CO" dirty="0">
                <a:solidFill>
                  <a:srgbClr val="D4D4D4"/>
                </a:solidFill>
                <a:latin typeface="Consolas" panose="020B0609020204030204" pitchFamily="49" charset="0"/>
              </a:rPr>
            </a:br>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void</a:t>
            </a:r>
            <a:r>
              <a:rPr lang="es-CO" dirty="0">
                <a:solidFill>
                  <a:srgbClr val="D4D4D4"/>
                </a:solidFill>
                <a:latin typeface="Consolas" panose="020B0609020204030204" pitchFamily="49" charset="0"/>
              </a:rPr>
              <a:t> </a:t>
            </a:r>
            <a:r>
              <a:rPr lang="es-CO" dirty="0" err="1">
                <a:solidFill>
                  <a:srgbClr val="DCDCAA"/>
                </a:solidFill>
                <a:latin typeface="Consolas" panose="020B0609020204030204" pitchFamily="49" charset="0"/>
              </a:rPr>
              <a:t>Logger</a:t>
            </a:r>
            <a:r>
              <a:rPr lang="es-CO" dirty="0">
                <a:solidFill>
                  <a:srgbClr val="D4D4D4"/>
                </a:solidFill>
                <a:latin typeface="Consolas" panose="020B0609020204030204" pitchFamily="49" charset="0"/>
              </a:rPr>
              <a:t>(</a:t>
            </a:r>
            <a:r>
              <a:rPr lang="es-CO" dirty="0" err="1">
                <a:solidFill>
                  <a:srgbClr val="569CD6"/>
                </a:solidFill>
                <a:latin typeface="Consolas" panose="020B0609020204030204" pitchFamily="49" charset="0"/>
              </a:rPr>
              <a:t>string</a:t>
            </a:r>
            <a:r>
              <a:rPr lang="es-CO" dirty="0">
                <a:solidFill>
                  <a:srgbClr val="D4D4D4"/>
                </a:solidFill>
                <a:latin typeface="Consolas" panose="020B0609020204030204" pitchFamily="49" charset="0"/>
              </a:rPr>
              <a:t> </a:t>
            </a:r>
            <a:r>
              <a:rPr lang="es-CO" dirty="0">
                <a:solidFill>
                  <a:srgbClr val="9CDCFE"/>
                </a:solidFill>
                <a:latin typeface="Consolas" panose="020B0609020204030204" pitchFamily="49" charset="0"/>
              </a:rPr>
              <a:t>error</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db</a:t>
            </a:r>
            <a:r>
              <a:rPr lang="es-CO" dirty="0" err="1">
                <a:solidFill>
                  <a:srgbClr val="D4D4D4"/>
                </a:solidFill>
                <a:latin typeface="Consolas" panose="020B0609020204030204" pitchFamily="49" charset="0"/>
              </a:rPr>
              <a:t>.</a:t>
            </a:r>
            <a:r>
              <a:rPr lang="es-CO" dirty="0" err="1">
                <a:solidFill>
                  <a:srgbClr val="DCDCAA"/>
                </a:solidFill>
                <a:latin typeface="Consolas" panose="020B0609020204030204" pitchFamily="49" charset="0"/>
              </a:rPr>
              <a:t>LogError</a:t>
            </a:r>
            <a:r>
              <a:rPr lang="es-CO" dirty="0">
                <a:solidFill>
                  <a:srgbClr val="D4D4D4"/>
                </a:solidFill>
                <a:latin typeface="Consolas" panose="020B0609020204030204" pitchFamily="49" charset="0"/>
              </a:rPr>
              <a:t>(</a:t>
            </a:r>
            <a:r>
              <a:rPr lang="es-CO" dirty="0">
                <a:solidFill>
                  <a:srgbClr val="CE9178"/>
                </a:solidFill>
                <a:latin typeface="Consolas" panose="020B0609020204030204" pitchFamily="49" charset="0"/>
              </a:rPr>
              <a:t>"</a:t>
            </a:r>
            <a:r>
              <a:rPr lang="es-CO" dirty="0" err="1">
                <a:solidFill>
                  <a:srgbClr val="CE9178"/>
                </a:solidFill>
                <a:latin typeface="Consolas" panose="020B0609020204030204" pitchFamily="49" charset="0"/>
              </a:rPr>
              <a:t>An</a:t>
            </a:r>
            <a:r>
              <a:rPr lang="es-CO" dirty="0">
                <a:solidFill>
                  <a:srgbClr val="CE9178"/>
                </a:solidFill>
                <a:latin typeface="Consolas" panose="020B0609020204030204" pitchFamily="49" charset="0"/>
              </a:rPr>
              <a:t> error </a:t>
            </a:r>
            <a:r>
              <a:rPr lang="es-CO" dirty="0" err="1">
                <a:solidFill>
                  <a:srgbClr val="CE9178"/>
                </a:solidFill>
                <a:latin typeface="Consolas" panose="020B0609020204030204" pitchFamily="49" charset="0"/>
              </a:rPr>
              <a:t>occured</a:t>
            </a:r>
            <a:r>
              <a:rPr lang="es-CO" dirty="0">
                <a:solidFill>
                  <a:srgbClr val="CE9178"/>
                </a:solidFill>
                <a:latin typeface="Consolas" panose="020B0609020204030204" pitchFamily="49" charset="0"/>
              </a:rPr>
              <a:t>: "</a:t>
            </a:r>
            <a:r>
              <a:rPr lang="es-CO" dirty="0">
                <a:solidFill>
                  <a:srgbClr val="D4D4D4"/>
                </a:solidFill>
                <a:latin typeface="Consolas" panose="020B0609020204030204" pitchFamily="49" charset="0"/>
              </a:rPr>
              <a:t>, </a:t>
            </a:r>
            <a:r>
              <a:rPr lang="es-CO" dirty="0">
                <a:solidFill>
                  <a:srgbClr val="9CDCFE"/>
                </a:solidFill>
                <a:latin typeface="Consolas" panose="020B0609020204030204" pitchFamily="49" charset="0"/>
              </a:rPr>
              <a:t>error</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File</a:t>
            </a:r>
            <a:r>
              <a:rPr lang="es-CO" dirty="0" err="1">
                <a:solidFill>
                  <a:srgbClr val="D4D4D4"/>
                </a:solidFill>
                <a:latin typeface="Consolas" panose="020B0609020204030204" pitchFamily="49" charset="0"/>
              </a:rPr>
              <a:t>.</a:t>
            </a:r>
            <a:r>
              <a:rPr lang="es-CO" dirty="0" err="1">
                <a:solidFill>
                  <a:srgbClr val="DCDCAA"/>
                </a:solidFill>
                <a:latin typeface="Consolas" panose="020B0609020204030204" pitchFamily="49" charset="0"/>
              </a:rPr>
              <a:t>WriteAllText</a:t>
            </a:r>
            <a:r>
              <a:rPr lang="es-CO" dirty="0">
                <a:solidFill>
                  <a:srgbClr val="D4D4D4"/>
                </a:solidFill>
                <a:latin typeface="Consolas" panose="020B0609020204030204" pitchFamily="49" charset="0"/>
              </a:rPr>
              <a:t>(</a:t>
            </a:r>
            <a:r>
              <a:rPr lang="es-CO" dirty="0">
                <a:solidFill>
                  <a:srgbClr val="CE9178"/>
                </a:solidFill>
                <a:latin typeface="Consolas" panose="020B0609020204030204" pitchFamily="49" charset="0"/>
              </a:rPr>
              <a:t>"\LocalErrors.txt"</a:t>
            </a:r>
            <a:r>
              <a:rPr lang="es-CO" dirty="0">
                <a:solidFill>
                  <a:srgbClr val="D4D4D4"/>
                </a:solidFill>
                <a:latin typeface="Consolas" panose="020B0609020204030204" pitchFamily="49" charset="0"/>
              </a:rPr>
              <a:t>, </a:t>
            </a:r>
            <a:r>
              <a:rPr lang="es-CO" dirty="0">
                <a:solidFill>
                  <a:srgbClr val="9CDCFE"/>
                </a:solidFill>
                <a:latin typeface="Consolas" panose="020B0609020204030204" pitchFamily="49" charset="0"/>
              </a:rPr>
              <a:t>error</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smtClean="0">
                <a:solidFill>
                  <a:srgbClr val="D4D4D4"/>
                </a:solidFill>
                <a:latin typeface="Consolas" panose="020B0609020204030204" pitchFamily="49" charset="0"/>
              </a:rPr>
              <a:t>}</a:t>
            </a:r>
            <a:endParaRPr lang="es-CO"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31361221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Switch</a:t>
            </a:r>
            <a:r>
              <a:rPr lang="es-CO" dirty="0" smtClean="0"/>
              <a:t> </a:t>
            </a:r>
            <a:r>
              <a:rPr lang="es-CO" dirty="0" err="1" smtClean="0"/>
              <a:t>Statement</a:t>
            </a:r>
            <a:endParaRPr lang="en-US" dirty="0"/>
          </a:p>
        </p:txBody>
      </p:sp>
      <p:sp>
        <p:nvSpPr>
          <p:cNvPr id="3" name="Content Placeholder 2"/>
          <p:cNvSpPr>
            <a:spLocks noGrp="1"/>
          </p:cNvSpPr>
          <p:nvPr>
            <p:ph idx="1"/>
          </p:nvPr>
        </p:nvSpPr>
        <p:spPr>
          <a:xfrm>
            <a:off x="457200" y="1600200"/>
            <a:ext cx="4366177" cy="4525963"/>
          </a:xfrm>
        </p:spPr>
        <p:txBody>
          <a:bodyPr>
            <a:normAutofit fontScale="92500" lnSpcReduction="10000"/>
          </a:bodyPr>
          <a:lstStyle/>
          <a:p>
            <a:r>
              <a:rPr lang="en-US" dirty="0" smtClean="0"/>
              <a:t>El </a:t>
            </a:r>
            <a:r>
              <a:rPr lang="en-US" b="1" dirty="0" smtClean="0"/>
              <a:t>switch</a:t>
            </a:r>
            <a:r>
              <a:rPr lang="en-US" dirty="0" smtClean="0"/>
              <a:t> </a:t>
            </a:r>
            <a:r>
              <a:rPr lang="en-US" dirty="0" err="1" smtClean="0"/>
              <a:t>simplifica</a:t>
            </a:r>
            <a:r>
              <a:rPr lang="en-US" dirty="0" smtClean="0"/>
              <a:t> la </a:t>
            </a:r>
            <a:r>
              <a:rPr lang="en-US" dirty="0" err="1" smtClean="0"/>
              <a:t>validacion</a:t>
            </a:r>
            <a:r>
              <a:rPr lang="en-US" dirty="0" smtClean="0"/>
              <a:t> de </a:t>
            </a:r>
            <a:r>
              <a:rPr lang="en-US" dirty="0" err="1" smtClean="0"/>
              <a:t>varios</a:t>
            </a:r>
            <a:r>
              <a:rPr lang="en-US" dirty="0" smtClean="0"/>
              <a:t> If </a:t>
            </a:r>
            <a:r>
              <a:rPr lang="en-US" dirty="0" err="1" smtClean="0"/>
              <a:t>anidados</a:t>
            </a:r>
            <a:r>
              <a:rPr lang="en-US" dirty="0" smtClean="0"/>
              <a:t> </a:t>
            </a:r>
            <a:r>
              <a:rPr lang="en-US" dirty="0" err="1" smtClean="0"/>
              <a:t>en</a:t>
            </a:r>
            <a:r>
              <a:rPr lang="en-US" dirty="0" smtClean="0"/>
              <a:t> </a:t>
            </a:r>
            <a:r>
              <a:rPr lang="en-US" dirty="0" err="1" smtClean="0"/>
              <a:t>una</a:t>
            </a:r>
            <a:r>
              <a:rPr lang="en-US" dirty="0" smtClean="0"/>
              <a:t> sola </a:t>
            </a:r>
            <a:r>
              <a:rPr lang="en-US" dirty="0" err="1" smtClean="0"/>
              <a:t>instrucción</a:t>
            </a:r>
            <a:r>
              <a:rPr lang="en-US" dirty="0" smtClean="0"/>
              <a:t>.</a:t>
            </a:r>
          </a:p>
          <a:p>
            <a:r>
              <a:rPr lang="en-US" dirty="0" smtClean="0"/>
              <a:t>Pero no </a:t>
            </a:r>
            <a:r>
              <a:rPr lang="en-US" dirty="0" err="1" smtClean="0"/>
              <a:t>siempre</a:t>
            </a:r>
            <a:r>
              <a:rPr lang="en-US" dirty="0" smtClean="0"/>
              <a:t> </a:t>
            </a:r>
            <a:r>
              <a:rPr lang="en-US" dirty="0" err="1" smtClean="0"/>
              <a:t>es</a:t>
            </a:r>
            <a:r>
              <a:rPr lang="en-US" dirty="0" smtClean="0"/>
              <a:t> la major </a:t>
            </a:r>
            <a:r>
              <a:rPr lang="en-US" dirty="0" err="1" smtClean="0"/>
              <a:t>opción</a:t>
            </a:r>
            <a:r>
              <a:rPr lang="en-US" dirty="0" smtClean="0"/>
              <a:t> </a:t>
            </a:r>
            <a:r>
              <a:rPr lang="en-US" dirty="0" err="1" smtClean="0"/>
              <a:t>ya</a:t>
            </a:r>
            <a:r>
              <a:rPr lang="en-US" dirty="0" smtClean="0"/>
              <a:t> que </a:t>
            </a:r>
            <a:r>
              <a:rPr lang="en-US" dirty="0" err="1" smtClean="0"/>
              <a:t>pude</a:t>
            </a:r>
            <a:r>
              <a:rPr lang="en-US" dirty="0" smtClean="0"/>
              <a:t> </a:t>
            </a:r>
            <a:r>
              <a:rPr lang="en-US" dirty="0" err="1" smtClean="0"/>
              <a:t>incurrir</a:t>
            </a:r>
            <a:r>
              <a:rPr lang="en-US" dirty="0" smtClean="0"/>
              <a:t> </a:t>
            </a:r>
            <a:r>
              <a:rPr lang="en-US" dirty="0" err="1" smtClean="0"/>
              <a:t>en</a:t>
            </a:r>
            <a:r>
              <a:rPr lang="en-US" dirty="0" smtClean="0"/>
              <a:t> mayor </a:t>
            </a:r>
            <a:r>
              <a:rPr lang="en-US" dirty="0" err="1" smtClean="0"/>
              <a:t>logica</a:t>
            </a:r>
            <a:r>
              <a:rPr lang="en-US" dirty="0" smtClean="0"/>
              <a:t> al </a:t>
            </a:r>
            <a:r>
              <a:rPr lang="en-US" dirty="0" err="1" smtClean="0"/>
              <a:t>momento</a:t>
            </a:r>
            <a:r>
              <a:rPr lang="en-US" dirty="0" smtClean="0"/>
              <a:t> de </a:t>
            </a:r>
            <a:r>
              <a:rPr lang="en-US" dirty="0" err="1" smtClean="0"/>
              <a:t>querer</a:t>
            </a:r>
            <a:r>
              <a:rPr lang="en-US" dirty="0" smtClean="0"/>
              <a:t> </a:t>
            </a:r>
            <a:r>
              <a:rPr lang="en-US" dirty="0" err="1" smtClean="0"/>
              <a:t>adicionar</a:t>
            </a:r>
            <a:r>
              <a:rPr lang="en-US" dirty="0" smtClean="0"/>
              <a:t> mas </a:t>
            </a:r>
            <a:r>
              <a:rPr lang="en-US" dirty="0" err="1" smtClean="0"/>
              <a:t>validaciones</a:t>
            </a:r>
            <a:r>
              <a:rPr lang="en-US" dirty="0" smtClean="0"/>
              <a:t>.</a:t>
            </a:r>
            <a:endParaRPr lang="en-US" dirty="0"/>
          </a:p>
        </p:txBody>
      </p:sp>
      <p:sp>
        <p:nvSpPr>
          <p:cNvPr id="6" name="Rectangle 5"/>
          <p:cNvSpPr/>
          <p:nvPr/>
        </p:nvSpPr>
        <p:spPr>
          <a:xfrm>
            <a:off x="5740978" y="1600200"/>
            <a:ext cx="2910820" cy="34163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dirty="0">
                <a:solidFill>
                  <a:srgbClr val="C586C0"/>
                </a:solidFill>
                <a:latin typeface="Consolas" panose="020B0609020204030204" pitchFamily="49" charset="0"/>
              </a:rPr>
              <a:t>switch</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expression</a:t>
            </a:r>
            <a:r>
              <a:rPr lang="en-US" dirty="0">
                <a:solidFill>
                  <a:srgbClr val="D4D4D4"/>
                </a:solidFill>
                <a:latin typeface="Consolas" panose="020B0609020204030204" pitchFamily="49" charset="0"/>
              </a:rPr>
              <a:t>) </a:t>
            </a:r>
          </a:p>
          <a:p>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case</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x</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6A9955"/>
                </a:solidFill>
                <a:latin typeface="Consolas" panose="020B0609020204030204" pitchFamily="49" charset="0"/>
              </a:rPr>
              <a:t>// code block</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break</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case</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y</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6A9955"/>
                </a:solidFill>
                <a:latin typeface="Consolas" panose="020B0609020204030204" pitchFamily="49" charset="0"/>
              </a:rPr>
              <a:t>// code block</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break</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default</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6A9955"/>
                </a:solidFill>
                <a:latin typeface="Consolas" panose="020B0609020204030204" pitchFamily="49" charset="0"/>
              </a:rPr>
              <a:t>// code block</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break</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
        <p:nvSpPr>
          <p:cNvPr id="7" name="Rectangle 6"/>
          <p:cNvSpPr/>
          <p:nvPr/>
        </p:nvSpPr>
        <p:spPr>
          <a:xfrm>
            <a:off x="4823377" y="1600200"/>
            <a:ext cx="4141111" cy="31393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dirty="0">
                <a:solidFill>
                  <a:srgbClr val="C586C0"/>
                </a:solidFill>
                <a:latin typeface="Consolas" panose="020B0609020204030204" pitchFamily="49" charset="0"/>
              </a:rPr>
              <a:t>if</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expression</a:t>
            </a:r>
            <a:r>
              <a:rPr lang="en-US" dirty="0">
                <a:solidFill>
                  <a:srgbClr val="D4D4D4"/>
                </a:solidFill>
                <a:latin typeface="Consolas" panose="020B0609020204030204" pitchFamily="49" charset="0"/>
              </a:rPr>
              <a:t> == </a:t>
            </a:r>
            <a:r>
              <a:rPr lang="en-US" dirty="0">
                <a:solidFill>
                  <a:srgbClr val="9CDCFE"/>
                </a:solidFill>
                <a:latin typeface="Consolas" panose="020B0609020204030204" pitchFamily="49" charset="0"/>
              </a:rPr>
              <a:t>x</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6A9955"/>
                </a:solidFill>
                <a:latin typeface="Consolas" panose="020B0609020204030204" pitchFamily="49" charset="0"/>
              </a:rPr>
              <a:t>// code block for X</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p>
          <a:p>
            <a:r>
              <a:rPr lang="en-US" dirty="0">
                <a:solidFill>
                  <a:srgbClr val="4EC9B0"/>
                </a:solidFill>
                <a:latin typeface="Consolas" panose="020B0609020204030204" pitchFamily="49" charset="0"/>
              </a:rPr>
              <a:t>else</a:t>
            </a:r>
            <a:r>
              <a:rPr lang="en-US" dirty="0">
                <a:solidFill>
                  <a:srgbClr val="D4D4D4"/>
                </a:solidFill>
                <a:latin typeface="Consolas" panose="020B0609020204030204" pitchFamily="49" charset="0"/>
              </a:rPr>
              <a:t> </a:t>
            </a:r>
            <a:r>
              <a:rPr lang="en-US" dirty="0">
                <a:solidFill>
                  <a:srgbClr val="DCDCAA"/>
                </a:solidFill>
                <a:latin typeface="Consolas" panose="020B0609020204030204" pitchFamily="49" charset="0"/>
              </a:rPr>
              <a:t>if</a:t>
            </a:r>
            <a:r>
              <a:rPr lang="en-US" dirty="0">
                <a:solidFill>
                  <a:srgbClr val="D4D4D4"/>
                </a:solidFill>
                <a:latin typeface="Consolas" panose="020B0609020204030204" pitchFamily="49" charset="0"/>
              </a:rPr>
              <a:t> (expression == y) </a:t>
            </a:r>
          </a:p>
          <a:p>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6A9955"/>
                </a:solidFill>
                <a:latin typeface="Consolas" panose="020B0609020204030204" pitchFamily="49" charset="0"/>
              </a:rPr>
              <a:t>// code block for y</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else</a:t>
            </a:r>
            <a:r>
              <a:rPr lang="en-US" dirty="0">
                <a:solidFill>
                  <a:srgbClr val="D4D4D4"/>
                </a:solidFill>
                <a:latin typeface="Consolas" panose="020B0609020204030204" pitchFamily="49" charset="0"/>
              </a:rPr>
              <a:t> </a:t>
            </a:r>
          </a:p>
          <a:p>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6A9955"/>
                </a:solidFill>
                <a:latin typeface="Consolas" panose="020B0609020204030204" pitchFamily="49" charset="0"/>
              </a:rPr>
              <a:t>// code block for other value</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5991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78E32E-BC4F-4C88-A871-1D4E132FC9FB}"/>
              </a:ext>
            </a:extLst>
          </p:cNvPr>
          <p:cNvSpPr>
            <a:spLocks noGrp="1"/>
          </p:cNvSpPr>
          <p:nvPr>
            <p:ph type="title"/>
          </p:nvPr>
        </p:nvSpPr>
        <p:spPr/>
        <p:txBody>
          <a:bodyPr>
            <a:normAutofit/>
          </a:bodyPr>
          <a:lstStyle/>
          <a:p>
            <a:r>
              <a:rPr lang="es-US" dirty="0"/>
              <a:t>Qué Aprenderás? </a:t>
            </a:r>
            <a:endParaRPr lang="en-US" dirty="0"/>
          </a:p>
        </p:txBody>
      </p:sp>
      <p:sp>
        <p:nvSpPr>
          <p:cNvPr id="5" name="Content Placeholder 4">
            <a:extLst>
              <a:ext uri="{FF2B5EF4-FFF2-40B4-BE49-F238E27FC236}">
                <a16:creationId xmlns:a16="http://schemas.microsoft.com/office/drawing/2014/main" xmlns="" id="{D188BA95-0B71-457B-BA12-0E1B6AC2E18D}"/>
              </a:ext>
            </a:extLst>
          </p:cNvPr>
          <p:cNvSpPr>
            <a:spLocks noGrp="1"/>
          </p:cNvSpPr>
          <p:nvPr>
            <p:ph idx="1"/>
          </p:nvPr>
        </p:nvSpPr>
        <p:spPr/>
        <p:txBody>
          <a:bodyPr>
            <a:normAutofit fontScale="92500" lnSpcReduction="20000"/>
          </a:bodyPr>
          <a:lstStyle/>
          <a:p>
            <a:pPr lvl="0">
              <a:lnSpc>
                <a:spcPct val="150000"/>
              </a:lnSpc>
              <a:buClr>
                <a:srgbClr val="008000"/>
              </a:buClr>
              <a:buSzPct val="150000"/>
              <a:buFont typeface="Wingdings" panose="05000000000000000000" pitchFamily="2" charset="2"/>
              <a:buChar char="ü"/>
            </a:pPr>
            <a:r>
              <a:rPr lang="es-ES" sz="2400" dirty="0"/>
              <a:t>A escribir código que sea legible y entendible por humanos</a:t>
            </a:r>
            <a:endParaRPr lang="en-US" sz="2400" dirty="0"/>
          </a:p>
          <a:p>
            <a:pPr marL="341313" lvl="0" indent="-341313">
              <a:lnSpc>
                <a:spcPct val="150000"/>
              </a:lnSpc>
              <a:buClr>
                <a:srgbClr val="008000"/>
              </a:buClr>
              <a:buSzPct val="150000"/>
              <a:buFont typeface="Wingdings" panose="05000000000000000000" pitchFamily="2" charset="2"/>
              <a:buChar char="ü"/>
            </a:pPr>
            <a:r>
              <a:rPr lang="es-ES" sz="2400" dirty="0"/>
              <a:t>Los principios, reglas y conceptos clave que le permiten escribir código mantenible</a:t>
            </a:r>
            <a:endParaRPr lang="en-US" sz="2400" dirty="0"/>
          </a:p>
          <a:p>
            <a:pPr lvl="0">
              <a:lnSpc>
                <a:spcPct val="150000"/>
              </a:lnSpc>
              <a:buClr>
                <a:srgbClr val="008000"/>
              </a:buClr>
              <a:buSzPct val="150000"/>
              <a:buFont typeface="Wingdings" panose="05000000000000000000" pitchFamily="2" charset="2"/>
              <a:buChar char="ü"/>
            </a:pPr>
            <a:r>
              <a:rPr lang="es-ES" sz="2400" dirty="0"/>
              <a:t>Como nombrar variables y funciones correctamente</a:t>
            </a:r>
            <a:endParaRPr lang="en-US" sz="2400" dirty="0"/>
          </a:p>
          <a:p>
            <a:pPr marL="341313" lvl="0" indent="-341313">
              <a:lnSpc>
                <a:spcPct val="150000"/>
              </a:lnSpc>
              <a:buClr>
                <a:srgbClr val="008000"/>
              </a:buClr>
              <a:buSzPct val="150000"/>
              <a:buFont typeface="Wingdings" panose="05000000000000000000" pitchFamily="2" charset="2"/>
              <a:buChar char="ü"/>
            </a:pPr>
            <a:r>
              <a:rPr lang="es-ES" sz="2400" dirty="0"/>
              <a:t>Verá ejemplos de código incorrecto y los refactorizará para limpiar el código</a:t>
            </a:r>
            <a:endParaRPr lang="en-US" sz="2400" dirty="0"/>
          </a:p>
          <a:p>
            <a:pPr lvl="0">
              <a:lnSpc>
                <a:spcPct val="150000"/>
              </a:lnSpc>
              <a:buClr>
                <a:srgbClr val="008000"/>
              </a:buClr>
              <a:buSzPct val="150000"/>
              <a:buFont typeface="Wingdings" panose="05000000000000000000" pitchFamily="2" charset="2"/>
              <a:buChar char="ü"/>
            </a:pPr>
            <a:r>
              <a:rPr lang="es-ES" sz="2400" dirty="0"/>
              <a:t>Entenderá cuando son necesarios los comentarios en el código</a:t>
            </a:r>
            <a:endParaRPr lang="en-US" sz="2400" dirty="0"/>
          </a:p>
          <a:p>
            <a:pPr lvl="0">
              <a:lnSpc>
                <a:spcPct val="150000"/>
              </a:lnSpc>
              <a:buClr>
                <a:srgbClr val="008000"/>
              </a:buClr>
              <a:buSzPct val="150000"/>
              <a:buFont typeface="Wingdings" panose="05000000000000000000" pitchFamily="2" charset="2"/>
              <a:buChar char="ü"/>
            </a:pPr>
            <a:r>
              <a:rPr lang="es-ES" sz="2400" dirty="0"/>
              <a:t>Recordaremos los conceptos de Programación Orientada a Objetos</a:t>
            </a:r>
          </a:p>
          <a:p>
            <a:pPr lvl="0">
              <a:lnSpc>
                <a:spcPct val="150000"/>
              </a:lnSpc>
              <a:buClr>
                <a:srgbClr val="008000"/>
              </a:buClr>
              <a:buSzPct val="150000"/>
              <a:buFont typeface="Wingdings" panose="05000000000000000000" pitchFamily="2" charset="2"/>
              <a:buChar char="ü"/>
            </a:pPr>
            <a:r>
              <a:rPr lang="es-ES" sz="2400" dirty="0"/>
              <a:t>Una vista rápida a los principios </a:t>
            </a:r>
            <a:r>
              <a:rPr lang="es-ES" sz="2400" b="1" dirty="0">
                <a:solidFill>
                  <a:schemeClr val="accent2">
                    <a:lumMod val="75000"/>
                  </a:schemeClr>
                </a:solidFill>
              </a:rPr>
              <a:t>SOLID</a:t>
            </a:r>
            <a:r>
              <a:rPr lang="es-ES" sz="2400" dirty="0"/>
              <a:t> con ejemplos</a:t>
            </a:r>
            <a:endParaRPr lang="en-US" sz="2400" dirty="0"/>
          </a:p>
          <a:p>
            <a:pPr>
              <a:lnSpc>
                <a:spcPct val="150000"/>
              </a:lnSpc>
              <a:buClr>
                <a:srgbClr val="008000"/>
              </a:buClr>
              <a:buSzPct val="150000"/>
              <a:buFont typeface="Wingdings" panose="05000000000000000000" pitchFamily="2" charset="2"/>
              <a:buChar char="ü"/>
            </a:pPr>
            <a:endParaRPr lang="en-US" sz="2400" dirty="0"/>
          </a:p>
        </p:txBody>
      </p:sp>
    </p:spTree>
    <p:custDataLst>
      <p:tags r:id="rId1"/>
    </p:custDataLst>
    <p:extLst>
      <p:ext uri="{BB962C8B-B14F-4D97-AF65-F5344CB8AC3E}">
        <p14:creationId xmlns:p14="http://schemas.microsoft.com/office/powerpoint/2010/main" val="626586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Switch</a:t>
            </a:r>
            <a:r>
              <a:rPr lang="es-CO" dirty="0" smtClean="0"/>
              <a:t> </a:t>
            </a:r>
            <a:r>
              <a:rPr lang="es-CO" dirty="0" err="1" smtClean="0"/>
              <a:t>Statement</a:t>
            </a:r>
            <a:endParaRPr lang="en-US" dirty="0"/>
          </a:p>
        </p:txBody>
      </p:sp>
      <p:sp>
        <p:nvSpPr>
          <p:cNvPr id="4" name="Content Placeholder 3"/>
          <p:cNvSpPr>
            <a:spLocks noGrp="1"/>
          </p:cNvSpPr>
          <p:nvPr>
            <p:ph idx="1"/>
          </p:nvPr>
        </p:nvSpPr>
        <p:spPr>
          <a:xfrm>
            <a:off x="457200" y="1600200"/>
            <a:ext cx="3826768" cy="4525963"/>
          </a:xfrm>
        </p:spPr>
        <p:txBody>
          <a:bodyPr>
            <a:normAutofit fontScale="92500" lnSpcReduction="20000"/>
          </a:bodyPr>
          <a:lstStyle/>
          <a:p>
            <a:r>
              <a:rPr lang="en-US" dirty="0" smtClean="0"/>
              <a:t>Qu</a:t>
            </a:r>
            <a:r>
              <a:rPr lang="es-CO" dirty="0"/>
              <a:t>é</a:t>
            </a:r>
            <a:r>
              <a:rPr lang="en-US" dirty="0" smtClean="0"/>
              <a:t> </a:t>
            </a:r>
            <a:r>
              <a:rPr lang="en-US" dirty="0" err="1" smtClean="0"/>
              <a:t>pasa</a:t>
            </a:r>
            <a:r>
              <a:rPr lang="en-US" dirty="0" smtClean="0"/>
              <a:t> </a:t>
            </a:r>
            <a:r>
              <a:rPr lang="en-US" dirty="0" err="1" smtClean="0"/>
              <a:t>si</a:t>
            </a:r>
            <a:r>
              <a:rPr lang="en-US" dirty="0" smtClean="0"/>
              <a:t> </a:t>
            </a:r>
            <a:r>
              <a:rPr lang="en-US" dirty="0" err="1" smtClean="0"/>
              <a:t>queremos</a:t>
            </a:r>
            <a:r>
              <a:rPr lang="en-US" dirty="0" smtClean="0"/>
              <a:t> </a:t>
            </a:r>
            <a:r>
              <a:rPr lang="en-US" dirty="0" err="1" smtClean="0"/>
              <a:t>adicionar</a:t>
            </a:r>
            <a:r>
              <a:rPr lang="en-US" dirty="0" smtClean="0"/>
              <a:t> </a:t>
            </a:r>
            <a:r>
              <a:rPr lang="en-US" dirty="0" err="1" smtClean="0"/>
              <a:t>otro</a:t>
            </a:r>
            <a:r>
              <a:rPr lang="en-US" dirty="0" smtClean="0"/>
              <a:t> </a:t>
            </a:r>
            <a:r>
              <a:rPr lang="en-US" dirty="0" err="1" smtClean="0"/>
              <a:t>nuevo</a:t>
            </a:r>
            <a:r>
              <a:rPr lang="en-US" dirty="0" smtClean="0"/>
              <a:t> </a:t>
            </a:r>
            <a:r>
              <a:rPr lang="en-US" dirty="0" err="1" smtClean="0"/>
              <a:t>tipo</a:t>
            </a:r>
            <a:r>
              <a:rPr lang="en-US" dirty="0" smtClean="0"/>
              <a:t> de </a:t>
            </a:r>
            <a:r>
              <a:rPr lang="en-US" dirty="0" err="1" smtClean="0"/>
              <a:t>empleado</a:t>
            </a:r>
            <a:r>
              <a:rPr lang="en-US" dirty="0" smtClean="0"/>
              <a:t>?</a:t>
            </a:r>
          </a:p>
          <a:p>
            <a:r>
              <a:rPr lang="es-CO" dirty="0" smtClean="0"/>
              <a:t>Realiza una sola cosa a la vez?</a:t>
            </a:r>
          </a:p>
          <a:p>
            <a:r>
              <a:rPr lang="es-CO" dirty="0" smtClean="0"/>
              <a:t>Qué pasa si queremos saber si es el día de pago del trabajador o como entregarle el pago?</a:t>
            </a:r>
            <a:endParaRPr lang="en-US" dirty="0"/>
          </a:p>
        </p:txBody>
      </p:sp>
      <p:sp>
        <p:nvSpPr>
          <p:cNvPr id="5" name="Rectangle 4"/>
          <p:cNvSpPr/>
          <p:nvPr/>
        </p:nvSpPr>
        <p:spPr>
          <a:xfrm>
            <a:off x="4547902" y="1600200"/>
            <a:ext cx="4576398" cy="310854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CO" sz="1400" dirty="0" err="1">
                <a:solidFill>
                  <a:srgbClr val="569CD6"/>
                </a:solidFill>
                <a:latin typeface="Consolas" panose="020B0609020204030204" pitchFamily="49" charset="0"/>
              </a:rPr>
              <a:t>public</a:t>
            </a:r>
            <a:r>
              <a:rPr lang="es-CO" sz="1400" dirty="0">
                <a:solidFill>
                  <a:srgbClr val="D4D4D4"/>
                </a:solidFill>
                <a:latin typeface="Consolas" panose="020B0609020204030204" pitchFamily="49" charset="0"/>
              </a:rPr>
              <a:t> </a:t>
            </a:r>
            <a:r>
              <a:rPr lang="es-CO" sz="1400" dirty="0">
                <a:solidFill>
                  <a:srgbClr val="4EC9B0"/>
                </a:solidFill>
                <a:latin typeface="Consolas" panose="020B0609020204030204" pitchFamily="49" charset="0"/>
              </a:rPr>
              <a:t>Money</a:t>
            </a:r>
            <a:r>
              <a:rPr lang="es-CO" sz="1400" dirty="0">
                <a:solidFill>
                  <a:srgbClr val="D4D4D4"/>
                </a:solidFill>
                <a:latin typeface="Consolas" panose="020B0609020204030204" pitchFamily="49" charset="0"/>
              </a:rPr>
              <a:t> </a:t>
            </a:r>
            <a:r>
              <a:rPr lang="es-CO" sz="1400" dirty="0" err="1">
                <a:solidFill>
                  <a:srgbClr val="DCDCAA"/>
                </a:solidFill>
                <a:latin typeface="Consolas" panose="020B0609020204030204" pitchFamily="49" charset="0"/>
              </a:rPr>
              <a:t>CalculatePay</a:t>
            </a:r>
            <a:r>
              <a:rPr lang="es-CO" sz="1400" dirty="0">
                <a:solidFill>
                  <a:srgbClr val="D4D4D4"/>
                </a:solidFill>
                <a:latin typeface="Consolas" panose="020B0609020204030204" pitchFamily="49" charset="0"/>
              </a:rPr>
              <a:t>(</a:t>
            </a:r>
            <a:r>
              <a:rPr lang="es-CO" sz="1400" dirty="0" err="1">
                <a:solidFill>
                  <a:srgbClr val="4EC9B0"/>
                </a:solidFill>
                <a:latin typeface="Consolas" panose="020B0609020204030204" pitchFamily="49" charset="0"/>
              </a:rPr>
              <a:t>Employee</a:t>
            </a:r>
            <a:r>
              <a:rPr lang="es-CO" sz="1400" dirty="0">
                <a:solidFill>
                  <a:srgbClr val="D4D4D4"/>
                </a:solidFill>
                <a:latin typeface="Consolas" panose="020B0609020204030204" pitchFamily="49" charset="0"/>
              </a:rPr>
              <a:t> </a:t>
            </a:r>
            <a:r>
              <a:rPr lang="es-CO" sz="1400" dirty="0">
                <a:solidFill>
                  <a:srgbClr val="9CDCFE"/>
                </a:solidFill>
                <a:latin typeface="Consolas" panose="020B0609020204030204" pitchFamily="49" charset="0"/>
              </a:rPr>
              <a:t>e</a:t>
            </a:r>
            <a:r>
              <a:rPr lang="es-CO" sz="1400" dirty="0">
                <a:solidFill>
                  <a:srgbClr val="D4D4D4"/>
                </a:solidFill>
                <a:latin typeface="Consolas" panose="020B0609020204030204" pitchFamily="49" charset="0"/>
              </a:rPr>
              <a:t>)</a:t>
            </a:r>
          </a:p>
          <a:p>
            <a:r>
              <a:rPr lang="es-CO" sz="1400" dirty="0">
                <a:solidFill>
                  <a:srgbClr val="D4D4D4"/>
                </a:solidFill>
                <a:latin typeface="Consolas" panose="020B0609020204030204" pitchFamily="49" charset="0"/>
              </a:rPr>
              <a:t>{</a:t>
            </a:r>
          </a:p>
          <a:p>
            <a:r>
              <a:rPr lang="es-CO" sz="1400" dirty="0">
                <a:solidFill>
                  <a:srgbClr val="D4D4D4"/>
                </a:solidFill>
                <a:latin typeface="Consolas" panose="020B0609020204030204" pitchFamily="49" charset="0"/>
              </a:rPr>
              <a:t>  </a:t>
            </a:r>
            <a:r>
              <a:rPr lang="es-CO" sz="1400" dirty="0" err="1">
                <a:solidFill>
                  <a:srgbClr val="C586C0"/>
                </a:solidFill>
                <a:latin typeface="Consolas" panose="020B0609020204030204" pitchFamily="49" charset="0"/>
              </a:rPr>
              <a:t>switch</a:t>
            </a:r>
            <a:r>
              <a:rPr lang="es-CO" sz="1400" dirty="0">
                <a:solidFill>
                  <a:srgbClr val="D4D4D4"/>
                </a:solidFill>
                <a:latin typeface="Consolas" panose="020B0609020204030204" pitchFamily="49" charset="0"/>
              </a:rPr>
              <a:t> (</a:t>
            </a:r>
            <a:r>
              <a:rPr lang="es-CO" sz="1400" dirty="0" err="1">
                <a:solidFill>
                  <a:srgbClr val="9CDCFE"/>
                </a:solidFill>
                <a:latin typeface="Consolas" panose="020B0609020204030204" pitchFamily="49" charset="0"/>
              </a:rPr>
              <a:t>e</a:t>
            </a:r>
            <a:r>
              <a:rPr lang="es-CO" sz="1400" dirty="0" err="1">
                <a:solidFill>
                  <a:srgbClr val="D4D4D4"/>
                </a:solidFill>
                <a:latin typeface="Consolas" panose="020B0609020204030204" pitchFamily="49" charset="0"/>
              </a:rPr>
              <a:t>.</a:t>
            </a:r>
            <a:r>
              <a:rPr lang="es-CO" sz="1400" dirty="0" err="1">
                <a:solidFill>
                  <a:srgbClr val="9CDCFE"/>
                </a:solidFill>
                <a:latin typeface="Consolas" panose="020B0609020204030204" pitchFamily="49" charset="0"/>
              </a:rPr>
              <a:t>type</a:t>
            </a:r>
            <a:r>
              <a:rPr lang="es-CO" sz="1400" dirty="0">
                <a:solidFill>
                  <a:srgbClr val="D4D4D4"/>
                </a:solidFill>
                <a:latin typeface="Consolas" panose="020B0609020204030204" pitchFamily="49" charset="0"/>
              </a:rPr>
              <a:t>) </a:t>
            </a:r>
          </a:p>
          <a:p>
            <a:r>
              <a:rPr lang="es-CO" sz="1400" dirty="0">
                <a:solidFill>
                  <a:srgbClr val="D4D4D4"/>
                </a:solidFill>
                <a:latin typeface="Consolas" panose="020B0609020204030204" pitchFamily="49" charset="0"/>
              </a:rPr>
              <a:t>  {</a:t>
            </a:r>
          </a:p>
          <a:p>
            <a:r>
              <a:rPr lang="es-CO" sz="1400" dirty="0">
                <a:solidFill>
                  <a:srgbClr val="D4D4D4"/>
                </a:solidFill>
                <a:latin typeface="Consolas" panose="020B0609020204030204" pitchFamily="49" charset="0"/>
              </a:rPr>
              <a:t>    </a:t>
            </a:r>
            <a:r>
              <a:rPr lang="es-CO" sz="1400" dirty="0">
                <a:solidFill>
                  <a:srgbClr val="C586C0"/>
                </a:solidFill>
                <a:latin typeface="Consolas" panose="020B0609020204030204" pitchFamily="49" charset="0"/>
              </a:rPr>
              <a:t>case</a:t>
            </a:r>
            <a:r>
              <a:rPr lang="es-CO" sz="1400" dirty="0">
                <a:solidFill>
                  <a:srgbClr val="D4D4D4"/>
                </a:solidFill>
                <a:latin typeface="Consolas" panose="020B0609020204030204" pitchFamily="49" charset="0"/>
              </a:rPr>
              <a:t> </a:t>
            </a:r>
            <a:r>
              <a:rPr lang="es-CO" sz="1400" dirty="0">
                <a:solidFill>
                  <a:srgbClr val="9CDCFE"/>
                </a:solidFill>
                <a:latin typeface="Consolas" panose="020B0609020204030204" pitchFamily="49" charset="0"/>
              </a:rPr>
              <a:t>COMMISSIONED</a:t>
            </a:r>
            <a:r>
              <a:rPr lang="es-CO" sz="1400" dirty="0">
                <a:solidFill>
                  <a:srgbClr val="D4D4D4"/>
                </a:solidFill>
                <a:latin typeface="Consolas" panose="020B0609020204030204" pitchFamily="49" charset="0"/>
              </a:rPr>
              <a:t>:</a:t>
            </a:r>
          </a:p>
          <a:p>
            <a:r>
              <a:rPr lang="es-CO" sz="1400" dirty="0">
                <a:solidFill>
                  <a:srgbClr val="D4D4D4"/>
                </a:solidFill>
                <a:latin typeface="Consolas" panose="020B0609020204030204" pitchFamily="49" charset="0"/>
              </a:rPr>
              <a:t>      </a:t>
            </a:r>
            <a:r>
              <a:rPr lang="es-CO" sz="1400" dirty="0" err="1">
                <a:solidFill>
                  <a:srgbClr val="C586C0"/>
                </a:solidFill>
                <a:latin typeface="Consolas" panose="020B0609020204030204" pitchFamily="49" charset="0"/>
              </a:rPr>
              <a:t>return</a:t>
            </a:r>
            <a:r>
              <a:rPr lang="es-CO" sz="1400" dirty="0">
                <a:solidFill>
                  <a:srgbClr val="D4D4D4"/>
                </a:solidFill>
                <a:latin typeface="Consolas" panose="020B0609020204030204" pitchFamily="49" charset="0"/>
              </a:rPr>
              <a:t> </a:t>
            </a:r>
            <a:r>
              <a:rPr lang="es-CO" sz="1400" dirty="0" err="1">
                <a:solidFill>
                  <a:srgbClr val="DCDCAA"/>
                </a:solidFill>
                <a:latin typeface="Consolas" panose="020B0609020204030204" pitchFamily="49" charset="0"/>
              </a:rPr>
              <a:t>CalculateCommissionedPay</a:t>
            </a:r>
            <a:r>
              <a:rPr lang="es-CO" sz="1400" dirty="0">
                <a:solidFill>
                  <a:srgbClr val="D4D4D4"/>
                </a:solidFill>
                <a:latin typeface="Consolas" panose="020B0609020204030204" pitchFamily="49" charset="0"/>
              </a:rPr>
              <a:t>(</a:t>
            </a:r>
            <a:r>
              <a:rPr lang="es-CO" sz="1400" dirty="0">
                <a:solidFill>
                  <a:srgbClr val="9CDCFE"/>
                </a:solidFill>
                <a:latin typeface="Consolas" panose="020B0609020204030204" pitchFamily="49" charset="0"/>
              </a:rPr>
              <a:t>e</a:t>
            </a:r>
            <a:r>
              <a:rPr lang="es-CO" sz="1400" dirty="0">
                <a:solidFill>
                  <a:srgbClr val="D4D4D4"/>
                </a:solidFill>
                <a:latin typeface="Consolas" panose="020B0609020204030204" pitchFamily="49" charset="0"/>
              </a:rPr>
              <a:t>);</a:t>
            </a:r>
          </a:p>
          <a:p>
            <a:r>
              <a:rPr lang="es-CO" sz="1400" dirty="0">
                <a:solidFill>
                  <a:srgbClr val="D4D4D4"/>
                </a:solidFill>
                <a:latin typeface="Consolas" panose="020B0609020204030204" pitchFamily="49" charset="0"/>
              </a:rPr>
              <a:t>    </a:t>
            </a:r>
            <a:r>
              <a:rPr lang="es-CO" sz="1400" dirty="0">
                <a:solidFill>
                  <a:srgbClr val="C586C0"/>
                </a:solidFill>
                <a:latin typeface="Consolas" panose="020B0609020204030204" pitchFamily="49" charset="0"/>
              </a:rPr>
              <a:t>case</a:t>
            </a:r>
            <a:r>
              <a:rPr lang="es-CO" sz="1400" dirty="0">
                <a:solidFill>
                  <a:srgbClr val="D4D4D4"/>
                </a:solidFill>
                <a:latin typeface="Consolas" panose="020B0609020204030204" pitchFamily="49" charset="0"/>
              </a:rPr>
              <a:t> </a:t>
            </a:r>
            <a:r>
              <a:rPr lang="es-CO" sz="1400" dirty="0">
                <a:solidFill>
                  <a:srgbClr val="9CDCFE"/>
                </a:solidFill>
                <a:latin typeface="Consolas" panose="020B0609020204030204" pitchFamily="49" charset="0"/>
              </a:rPr>
              <a:t>HOURLY</a:t>
            </a:r>
            <a:r>
              <a:rPr lang="es-CO" sz="1400" dirty="0">
                <a:solidFill>
                  <a:srgbClr val="D4D4D4"/>
                </a:solidFill>
                <a:latin typeface="Consolas" panose="020B0609020204030204" pitchFamily="49" charset="0"/>
              </a:rPr>
              <a:t>:</a:t>
            </a:r>
          </a:p>
          <a:p>
            <a:r>
              <a:rPr lang="es-CO" sz="1400" dirty="0">
                <a:solidFill>
                  <a:srgbClr val="D4D4D4"/>
                </a:solidFill>
                <a:latin typeface="Consolas" panose="020B0609020204030204" pitchFamily="49" charset="0"/>
              </a:rPr>
              <a:t>      </a:t>
            </a:r>
            <a:r>
              <a:rPr lang="es-CO" sz="1400" dirty="0" err="1">
                <a:solidFill>
                  <a:srgbClr val="C586C0"/>
                </a:solidFill>
                <a:latin typeface="Consolas" panose="020B0609020204030204" pitchFamily="49" charset="0"/>
              </a:rPr>
              <a:t>return</a:t>
            </a:r>
            <a:r>
              <a:rPr lang="es-CO" sz="1400" dirty="0">
                <a:solidFill>
                  <a:srgbClr val="D4D4D4"/>
                </a:solidFill>
                <a:latin typeface="Consolas" panose="020B0609020204030204" pitchFamily="49" charset="0"/>
              </a:rPr>
              <a:t> </a:t>
            </a:r>
            <a:r>
              <a:rPr lang="es-CO" sz="1400" dirty="0" err="1">
                <a:solidFill>
                  <a:srgbClr val="DCDCAA"/>
                </a:solidFill>
                <a:latin typeface="Consolas" panose="020B0609020204030204" pitchFamily="49" charset="0"/>
              </a:rPr>
              <a:t>CalculateHourlyPay</a:t>
            </a:r>
            <a:r>
              <a:rPr lang="es-CO" sz="1400" dirty="0">
                <a:solidFill>
                  <a:srgbClr val="D4D4D4"/>
                </a:solidFill>
                <a:latin typeface="Consolas" panose="020B0609020204030204" pitchFamily="49" charset="0"/>
              </a:rPr>
              <a:t>(</a:t>
            </a:r>
            <a:r>
              <a:rPr lang="es-CO" sz="1400" dirty="0">
                <a:solidFill>
                  <a:srgbClr val="9CDCFE"/>
                </a:solidFill>
                <a:latin typeface="Consolas" panose="020B0609020204030204" pitchFamily="49" charset="0"/>
              </a:rPr>
              <a:t>e</a:t>
            </a:r>
            <a:r>
              <a:rPr lang="es-CO" sz="1400" dirty="0">
                <a:solidFill>
                  <a:srgbClr val="D4D4D4"/>
                </a:solidFill>
                <a:latin typeface="Consolas" panose="020B0609020204030204" pitchFamily="49" charset="0"/>
              </a:rPr>
              <a:t>);</a:t>
            </a:r>
          </a:p>
          <a:p>
            <a:r>
              <a:rPr lang="es-CO" sz="1400" dirty="0">
                <a:solidFill>
                  <a:srgbClr val="D4D4D4"/>
                </a:solidFill>
                <a:latin typeface="Consolas" panose="020B0609020204030204" pitchFamily="49" charset="0"/>
              </a:rPr>
              <a:t>    </a:t>
            </a:r>
            <a:r>
              <a:rPr lang="es-CO" sz="1400" dirty="0">
                <a:solidFill>
                  <a:srgbClr val="C586C0"/>
                </a:solidFill>
                <a:latin typeface="Consolas" panose="020B0609020204030204" pitchFamily="49" charset="0"/>
              </a:rPr>
              <a:t>case</a:t>
            </a:r>
            <a:r>
              <a:rPr lang="es-CO" sz="1400" dirty="0">
                <a:solidFill>
                  <a:srgbClr val="D4D4D4"/>
                </a:solidFill>
                <a:latin typeface="Consolas" panose="020B0609020204030204" pitchFamily="49" charset="0"/>
              </a:rPr>
              <a:t> </a:t>
            </a:r>
            <a:r>
              <a:rPr lang="es-CO" sz="1400" dirty="0">
                <a:solidFill>
                  <a:srgbClr val="9CDCFE"/>
                </a:solidFill>
                <a:latin typeface="Consolas" panose="020B0609020204030204" pitchFamily="49" charset="0"/>
              </a:rPr>
              <a:t>SALARIED</a:t>
            </a:r>
            <a:r>
              <a:rPr lang="es-CO" sz="1400" dirty="0">
                <a:solidFill>
                  <a:srgbClr val="D4D4D4"/>
                </a:solidFill>
                <a:latin typeface="Consolas" panose="020B0609020204030204" pitchFamily="49" charset="0"/>
              </a:rPr>
              <a:t>:</a:t>
            </a:r>
          </a:p>
          <a:p>
            <a:r>
              <a:rPr lang="es-CO" sz="1400" dirty="0">
                <a:solidFill>
                  <a:srgbClr val="D4D4D4"/>
                </a:solidFill>
                <a:latin typeface="Consolas" panose="020B0609020204030204" pitchFamily="49" charset="0"/>
              </a:rPr>
              <a:t>      </a:t>
            </a:r>
            <a:r>
              <a:rPr lang="es-CO" sz="1400" dirty="0" err="1">
                <a:solidFill>
                  <a:srgbClr val="C586C0"/>
                </a:solidFill>
                <a:latin typeface="Consolas" panose="020B0609020204030204" pitchFamily="49" charset="0"/>
              </a:rPr>
              <a:t>return</a:t>
            </a:r>
            <a:r>
              <a:rPr lang="es-CO" sz="1400" dirty="0">
                <a:solidFill>
                  <a:srgbClr val="D4D4D4"/>
                </a:solidFill>
                <a:latin typeface="Consolas" panose="020B0609020204030204" pitchFamily="49" charset="0"/>
              </a:rPr>
              <a:t> </a:t>
            </a:r>
            <a:r>
              <a:rPr lang="es-CO" sz="1400" dirty="0" err="1">
                <a:solidFill>
                  <a:srgbClr val="DCDCAA"/>
                </a:solidFill>
                <a:latin typeface="Consolas" panose="020B0609020204030204" pitchFamily="49" charset="0"/>
              </a:rPr>
              <a:t>CalculateSalariedPay</a:t>
            </a:r>
            <a:r>
              <a:rPr lang="es-CO" sz="1400" dirty="0">
                <a:solidFill>
                  <a:srgbClr val="D4D4D4"/>
                </a:solidFill>
                <a:latin typeface="Consolas" panose="020B0609020204030204" pitchFamily="49" charset="0"/>
              </a:rPr>
              <a:t>(</a:t>
            </a:r>
            <a:r>
              <a:rPr lang="es-CO" sz="1400" dirty="0">
                <a:solidFill>
                  <a:srgbClr val="9CDCFE"/>
                </a:solidFill>
                <a:latin typeface="Consolas" panose="020B0609020204030204" pitchFamily="49" charset="0"/>
              </a:rPr>
              <a:t>e</a:t>
            </a:r>
            <a:r>
              <a:rPr lang="es-CO" sz="1400" dirty="0">
                <a:solidFill>
                  <a:srgbClr val="D4D4D4"/>
                </a:solidFill>
                <a:latin typeface="Consolas" panose="020B0609020204030204" pitchFamily="49" charset="0"/>
              </a:rPr>
              <a:t>);</a:t>
            </a:r>
          </a:p>
          <a:p>
            <a:r>
              <a:rPr lang="es-CO" sz="1400" dirty="0">
                <a:solidFill>
                  <a:srgbClr val="D4D4D4"/>
                </a:solidFill>
                <a:latin typeface="Consolas" panose="020B0609020204030204" pitchFamily="49" charset="0"/>
              </a:rPr>
              <a:t>    </a:t>
            </a:r>
            <a:r>
              <a:rPr lang="es-CO" sz="1400" dirty="0">
                <a:solidFill>
                  <a:srgbClr val="C586C0"/>
                </a:solidFill>
                <a:latin typeface="Consolas" panose="020B0609020204030204" pitchFamily="49" charset="0"/>
              </a:rPr>
              <a:t>default</a:t>
            </a:r>
            <a:r>
              <a:rPr lang="es-CO" sz="1400" dirty="0">
                <a:solidFill>
                  <a:srgbClr val="D4D4D4"/>
                </a:solidFill>
                <a:latin typeface="Consolas" panose="020B0609020204030204" pitchFamily="49" charset="0"/>
              </a:rPr>
              <a:t>:</a:t>
            </a:r>
          </a:p>
          <a:p>
            <a:r>
              <a:rPr lang="es-CO" sz="1400" dirty="0">
                <a:solidFill>
                  <a:srgbClr val="D4D4D4"/>
                </a:solidFill>
                <a:latin typeface="Consolas" panose="020B0609020204030204" pitchFamily="49" charset="0"/>
              </a:rPr>
              <a:t>      </a:t>
            </a:r>
            <a:r>
              <a:rPr lang="es-CO" sz="1400" dirty="0" err="1">
                <a:solidFill>
                  <a:srgbClr val="C586C0"/>
                </a:solidFill>
                <a:latin typeface="Consolas" panose="020B0609020204030204" pitchFamily="49" charset="0"/>
              </a:rPr>
              <a:t>throw</a:t>
            </a:r>
            <a:r>
              <a:rPr lang="es-CO" sz="1400" dirty="0">
                <a:solidFill>
                  <a:srgbClr val="D4D4D4"/>
                </a:solidFill>
                <a:latin typeface="Consolas" panose="020B0609020204030204" pitchFamily="49" charset="0"/>
              </a:rPr>
              <a:t> </a:t>
            </a:r>
            <a:r>
              <a:rPr lang="es-CO" sz="1400" dirty="0">
                <a:solidFill>
                  <a:srgbClr val="569CD6"/>
                </a:solidFill>
                <a:latin typeface="Consolas" panose="020B0609020204030204" pitchFamily="49" charset="0"/>
              </a:rPr>
              <a:t>new</a:t>
            </a:r>
            <a:r>
              <a:rPr lang="es-CO" sz="1400" dirty="0">
                <a:solidFill>
                  <a:srgbClr val="D4D4D4"/>
                </a:solidFill>
                <a:latin typeface="Consolas" panose="020B0609020204030204" pitchFamily="49" charset="0"/>
              </a:rPr>
              <a:t> </a:t>
            </a:r>
            <a:r>
              <a:rPr lang="es-CO" sz="1400" dirty="0" err="1">
                <a:solidFill>
                  <a:srgbClr val="4EC9B0"/>
                </a:solidFill>
                <a:latin typeface="Consolas" panose="020B0609020204030204" pitchFamily="49" charset="0"/>
              </a:rPr>
              <a:t>InvalidEmployeeType</a:t>
            </a:r>
            <a:r>
              <a:rPr lang="es-CO" sz="1400" dirty="0">
                <a:solidFill>
                  <a:srgbClr val="D4D4D4"/>
                </a:solidFill>
                <a:latin typeface="Consolas" panose="020B0609020204030204" pitchFamily="49" charset="0"/>
              </a:rPr>
              <a:t>(</a:t>
            </a:r>
            <a:r>
              <a:rPr lang="es-CO" sz="1400" dirty="0" err="1">
                <a:solidFill>
                  <a:srgbClr val="9CDCFE"/>
                </a:solidFill>
                <a:latin typeface="Consolas" panose="020B0609020204030204" pitchFamily="49" charset="0"/>
              </a:rPr>
              <a:t>e</a:t>
            </a:r>
            <a:r>
              <a:rPr lang="es-CO" sz="1400" dirty="0" err="1">
                <a:solidFill>
                  <a:srgbClr val="D4D4D4"/>
                </a:solidFill>
                <a:latin typeface="Consolas" panose="020B0609020204030204" pitchFamily="49" charset="0"/>
              </a:rPr>
              <a:t>.</a:t>
            </a:r>
            <a:r>
              <a:rPr lang="es-CO" sz="1400" dirty="0" err="1">
                <a:solidFill>
                  <a:srgbClr val="9CDCFE"/>
                </a:solidFill>
                <a:latin typeface="Consolas" panose="020B0609020204030204" pitchFamily="49" charset="0"/>
              </a:rPr>
              <a:t>type</a:t>
            </a:r>
            <a:r>
              <a:rPr lang="es-CO" sz="1400" dirty="0">
                <a:solidFill>
                  <a:srgbClr val="D4D4D4"/>
                </a:solidFill>
                <a:latin typeface="Consolas" panose="020B0609020204030204" pitchFamily="49" charset="0"/>
              </a:rPr>
              <a:t>);</a:t>
            </a:r>
          </a:p>
          <a:p>
            <a:r>
              <a:rPr lang="es-CO" sz="1400" dirty="0">
                <a:solidFill>
                  <a:srgbClr val="D4D4D4"/>
                </a:solidFill>
                <a:latin typeface="Consolas" panose="020B0609020204030204" pitchFamily="49" charset="0"/>
              </a:rPr>
              <a:t>  }</a:t>
            </a:r>
          </a:p>
          <a:p>
            <a:r>
              <a:rPr lang="es-CO" sz="1400" dirty="0">
                <a:solidFill>
                  <a:srgbClr val="D4D4D4"/>
                </a:solidFill>
                <a:latin typeface="Consolas" panose="020B0609020204030204" pitchFamily="49" charset="0"/>
              </a:rPr>
              <a:t>}</a:t>
            </a:r>
            <a:endParaRPr lang="es-CO" sz="1400" b="0" dirty="0">
              <a:solidFill>
                <a:srgbClr val="D4D4D4"/>
              </a:solidFill>
              <a:effectLst/>
              <a:latin typeface="Consolas" panose="020B0609020204030204" pitchFamily="49" charset="0"/>
            </a:endParaRPr>
          </a:p>
        </p:txBody>
      </p:sp>
      <p:sp>
        <p:nvSpPr>
          <p:cNvPr id="9" name="Rectangle 8"/>
          <p:cNvSpPr/>
          <p:nvPr/>
        </p:nvSpPr>
        <p:spPr>
          <a:xfrm>
            <a:off x="4552300" y="5425096"/>
            <a:ext cx="4572000" cy="738664"/>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r>
              <a:rPr lang="en-US" sz="1400" dirty="0" err="1">
                <a:solidFill>
                  <a:srgbClr val="DCDCAA"/>
                </a:solidFill>
                <a:latin typeface="Consolas" panose="020B0609020204030204" pitchFamily="49" charset="0"/>
              </a:rPr>
              <a:t>IsPayDay</a:t>
            </a:r>
            <a:r>
              <a:rPr lang="en-US" sz="1400" dirty="0">
                <a:solidFill>
                  <a:srgbClr val="D4D4D4"/>
                </a:solidFill>
                <a:latin typeface="Consolas" panose="020B0609020204030204" pitchFamily="49" charset="0"/>
              </a:rPr>
              <a:t>(</a:t>
            </a:r>
            <a:r>
              <a:rPr lang="en-US" sz="1400" dirty="0">
                <a:solidFill>
                  <a:srgbClr val="4EC9B0"/>
                </a:solidFill>
                <a:latin typeface="Consolas" panose="020B0609020204030204" pitchFamily="49" charset="0"/>
              </a:rPr>
              <a:t>Employee</a:t>
            </a:r>
            <a:r>
              <a:rPr lang="en-US" sz="1400" dirty="0">
                <a:solidFill>
                  <a:srgbClr val="D4D4D4"/>
                </a:solidFill>
                <a:latin typeface="Consolas" panose="020B0609020204030204" pitchFamily="49" charset="0"/>
              </a:rPr>
              <a:t> </a:t>
            </a:r>
            <a:r>
              <a:rPr lang="en-US" sz="1400" dirty="0" err="1">
                <a:solidFill>
                  <a:srgbClr val="9CDCFE"/>
                </a:solidFill>
                <a:latin typeface="Consolas" panose="020B0609020204030204" pitchFamily="49" charset="0"/>
              </a:rPr>
              <a:t>employee</a:t>
            </a:r>
            <a:r>
              <a:rPr lang="en-US" sz="1400" dirty="0">
                <a:solidFill>
                  <a:srgbClr val="D4D4D4"/>
                </a:solidFill>
                <a:latin typeface="Consolas" panose="020B0609020204030204" pitchFamily="49" charset="0"/>
              </a:rPr>
              <a:t>, </a:t>
            </a:r>
            <a:r>
              <a:rPr lang="en-US" sz="1400" dirty="0">
                <a:solidFill>
                  <a:srgbClr val="4EC9B0"/>
                </a:solidFill>
                <a:latin typeface="Consolas" panose="020B0609020204030204" pitchFamily="49" charset="0"/>
              </a:rPr>
              <a:t>Date</a:t>
            </a:r>
            <a:r>
              <a:rPr lang="en-US" sz="1400" dirty="0">
                <a:solidFill>
                  <a:srgbClr val="D4D4D4"/>
                </a:solidFill>
                <a:latin typeface="Consolas" panose="020B0609020204030204" pitchFamily="49" charset="0"/>
              </a:rPr>
              <a:t> </a:t>
            </a:r>
            <a:r>
              <a:rPr lang="en-US" sz="1400" dirty="0" err="1">
                <a:solidFill>
                  <a:srgbClr val="9CDCFE"/>
                </a:solidFill>
                <a:latin typeface="Consolas" panose="020B0609020204030204" pitchFamily="49" charset="0"/>
              </a:rPr>
              <a:t>payDate</a:t>
            </a:r>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
            </a:r>
            <a:br>
              <a:rPr lang="en-US" sz="1400" dirty="0">
                <a:solidFill>
                  <a:srgbClr val="D4D4D4"/>
                </a:solidFill>
                <a:latin typeface="Consolas" panose="020B0609020204030204" pitchFamily="49" charset="0"/>
              </a:rPr>
            </a:br>
            <a:r>
              <a:rPr lang="en-US" sz="1400" dirty="0" err="1">
                <a:solidFill>
                  <a:srgbClr val="DCDCAA"/>
                </a:solidFill>
                <a:latin typeface="Consolas" panose="020B0609020204030204" pitchFamily="49" charset="0"/>
              </a:rPr>
              <a:t>DeliveryPay</a:t>
            </a:r>
            <a:r>
              <a:rPr lang="en-US" sz="1400" dirty="0">
                <a:solidFill>
                  <a:srgbClr val="D4D4D4"/>
                </a:solidFill>
                <a:latin typeface="Consolas" panose="020B0609020204030204" pitchFamily="49" charset="0"/>
              </a:rPr>
              <a:t>(</a:t>
            </a:r>
            <a:r>
              <a:rPr lang="en-US" sz="1400" dirty="0">
                <a:solidFill>
                  <a:srgbClr val="4EC9B0"/>
                </a:solidFill>
                <a:latin typeface="Consolas" panose="020B0609020204030204" pitchFamily="49" charset="0"/>
              </a:rPr>
              <a:t>employee</a:t>
            </a:r>
            <a:r>
              <a:rPr lang="en-US" sz="1400" dirty="0">
                <a:solidFill>
                  <a:srgbClr val="D4D4D4"/>
                </a:solidFill>
                <a:latin typeface="Consolas" panose="020B0609020204030204" pitchFamily="49" charset="0"/>
              </a:rPr>
              <a:t> </a:t>
            </a:r>
            <a:r>
              <a:rPr lang="en-US" sz="1400" dirty="0" err="1">
                <a:solidFill>
                  <a:srgbClr val="9CDCFE"/>
                </a:solidFill>
                <a:latin typeface="Consolas" panose="020B0609020204030204" pitchFamily="49" charset="0"/>
              </a:rPr>
              <a:t>employee</a:t>
            </a:r>
            <a:r>
              <a:rPr lang="en-US" sz="1400" dirty="0">
                <a:solidFill>
                  <a:srgbClr val="D4D4D4"/>
                </a:solidFill>
                <a:latin typeface="Consolas" panose="020B0609020204030204" pitchFamily="49" charset="0"/>
              </a:rPr>
              <a:t>, </a:t>
            </a:r>
            <a:r>
              <a:rPr lang="en-US" sz="1400" dirty="0">
                <a:solidFill>
                  <a:srgbClr val="4EC9B0"/>
                </a:solidFill>
                <a:latin typeface="Consolas" panose="020B0609020204030204" pitchFamily="49" charset="0"/>
              </a:rPr>
              <a:t>Money</a:t>
            </a:r>
            <a:r>
              <a:rPr lang="en-US" sz="1400" dirty="0">
                <a:solidFill>
                  <a:srgbClr val="D4D4D4"/>
                </a:solidFill>
                <a:latin typeface="Consolas" panose="020B0609020204030204" pitchFamily="49" charset="0"/>
              </a:rPr>
              <a:t> </a:t>
            </a:r>
            <a:r>
              <a:rPr lang="en-US" sz="1400" dirty="0">
                <a:solidFill>
                  <a:srgbClr val="9CDCFE"/>
                </a:solidFill>
                <a:latin typeface="Consolas" panose="020B0609020204030204" pitchFamily="49" charset="0"/>
              </a:rPr>
              <a:t>money</a:t>
            </a:r>
            <a:r>
              <a:rPr lang="en-US" sz="1400" dirty="0">
                <a:solidFill>
                  <a:srgbClr val="D4D4D4"/>
                </a:solidFill>
                <a:latin typeface="Consolas" panose="020B0609020204030204" pitchFamily="49" charset="0"/>
              </a:rPr>
              <a:t>)</a:t>
            </a:r>
            <a:endParaRPr lang="en-US"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58480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Switch</a:t>
            </a:r>
            <a:r>
              <a:rPr lang="es-CO" dirty="0" smtClean="0"/>
              <a:t> </a:t>
            </a:r>
            <a:r>
              <a:rPr lang="es-CO" dirty="0" err="1" smtClean="0"/>
              <a:t>Statement</a:t>
            </a:r>
            <a:endParaRPr lang="en-US" dirty="0"/>
          </a:p>
        </p:txBody>
      </p:sp>
      <p:sp>
        <p:nvSpPr>
          <p:cNvPr id="4" name="Content Placeholder 3"/>
          <p:cNvSpPr>
            <a:spLocks noGrp="1"/>
          </p:cNvSpPr>
          <p:nvPr>
            <p:ph idx="1"/>
          </p:nvPr>
        </p:nvSpPr>
        <p:spPr>
          <a:xfrm>
            <a:off x="457200" y="1600200"/>
            <a:ext cx="8229600" cy="4525963"/>
          </a:xfrm>
        </p:spPr>
        <p:txBody>
          <a:bodyPr>
            <a:normAutofit/>
          </a:bodyPr>
          <a:lstStyle/>
          <a:p>
            <a:r>
              <a:rPr lang="es-CO" smtClean="0"/>
              <a:t>La solución será depender de una factoría que retorne el tipo de empleado con los métodos asociados al mismo</a:t>
            </a:r>
            <a:endParaRPr lang="es-CO" dirty="0" smtClean="0"/>
          </a:p>
        </p:txBody>
      </p:sp>
      <p:sp>
        <p:nvSpPr>
          <p:cNvPr id="3" name="Rectangle 2"/>
          <p:cNvSpPr/>
          <p:nvPr/>
        </p:nvSpPr>
        <p:spPr>
          <a:xfrm>
            <a:off x="2931046" y="3429000"/>
            <a:ext cx="3281907"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dirty="0">
                <a:solidFill>
                  <a:srgbClr val="569CD6"/>
                </a:solidFill>
                <a:latin typeface="Consolas" panose="020B0609020204030204" pitchFamily="49" charset="0"/>
              </a:rPr>
              <a:t>public</a:t>
            </a:r>
            <a:r>
              <a:rPr lang="en-US" sz="1400" dirty="0">
                <a:solidFill>
                  <a:srgbClr val="D4D4D4"/>
                </a:solidFill>
                <a:latin typeface="Consolas" panose="020B0609020204030204" pitchFamily="49" charset="0"/>
              </a:rPr>
              <a:t> </a:t>
            </a:r>
            <a:r>
              <a:rPr lang="en-US" sz="1400" dirty="0">
                <a:solidFill>
                  <a:srgbClr val="569CD6"/>
                </a:solidFill>
                <a:latin typeface="Consolas" panose="020B0609020204030204" pitchFamily="49" charset="0"/>
              </a:rPr>
              <a:t>interface</a:t>
            </a:r>
            <a:r>
              <a:rPr lang="en-US" sz="1400" dirty="0">
                <a:solidFill>
                  <a:srgbClr val="D4D4D4"/>
                </a:solidFill>
                <a:latin typeface="Consolas" panose="020B0609020204030204" pitchFamily="49" charset="0"/>
              </a:rPr>
              <a:t> </a:t>
            </a:r>
            <a:r>
              <a:rPr lang="en-US" sz="1400" dirty="0" err="1">
                <a:solidFill>
                  <a:srgbClr val="4EC9B0"/>
                </a:solidFill>
                <a:latin typeface="Consolas" panose="020B0609020204030204" pitchFamily="49" charset="0"/>
              </a:rPr>
              <a:t>IEmployee</a:t>
            </a:r>
            <a:r>
              <a:rPr lang="en-US" sz="1400" dirty="0">
                <a:solidFill>
                  <a:srgbClr val="D4D4D4"/>
                </a:solidFill>
                <a:latin typeface="Consolas" panose="020B0609020204030204" pitchFamily="49" charset="0"/>
              </a:rPr>
              <a:t> </a:t>
            </a:r>
          </a:p>
          <a:p>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  </a:t>
            </a:r>
            <a:r>
              <a:rPr lang="en-US" sz="1400" dirty="0" err="1">
                <a:solidFill>
                  <a:srgbClr val="4EC9B0"/>
                </a:solidFill>
                <a:latin typeface="Consolas" panose="020B0609020204030204" pitchFamily="49" charset="0"/>
              </a:rPr>
              <a:t>boolean</a:t>
            </a:r>
            <a:r>
              <a:rPr lang="en-US" sz="1400" dirty="0">
                <a:solidFill>
                  <a:srgbClr val="D4D4D4"/>
                </a:solidFill>
                <a:latin typeface="Consolas" panose="020B0609020204030204" pitchFamily="49" charset="0"/>
              </a:rPr>
              <a:t> </a:t>
            </a:r>
            <a:r>
              <a:rPr lang="en-US" sz="1400" dirty="0" err="1">
                <a:solidFill>
                  <a:srgbClr val="DCDCAA"/>
                </a:solidFill>
                <a:latin typeface="Consolas" panose="020B0609020204030204" pitchFamily="49" charset="0"/>
              </a:rPr>
              <a:t>IsPayday</a:t>
            </a:r>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  </a:t>
            </a:r>
            <a:r>
              <a:rPr lang="en-US" sz="1400" dirty="0">
                <a:solidFill>
                  <a:srgbClr val="4EC9B0"/>
                </a:solidFill>
                <a:latin typeface="Consolas" panose="020B0609020204030204" pitchFamily="49" charset="0"/>
              </a:rPr>
              <a:t>Money</a:t>
            </a:r>
            <a:r>
              <a:rPr lang="en-US" sz="1400" dirty="0">
                <a:solidFill>
                  <a:srgbClr val="D4D4D4"/>
                </a:solidFill>
                <a:latin typeface="Consolas" panose="020B0609020204030204" pitchFamily="49" charset="0"/>
              </a:rPr>
              <a:t> </a:t>
            </a:r>
            <a:r>
              <a:rPr lang="en-US" sz="1400" dirty="0" err="1">
                <a:solidFill>
                  <a:srgbClr val="DCDCAA"/>
                </a:solidFill>
                <a:latin typeface="Consolas" panose="020B0609020204030204" pitchFamily="49" charset="0"/>
              </a:rPr>
              <a:t>CalculatePay</a:t>
            </a:r>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  </a:t>
            </a:r>
            <a:r>
              <a:rPr lang="en-US" sz="1400" dirty="0">
                <a:solidFill>
                  <a:srgbClr val="569CD6"/>
                </a:solidFill>
                <a:latin typeface="Consolas" panose="020B0609020204030204" pitchFamily="49" charset="0"/>
              </a:rPr>
              <a:t>void</a:t>
            </a:r>
            <a:r>
              <a:rPr lang="en-US" sz="1400" dirty="0">
                <a:solidFill>
                  <a:srgbClr val="D4D4D4"/>
                </a:solidFill>
                <a:latin typeface="Consolas" panose="020B0609020204030204" pitchFamily="49" charset="0"/>
              </a:rPr>
              <a:t> </a:t>
            </a:r>
            <a:r>
              <a:rPr lang="en-US" sz="1400" dirty="0" err="1">
                <a:solidFill>
                  <a:srgbClr val="DCDCAA"/>
                </a:solidFill>
                <a:latin typeface="Consolas" panose="020B0609020204030204" pitchFamily="49" charset="0"/>
              </a:rPr>
              <a:t>DeliverPay</a:t>
            </a:r>
            <a:r>
              <a:rPr lang="en-US" sz="1400" dirty="0">
                <a:solidFill>
                  <a:srgbClr val="D4D4D4"/>
                </a:solidFill>
                <a:latin typeface="Consolas" panose="020B0609020204030204" pitchFamily="49" charset="0"/>
              </a:rPr>
              <a:t>(</a:t>
            </a:r>
            <a:r>
              <a:rPr lang="en-US" sz="1400" dirty="0">
                <a:solidFill>
                  <a:srgbClr val="4EC9B0"/>
                </a:solidFill>
                <a:latin typeface="Consolas" panose="020B0609020204030204" pitchFamily="49" charset="0"/>
              </a:rPr>
              <a:t>Money</a:t>
            </a:r>
            <a:r>
              <a:rPr lang="en-US" sz="1400" dirty="0">
                <a:solidFill>
                  <a:srgbClr val="D4D4D4"/>
                </a:solidFill>
                <a:latin typeface="Consolas" panose="020B0609020204030204" pitchFamily="49" charset="0"/>
              </a:rPr>
              <a:t> </a:t>
            </a:r>
            <a:r>
              <a:rPr lang="en-US" sz="1400" dirty="0">
                <a:solidFill>
                  <a:srgbClr val="9CDCFE"/>
                </a:solidFill>
                <a:latin typeface="Consolas" panose="020B0609020204030204" pitchFamily="49" charset="0"/>
              </a:rPr>
              <a:t>pay</a:t>
            </a:r>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a:t>
            </a:r>
            <a:endParaRPr lang="en-US" sz="1400" b="0" dirty="0">
              <a:solidFill>
                <a:srgbClr val="D4D4D4"/>
              </a:solidFill>
              <a:effectLst/>
              <a:latin typeface="Consolas" panose="020B0609020204030204" pitchFamily="49" charset="0"/>
            </a:endParaRPr>
          </a:p>
        </p:txBody>
      </p:sp>
      <p:sp>
        <p:nvSpPr>
          <p:cNvPr id="6" name="Rectangle 5"/>
          <p:cNvSpPr/>
          <p:nvPr/>
        </p:nvSpPr>
        <p:spPr>
          <a:xfrm>
            <a:off x="1763688" y="5132020"/>
            <a:ext cx="6102424" cy="95410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dirty="0">
                <a:solidFill>
                  <a:srgbClr val="569CD6"/>
                </a:solidFill>
                <a:latin typeface="Consolas" panose="020B0609020204030204" pitchFamily="49" charset="0"/>
              </a:rPr>
              <a:t>public</a:t>
            </a:r>
            <a:r>
              <a:rPr lang="en-US" sz="1400" dirty="0">
                <a:solidFill>
                  <a:srgbClr val="D4D4D4"/>
                </a:solidFill>
                <a:latin typeface="Consolas" panose="020B0609020204030204" pitchFamily="49" charset="0"/>
              </a:rPr>
              <a:t> </a:t>
            </a:r>
            <a:r>
              <a:rPr lang="en-US" sz="1400" dirty="0">
                <a:solidFill>
                  <a:srgbClr val="569CD6"/>
                </a:solidFill>
                <a:latin typeface="Consolas" panose="020B0609020204030204" pitchFamily="49" charset="0"/>
              </a:rPr>
              <a:t>interface</a:t>
            </a:r>
            <a:r>
              <a:rPr lang="en-US" sz="1400" dirty="0">
                <a:solidFill>
                  <a:srgbClr val="D4D4D4"/>
                </a:solidFill>
                <a:latin typeface="Consolas" panose="020B0609020204030204" pitchFamily="49" charset="0"/>
              </a:rPr>
              <a:t> </a:t>
            </a:r>
            <a:r>
              <a:rPr lang="en-US" sz="1400" dirty="0" err="1">
                <a:solidFill>
                  <a:srgbClr val="4EC9B0"/>
                </a:solidFill>
                <a:latin typeface="Consolas" panose="020B0609020204030204" pitchFamily="49" charset="0"/>
              </a:rPr>
              <a:t>IEmployeeFactory</a:t>
            </a:r>
            <a:r>
              <a:rPr lang="en-US" sz="1400" dirty="0">
                <a:solidFill>
                  <a:srgbClr val="D4D4D4"/>
                </a:solidFill>
                <a:latin typeface="Consolas" panose="020B0609020204030204" pitchFamily="49" charset="0"/>
              </a:rPr>
              <a:t> </a:t>
            </a:r>
          </a:p>
          <a:p>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   </a:t>
            </a:r>
            <a:r>
              <a:rPr lang="en-US" sz="1400" dirty="0" err="1">
                <a:solidFill>
                  <a:srgbClr val="4EC9B0"/>
                </a:solidFill>
                <a:latin typeface="Consolas" panose="020B0609020204030204" pitchFamily="49" charset="0"/>
              </a:rPr>
              <a:t>IEmployee</a:t>
            </a:r>
            <a:r>
              <a:rPr lang="en-US" sz="1400" dirty="0">
                <a:solidFill>
                  <a:srgbClr val="D4D4D4"/>
                </a:solidFill>
                <a:latin typeface="Consolas" panose="020B0609020204030204" pitchFamily="49" charset="0"/>
              </a:rPr>
              <a:t> </a:t>
            </a:r>
            <a:r>
              <a:rPr lang="en-US" sz="1400" dirty="0" err="1">
                <a:solidFill>
                  <a:srgbClr val="DCDCAA"/>
                </a:solidFill>
                <a:latin typeface="Consolas" panose="020B0609020204030204" pitchFamily="49" charset="0"/>
              </a:rPr>
              <a:t>MakeEmployee</a:t>
            </a:r>
            <a:r>
              <a:rPr lang="en-US" sz="1400" dirty="0">
                <a:solidFill>
                  <a:srgbClr val="D4D4D4"/>
                </a:solidFill>
                <a:latin typeface="Consolas" panose="020B0609020204030204" pitchFamily="49" charset="0"/>
              </a:rPr>
              <a:t>(</a:t>
            </a:r>
            <a:r>
              <a:rPr lang="en-US" sz="1400" dirty="0" err="1">
                <a:solidFill>
                  <a:srgbClr val="4EC9B0"/>
                </a:solidFill>
                <a:latin typeface="Consolas" panose="020B0609020204030204" pitchFamily="49" charset="0"/>
              </a:rPr>
              <a:t>EmployeeRecord</a:t>
            </a:r>
            <a:r>
              <a:rPr lang="en-US" sz="1400" dirty="0">
                <a:solidFill>
                  <a:srgbClr val="D4D4D4"/>
                </a:solidFill>
                <a:latin typeface="Consolas" panose="020B0609020204030204" pitchFamily="49" charset="0"/>
              </a:rPr>
              <a:t> </a:t>
            </a:r>
            <a:r>
              <a:rPr lang="en-US" sz="1400" dirty="0" err="1">
                <a:solidFill>
                  <a:srgbClr val="9CDCFE"/>
                </a:solidFill>
                <a:latin typeface="Consolas" panose="020B0609020204030204" pitchFamily="49" charset="0"/>
              </a:rPr>
              <a:t>employeeRecord</a:t>
            </a:r>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a:t>
            </a:r>
            <a:endParaRPr lang="en-US"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913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Switch</a:t>
            </a:r>
            <a:r>
              <a:rPr lang="es-CO" dirty="0" smtClean="0"/>
              <a:t> </a:t>
            </a:r>
            <a:r>
              <a:rPr lang="es-CO" dirty="0" err="1" smtClean="0"/>
              <a:t>Statement</a:t>
            </a:r>
            <a:endParaRPr lang="en-US" dirty="0"/>
          </a:p>
        </p:txBody>
      </p:sp>
      <p:sp>
        <p:nvSpPr>
          <p:cNvPr id="3" name="Rectangle 2"/>
          <p:cNvSpPr/>
          <p:nvPr/>
        </p:nvSpPr>
        <p:spPr>
          <a:xfrm>
            <a:off x="2931046" y="3429000"/>
            <a:ext cx="3281907"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dirty="0">
                <a:solidFill>
                  <a:srgbClr val="569CD6"/>
                </a:solidFill>
                <a:latin typeface="Consolas" panose="020B0609020204030204" pitchFamily="49" charset="0"/>
              </a:rPr>
              <a:t>public</a:t>
            </a:r>
            <a:r>
              <a:rPr lang="en-US" sz="1400" dirty="0">
                <a:solidFill>
                  <a:srgbClr val="D4D4D4"/>
                </a:solidFill>
                <a:latin typeface="Consolas" panose="020B0609020204030204" pitchFamily="49" charset="0"/>
              </a:rPr>
              <a:t> </a:t>
            </a:r>
            <a:r>
              <a:rPr lang="en-US" sz="1400" dirty="0">
                <a:solidFill>
                  <a:srgbClr val="569CD6"/>
                </a:solidFill>
                <a:latin typeface="Consolas" panose="020B0609020204030204" pitchFamily="49" charset="0"/>
              </a:rPr>
              <a:t>interface</a:t>
            </a:r>
            <a:r>
              <a:rPr lang="en-US" sz="1400" dirty="0">
                <a:solidFill>
                  <a:srgbClr val="D4D4D4"/>
                </a:solidFill>
                <a:latin typeface="Consolas" panose="020B0609020204030204" pitchFamily="49" charset="0"/>
              </a:rPr>
              <a:t> </a:t>
            </a:r>
            <a:r>
              <a:rPr lang="en-US" sz="1400" dirty="0" err="1">
                <a:solidFill>
                  <a:srgbClr val="4EC9B0"/>
                </a:solidFill>
                <a:latin typeface="Consolas" panose="020B0609020204030204" pitchFamily="49" charset="0"/>
              </a:rPr>
              <a:t>IEmployee</a:t>
            </a:r>
            <a:r>
              <a:rPr lang="en-US" sz="1400" dirty="0">
                <a:solidFill>
                  <a:srgbClr val="D4D4D4"/>
                </a:solidFill>
                <a:latin typeface="Consolas" panose="020B0609020204030204" pitchFamily="49" charset="0"/>
              </a:rPr>
              <a:t> </a:t>
            </a:r>
          </a:p>
          <a:p>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  </a:t>
            </a:r>
            <a:r>
              <a:rPr lang="en-US" sz="1400" dirty="0" err="1">
                <a:solidFill>
                  <a:srgbClr val="4EC9B0"/>
                </a:solidFill>
                <a:latin typeface="Consolas" panose="020B0609020204030204" pitchFamily="49" charset="0"/>
              </a:rPr>
              <a:t>boolean</a:t>
            </a:r>
            <a:r>
              <a:rPr lang="en-US" sz="1400" dirty="0">
                <a:solidFill>
                  <a:srgbClr val="D4D4D4"/>
                </a:solidFill>
                <a:latin typeface="Consolas" panose="020B0609020204030204" pitchFamily="49" charset="0"/>
              </a:rPr>
              <a:t> </a:t>
            </a:r>
            <a:r>
              <a:rPr lang="en-US" sz="1400" dirty="0" err="1">
                <a:solidFill>
                  <a:srgbClr val="DCDCAA"/>
                </a:solidFill>
                <a:latin typeface="Consolas" panose="020B0609020204030204" pitchFamily="49" charset="0"/>
              </a:rPr>
              <a:t>IsPayday</a:t>
            </a:r>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  </a:t>
            </a:r>
            <a:r>
              <a:rPr lang="en-US" sz="1400" dirty="0">
                <a:solidFill>
                  <a:srgbClr val="4EC9B0"/>
                </a:solidFill>
                <a:latin typeface="Consolas" panose="020B0609020204030204" pitchFamily="49" charset="0"/>
              </a:rPr>
              <a:t>Money</a:t>
            </a:r>
            <a:r>
              <a:rPr lang="en-US" sz="1400" dirty="0">
                <a:solidFill>
                  <a:srgbClr val="D4D4D4"/>
                </a:solidFill>
                <a:latin typeface="Consolas" panose="020B0609020204030204" pitchFamily="49" charset="0"/>
              </a:rPr>
              <a:t> </a:t>
            </a:r>
            <a:r>
              <a:rPr lang="en-US" sz="1400" dirty="0" err="1">
                <a:solidFill>
                  <a:srgbClr val="DCDCAA"/>
                </a:solidFill>
                <a:latin typeface="Consolas" panose="020B0609020204030204" pitchFamily="49" charset="0"/>
              </a:rPr>
              <a:t>CalculatePay</a:t>
            </a:r>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  </a:t>
            </a:r>
            <a:r>
              <a:rPr lang="en-US" sz="1400" dirty="0">
                <a:solidFill>
                  <a:srgbClr val="569CD6"/>
                </a:solidFill>
                <a:latin typeface="Consolas" panose="020B0609020204030204" pitchFamily="49" charset="0"/>
              </a:rPr>
              <a:t>void</a:t>
            </a:r>
            <a:r>
              <a:rPr lang="en-US" sz="1400" dirty="0">
                <a:solidFill>
                  <a:srgbClr val="D4D4D4"/>
                </a:solidFill>
                <a:latin typeface="Consolas" panose="020B0609020204030204" pitchFamily="49" charset="0"/>
              </a:rPr>
              <a:t> </a:t>
            </a:r>
            <a:r>
              <a:rPr lang="en-US" sz="1400" dirty="0" err="1">
                <a:solidFill>
                  <a:srgbClr val="DCDCAA"/>
                </a:solidFill>
                <a:latin typeface="Consolas" panose="020B0609020204030204" pitchFamily="49" charset="0"/>
              </a:rPr>
              <a:t>DeliverPay</a:t>
            </a:r>
            <a:r>
              <a:rPr lang="en-US" sz="1400" dirty="0">
                <a:solidFill>
                  <a:srgbClr val="D4D4D4"/>
                </a:solidFill>
                <a:latin typeface="Consolas" panose="020B0609020204030204" pitchFamily="49" charset="0"/>
              </a:rPr>
              <a:t>(</a:t>
            </a:r>
            <a:r>
              <a:rPr lang="en-US" sz="1400" dirty="0">
                <a:solidFill>
                  <a:srgbClr val="4EC9B0"/>
                </a:solidFill>
                <a:latin typeface="Consolas" panose="020B0609020204030204" pitchFamily="49" charset="0"/>
              </a:rPr>
              <a:t>Money</a:t>
            </a:r>
            <a:r>
              <a:rPr lang="en-US" sz="1400" dirty="0">
                <a:solidFill>
                  <a:srgbClr val="D4D4D4"/>
                </a:solidFill>
                <a:latin typeface="Consolas" panose="020B0609020204030204" pitchFamily="49" charset="0"/>
              </a:rPr>
              <a:t> </a:t>
            </a:r>
            <a:r>
              <a:rPr lang="en-US" sz="1400" dirty="0">
                <a:solidFill>
                  <a:srgbClr val="9CDCFE"/>
                </a:solidFill>
                <a:latin typeface="Consolas" panose="020B0609020204030204" pitchFamily="49" charset="0"/>
              </a:rPr>
              <a:t>pay</a:t>
            </a:r>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a:t>
            </a:r>
            <a:endParaRPr lang="en-US" sz="1400" b="0" dirty="0">
              <a:solidFill>
                <a:srgbClr val="D4D4D4"/>
              </a:solidFill>
              <a:effectLst/>
              <a:latin typeface="Consolas" panose="020B0609020204030204" pitchFamily="49" charset="0"/>
            </a:endParaRPr>
          </a:p>
        </p:txBody>
      </p:sp>
      <p:sp>
        <p:nvSpPr>
          <p:cNvPr id="7" name="Rectangle 6"/>
          <p:cNvSpPr/>
          <p:nvPr/>
        </p:nvSpPr>
        <p:spPr>
          <a:xfrm>
            <a:off x="611560" y="1628800"/>
            <a:ext cx="8208912" cy="480131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CO" dirty="0" err="1">
                <a:solidFill>
                  <a:srgbClr val="569CD6"/>
                </a:solidFill>
                <a:latin typeface="Consolas" panose="020B0609020204030204" pitchFamily="49" charset="0"/>
              </a:rPr>
              <a:t>public</a:t>
            </a:r>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class</a:t>
            </a:r>
            <a:r>
              <a:rPr lang="es-CO" dirty="0">
                <a:solidFill>
                  <a:srgbClr val="D4D4D4"/>
                </a:solidFill>
                <a:latin typeface="Consolas" panose="020B0609020204030204" pitchFamily="49" charset="0"/>
              </a:rPr>
              <a:t> </a:t>
            </a:r>
            <a:r>
              <a:rPr lang="es-CO" dirty="0" err="1" smtClean="0">
                <a:solidFill>
                  <a:srgbClr val="4EC9B0"/>
                </a:solidFill>
                <a:latin typeface="Consolas" panose="020B0609020204030204" pitchFamily="49" charset="0"/>
              </a:rPr>
              <a:t>EmployeeFactory</a:t>
            </a:r>
            <a:r>
              <a:rPr lang="es-CO" dirty="0" smtClean="0">
                <a:solidFill>
                  <a:srgbClr val="D4D4D4"/>
                </a:solidFill>
                <a:latin typeface="Consolas" panose="020B0609020204030204" pitchFamily="49" charset="0"/>
              </a:rPr>
              <a:t>: </a:t>
            </a:r>
            <a:r>
              <a:rPr lang="es-CO" dirty="0" err="1">
                <a:solidFill>
                  <a:srgbClr val="4EC9B0"/>
                </a:solidFill>
                <a:latin typeface="Consolas" panose="020B0609020204030204" pitchFamily="49" charset="0"/>
              </a:rPr>
              <a:t>IEmployeeFactory</a:t>
            </a:r>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public</a:t>
            </a:r>
            <a:r>
              <a:rPr lang="es-CO" dirty="0">
                <a:solidFill>
                  <a:srgbClr val="D4D4D4"/>
                </a:solidFill>
                <a:latin typeface="Consolas" panose="020B0609020204030204" pitchFamily="49" charset="0"/>
              </a:rPr>
              <a:t> </a:t>
            </a:r>
            <a:r>
              <a:rPr lang="es-CO" dirty="0" err="1">
                <a:solidFill>
                  <a:srgbClr val="4EC9B0"/>
                </a:solidFill>
                <a:latin typeface="Consolas" panose="020B0609020204030204" pitchFamily="49" charset="0"/>
              </a:rPr>
              <a:t>Employee</a:t>
            </a:r>
            <a:r>
              <a:rPr lang="es-CO" dirty="0">
                <a:solidFill>
                  <a:srgbClr val="D4D4D4"/>
                </a:solidFill>
                <a:latin typeface="Consolas" panose="020B0609020204030204" pitchFamily="49" charset="0"/>
              </a:rPr>
              <a:t> </a:t>
            </a:r>
            <a:r>
              <a:rPr lang="es-CO" dirty="0" err="1">
                <a:solidFill>
                  <a:srgbClr val="DCDCAA"/>
                </a:solidFill>
                <a:latin typeface="Consolas" panose="020B0609020204030204" pitchFamily="49" charset="0"/>
              </a:rPr>
              <a:t>MakeEmployee</a:t>
            </a:r>
            <a:r>
              <a:rPr lang="es-CO" dirty="0">
                <a:solidFill>
                  <a:srgbClr val="D4D4D4"/>
                </a:solidFill>
                <a:latin typeface="Consolas" panose="020B0609020204030204" pitchFamily="49" charset="0"/>
              </a:rPr>
              <a:t>(</a:t>
            </a:r>
            <a:r>
              <a:rPr lang="es-CO" dirty="0" err="1">
                <a:solidFill>
                  <a:srgbClr val="4EC9B0"/>
                </a:solidFill>
                <a:latin typeface="Consolas" panose="020B0609020204030204" pitchFamily="49" charset="0"/>
              </a:rPr>
              <a:t>EmployeeRecord</a:t>
            </a:r>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employeeRecord</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err="1">
                <a:solidFill>
                  <a:srgbClr val="C586C0"/>
                </a:solidFill>
                <a:latin typeface="Consolas" panose="020B0609020204030204" pitchFamily="49" charset="0"/>
              </a:rPr>
              <a:t>switch</a:t>
            </a:r>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employeeRecord</a:t>
            </a:r>
            <a:r>
              <a:rPr lang="es-CO" dirty="0" err="1">
                <a:solidFill>
                  <a:srgbClr val="D4D4D4"/>
                </a:solidFill>
                <a:latin typeface="Consolas" panose="020B0609020204030204" pitchFamily="49" charset="0"/>
              </a:rPr>
              <a:t>.</a:t>
            </a:r>
            <a:r>
              <a:rPr lang="es-CO" dirty="0" err="1">
                <a:solidFill>
                  <a:srgbClr val="9CDCFE"/>
                </a:solidFill>
                <a:latin typeface="Consolas" panose="020B0609020204030204" pitchFamily="49" charset="0"/>
              </a:rPr>
              <a:t>type</a:t>
            </a:r>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a:solidFill>
                  <a:srgbClr val="C586C0"/>
                </a:solidFill>
                <a:latin typeface="Consolas" panose="020B0609020204030204" pitchFamily="49" charset="0"/>
              </a:rPr>
              <a:t>case</a:t>
            </a:r>
            <a:r>
              <a:rPr lang="es-CO" dirty="0">
                <a:solidFill>
                  <a:srgbClr val="D4D4D4"/>
                </a:solidFill>
                <a:latin typeface="Consolas" panose="020B0609020204030204" pitchFamily="49" charset="0"/>
              </a:rPr>
              <a:t> </a:t>
            </a:r>
            <a:r>
              <a:rPr lang="es-CO" dirty="0">
                <a:solidFill>
                  <a:srgbClr val="9CDCFE"/>
                </a:solidFill>
                <a:latin typeface="Consolas" panose="020B0609020204030204" pitchFamily="49" charset="0"/>
              </a:rPr>
              <a:t>COMMISSIONED</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r>
              <a:rPr lang="es-CO" dirty="0" err="1">
                <a:solidFill>
                  <a:srgbClr val="C586C0"/>
                </a:solidFill>
                <a:latin typeface="Consolas" panose="020B0609020204030204" pitchFamily="49" charset="0"/>
              </a:rPr>
              <a:t>return</a:t>
            </a:r>
            <a:r>
              <a:rPr lang="es-CO" dirty="0">
                <a:solidFill>
                  <a:srgbClr val="D4D4D4"/>
                </a:solidFill>
                <a:latin typeface="Consolas" panose="020B0609020204030204" pitchFamily="49" charset="0"/>
              </a:rPr>
              <a:t> </a:t>
            </a:r>
            <a:r>
              <a:rPr lang="es-CO" dirty="0">
                <a:solidFill>
                  <a:srgbClr val="569CD6"/>
                </a:solidFill>
                <a:latin typeface="Consolas" panose="020B0609020204030204" pitchFamily="49" charset="0"/>
              </a:rPr>
              <a:t>new</a:t>
            </a:r>
            <a:r>
              <a:rPr lang="es-CO" dirty="0">
                <a:solidFill>
                  <a:srgbClr val="D4D4D4"/>
                </a:solidFill>
                <a:latin typeface="Consolas" panose="020B0609020204030204" pitchFamily="49" charset="0"/>
              </a:rPr>
              <a:t> </a:t>
            </a:r>
            <a:r>
              <a:rPr lang="es-CO" dirty="0" err="1">
                <a:solidFill>
                  <a:srgbClr val="4EC9B0"/>
                </a:solidFill>
                <a:latin typeface="Consolas" panose="020B0609020204030204" pitchFamily="49" charset="0"/>
              </a:rPr>
              <a:t>CommissionedEmployee</a:t>
            </a:r>
            <a:r>
              <a:rPr lang="es-CO" dirty="0">
                <a:solidFill>
                  <a:srgbClr val="D4D4D4"/>
                </a:solidFill>
                <a:latin typeface="Consolas" panose="020B0609020204030204" pitchFamily="49" charset="0"/>
              </a:rPr>
              <a:t>(</a:t>
            </a:r>
            <a:r>
              <a:rPr lang="es-CO" dirty="0">
                <a:solidFill>
                  <a:srgbClr val="9CDCFE"/>
                </a:solidFill>
                <a:latin typeface="Consolas" panose="020B0609020204030204" pitchFamily="49" charset="0"/>
              </a:rPr>
              <a:t>r</a:t>
            </a:r>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a:solidFill>
                  <a:srgbClr val="C586C0"/>
                </a:solidFill>
                <a:latin typeface="Consolas" panose="020B0609020204030204" pitchFamily="49" charset="0"/>
              </a:rPr>
              <a:t>case</a:t>
            </a:r>
            <a:r>
              <a:rPr lang="es-CO" dirty="0">
                <a:solidFill>
                  <a:srgbClr val="D4D4D4"/>
                </a:solidFill>
                <a:latin typeface="Consolas" panose="020B0609020204030204" pitchFamily="49" charset="0"/>
              </a:rPr>
              <a:t> </a:t>
            </a:r>
            <a:r>
              <a:rPr lang="es-CO" dirty="0">
                <a:solidFill>
                  <a:srgbClr val="9CDCFE"/>
                </a:solidFill>
                <a:latin typeface="Consolas" panose="020B0609020204030204" pitchFamily="49" charset="0"/>
              </a:rPr>
              <a:t>HOURLY</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r>
              <a:rPr lang="es-CO" dirty="0" err="1">
                <a:solidFill>
                  <a:srgbClr val="C586C0"/>
                </a:solidFill>
                <a:latin typeface="Consolas" panose="020B0609020204030204" pitchFamily="49" charset="0"/>
              </a:rPr>
              <a:t>return</a:t>
            </a:r>
            <a:r>
              <a:rPr lang="es-CO" dirty="0">
                <a:solidFill>
                  <a:srgbClr val="D4D4D4"/>
                </a:solidFill>
                <a:latin typeface="Consolas" panose="020B0609020204030204" pitchFamily="49" charset="0"/>
              </a:rPr>
              <a:t> </a:t>
            </a:r>
            <a:r>
              <a:rPr lang="es-CO" dirty="0">
                <a:solidFill>
                  <a:srgbClr val="569CD6"/>
                </a:solidFill>
                <a:latin typeface="Consolas" panose="020B0609020204030204" pitchFamily="49" charset="0"/>
              </a:rPr>
              <a:t>new</a:t>
            </a:r>
            <a:r>
              <a:rPr lang="es-CO" dirty="0">
                <a:solidFill>
                  <a:srgbClr val="D4D4D4"/>
                </a:solidFill>
                <a:latin typeface="Consolas" panose="020B0609020204030204" pitchFamily="49" charset="0"/>
              </a:rPr>
              <a:t> </a:t>
            </a:r>
            <a:r>
              <a:rPr lang="es-CO" dirty="0" err="1">
                <a:solidFill>
                  <a:srgbClr val="4EC9B0"/>
                </a:solidFill>
                <a:latin typeface="Consolas" panose="020B0609020204030204" pitchFamily="49" charset="0"/>
              </a:rPr>
              <a:t>HourlyEmployee</a:t>
            </a:r>
            <a:r>
              <a:rPr lang="es-CO" dirty="0">
                <a:solidFill>
                  <a:srgbClr val="D4D4D4"/>
                </a:solidFill>
                <a:latin typeface="Consolas" panose="020B0609020204030204" pitchFamily="49" charset="0"/>
              </a:rPr>
              <a:t>(</a:t>
            </a:r>
            <a:r>
              <a:rPr lang="es-CO" dirty="0">
                <a:solidFill>
                  <a:srgbClr val="9CDCFE"/>
                </a:solidFill>
                <a:latin typeface="Consolas" panose="020B0609020204030204" pitchFamily="49" charset="0"/>
              </a:rPr>
              <a:t>r</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r>
              <a:rPr lang="es-CO" dirty="0">
                <a:solidFill>
                  <a:srgbClr val="C586C0"/>
                </a:solidFill>
                <a:latin typeface="Consolas" panose="020B0609020204030204" pitchFamily="49" charset="0"/>
              </a:rPr>
              <a:t>case</a:t>
            </a:r>
            <a:r>
              <a:rPr lang="es-CO" dirty="0">
                <a:solidFill>
                  <a:srgbClr val="D4D4D4"/>
                </a:solidFill>
                <a:latin typeface="Consolas" panose="020B0609020204030204" pitchFamily="49" charset="0"/>
              </a:rPr>
              <a:t> </a:t>
            </a:r>
            <a:r>
              <a:rPr lang="es-CO" dirty="0">
                <a:solidFill>
                  <a:srgbClr val="9CDCFE"/>
                </a:solidFill>
                <a:latin typeface="Consolas" panose="020B0609020204030204" pitchFamily="49" charset="0"/>
              </a:rPr>
              <a:t>SALARIED</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r>
              <a:rPr lang="es-CO" dirty="0" err="1">
                <a:solidFill>
                  <a:srgbClr val="C586C0"/>
                </a:solidFill>
                <a:latin typeface="Consolas" panose="020B0609020204030204" pitchFamily="49" charset="0"/>
              </a:rPr>
              <a:t>return</a:t>
            </a:r>
            <a:r>
              <a:rPr lang="es-CO" dirty="0">
                <a:solidFill>
                  <a:srgbClr val="D4D4D4"/>
                </a:solidFill>
                <a:latin typeface="Consolas" panose="020B0609020204030204" pitchFamily="49" charset="0"/>
              </a:rPr>
              <a:t> </a:t>
            </a:r>
            <a:r>
              <a:rPr lang="es-CO" dirty="0">
                <a:solidFill>
                  <a:srgbClr val="569CD6"/>
                </a:solidFill>
                <a:latin typeface="Consolas" panose="020B0609020204030204" pitchFamily="49" charset="0"/>
              </a:rPr>
              <a:t>new</a:t>
            </a:r>
            <a:r>
              <a:rPr lang="es-CO" dirty="0">
                <a:solidFill>
                  <a:srgbClr val="D4D4D4"/>
                </a:solidFill>
                <a:latin typeface="Consolas" panose="020B0609020204030204" pitchFamily="49" charset="0"/>
              </a:rPr>
              <a:t> </a:t>
            </a:r>
            <a:r>
              <a:rPr lang="es-CO" dirty="0" err="1">
                <a:solidFill>
                  <a:srgbClr val="4EC9B0"/>
                </a:solidFill>
                <a:latin typeface="Consolas" panose="020B0609020204030204" pitchFamily="49" charset="0"/>
              </a:rPr>
              <a:t>SalariedEmploye</a:t>
            </a:r>
            <a:r>
              <a:rPr lang="es-CO" dirty="0">
                <a:solidFill>
                  <a:srgbClr val="D4D4D4"/>
                </a:solidFill>
                <a:latin typeface="Consolas" panose="020B0609020204030204" pitchFamily="49" charset="0"/>
              </a:rPr>
              <a:t>(</a:t>
            </a:r>
            <a:r>
              <a:rPr lang="es-CO" dirty="0">
                <a:solidFill>
                  <a:srgbClr val="9CDCFE"/>
                </a:solidFill>
                <a:latin typeface="Consolas" panose="020B0609020204030204" pitchFamily="49" charset="0"/>
              </a:rPr>
              <a:t>r</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r>
              <a:rPr lang="es-CO" dirty="0">
                <a:solidFill>
                  <a:srgbClr val="C586C0"/>
                </a:solidFill>
                <a:latin typeface="Consolas" panose="020B0609020204030204" pitchFamily="49" charset="0"/>
              </a:rPr>
              <a:t>default</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r>
              <a:rPr lang="es-CO" dirty="0" err="1">
                <a:solidFill>
                  <a:srgbClr val="C586C0"/>
                </a:solidFill>
                <a:latin typeface="Consolas" panose="020B0609020204030204" pitchFamily="49" charset="0"/>
              </a:rPr>
              <a:t>throw</a:t>
            </a:r>
            <a:r>
              <a:rPr lang="es-CO" dirty="0">
                <a:solidFill>
                  <a:srgbClr val="D4D4D4"/>
                </a:solidFill>
                <a:latin typeface="Consolas" panose="020B0609020204030204" pitchFamily="49" charset="0"/>
              </a:rPr>
              <a:t> </a:t>
            </a:r>
            <a:r>
              <a:rPr lang="es-CO" dirty="0">
                <a:solidFill>
                  <a:srgbClr val="569CD6"/>
                </a:solidFill>
                <a:latin typeface="Consolas" panose="020B0609020204030204" pitchFamily="49" charset="0"/>
              </a:rPr>
              <a:t>new</a:t>
            </a:r>
            <a:r>
              <a:rPr lang="es-CO" dirty="0">
                <a:solidFill>
                  <a:srgbClr val="D4D4D4"/>
                </a:solidFill>
                <a:latin typeface="Consolas" panose="020B0609020204030204" pitchFamily="49" charset="0"/>
              </a:rPr>
              <a:t> </a:t>
            </a:r>
            <a:r>
              <a:rPr lang="es-CO" dirty="0" err="1">
                <a:solidFill>
                  <a:srgbClr val="4EC9B0"/>
                </a:solidFill>
                <a:latin typeface="Consolas" panose="020B0609020204030204" pitchFamily="49" charset="0"/>
              </a:rPr>
              <a:t>InvalidEmployeeType</a:t>
            </a:r>
            <a:r>
              <a:rPr lang="es-CO" dirty="0">
                <a:solidFill>
                  <a:srgbClr val="D4D4D4"/>
                </a:solidFill>
                <a:latin typeface="Consolas" panose="020B0609020204030204" pitchFamily="49" charset="0"/>
              </a:rPr>
              <a:t>(</a:t>
            </a:r>
            <a:r>
              <a:rPr lang="es-CO" dirty="0" err="1">
                <a:solidFill>
                  <a:srgbClr val="9CDCFE"/>
                </a:solidFill>
                <a:latin typeface="Consolas" panose="020B0609020204030204" pitchFamily="49" charset="0"/>
              </a:rPr>
              <a:t>r</a:t>
            </a:r>
            <a:r>
              <a:rPr lang="es-CO" dirty="0" err="1">
                <a:solidFill>
                  <a:srgbClr val="D4D4D4"/>
                </a:solidFill>
                <a:latin typeface="Consolas" panose="020B0609020204030204" pitchFamily="49" charset="0"/>
              </a:rPr>
              <a:t>.</a:t>
            </a:r>
            <a:r>
              <a:rPr lang="es-CO" dirty="0" err="1">
                <a:solidFill>
                  <a:srgbClr val="9CDCFE"/>
                </a:solidFill>
                <a:latin typeface="Consolas" panose="020B0609020204030204" pitchFamily="49" charset="0"/>
              </a:rPr>
              <a:t>type</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a:t>
            </a:r>
            <a:endParaRPr lang="es-CO"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906148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Nombres Descriptivos</a:t>
            </a:r>
            <a:endParaRPr lang="en-US" dirty="0"/>
          </a:p>
        </p:txBody>
      </p:sp>
      <p:sp>
        <p:nvSpPr>
          <p:cNvPr id="3" name="Content Placeholder 2"/>
          <p:cNvSpPr>
            <a:spLocks noGrp="1"/>
          </p:cNvSpPr>
          <p:nvPr>
            <p:ph idx="1"/>
          </p:nvPr>
        </p:nvSpPr>
        <p:spPr/>
        <p:txBody>
          <a:bodyPr>
            <a:normAutofit fontScale="92500"/>
          </a:bodyPr>
          <a:lstStyle/>
          <a:p>
            <a:r>
              <a:rPr lang="es-CO" dirty="0" smtClean="0"/>
              <a:t>Que definan con el Nombre que hace la función</a:t>
            </a:r>
          </a:p>
          <a:p>
            <a:pPr lvl="1"/>
            <a:r>
              <a:rPr lang="es-CO" dirty="0" err="1" smtClean="0"/>
              <a:t>GetAvailablePlans</a:t>
            </a:r>
            <a:r>
              <a:rPr lang="es-CO" dirty="0" smtClean="0"/>
              <a:t>()</a:t>
            </a:r>
          </a:p>
          <a:p>
            <a:r>
              <a:rPr lang="es-CO" dirty="0" smtClean="0"/>
              <a:t>Que use Verbos como parte de su nombre para denotar la acción.</a:t>
            </a:r>
          </a:p>
          <a:p>
            <a:pPr lvl="1"/>
            <a:r>
              <a:rPr lang="es-CO" dirty="0" err="1" smtClean="0"/>
              <a:t>Get</a:t>
            </a:r>
            <a:r>
              <a:rPr lang="es-CO" dirty="0" smtClean="0"/>
              <a:t>, </a:t>
            </a:r>
            <a:r>
              <a:rPr lang="es-CO" dirty="0" err="1" smtClean="0"/>
              <a:t>Retrive</a:t>
            </a:r>
            <a:r>
              <a:rPr lang="es-CO" dirty="0" smtClean="0"/>
              <a:t>, </a:t>
            </a:r>
            <a:r>
              <a:rPr lang="es-CO" dirty="0" err="1" smtClean="0"/>
              <a:t>Execute</a:t>
            </a:r>
            <a:r>
              <a:rPr lang="es-CO" dirty="0" smtClean="0"/>
              <a:t>, </a:t>
            </a:r>
            <a:r>
              <a:rPr lang="es-CO" dirty="0" err="1" smtClean="0"/>
              <a:t>Process</a:t>
            </a:r>
            <a:r>
              <a:rPr lang="es-CO" dirty="0" smtClean="0"/>
              <a:t>, </a:t>
            </a:r>
            <a:r>
              <a:rPr lang="es-CO" dirty="0" err="1" smtClean="0"/>
              <a:t>Put</a:t>
            </a:r>
            <a:r>
              <a:rPr lang="es-CO" dirty="0" smtClean="0"/>
              <a:t>, Post, </a:t>
            </a:r>
            <a:r>
              <a:rPr lang="es-CO" dirty="0" err="1" smtClean="0"/>
              <a:t>Update</a:t>
            </a:r>
            <a:r>
              <a:rPr lang="es-CO" dirty="0" smtClean="0"/>
              <a:t>, etc.</a:t>
            </a:r>
          </a:p>
          <a:p>
            <a:r>
              <a:rPr lang="es-CO" dirty="0" smtClean="0"/>
              <a:t>Que permita identificar la acción dependencia o parámetros necesarios para la función.</a:t>
            </a:r>
          </a:p>
          <a:p>
            <a:pPr lvl="1"/>
            <a:r>
              <a:rPr lang="es-CO" dirty="0" err="1" smtClean="0"/>
              <a:t>GetCitiesByStateId</a:t>
            </a:r>
            <a:r>
              <a:rPr lang="es-CO" dirty="0" smtClean="0"/>
              <a:t>(</a:t>
            </a:r>
            <a:r>
              <a:rPr lang="es-CO" dirty="0" err="1" smtClean="0"/>
              <a:t>int</a:t>
            </a:r>
            <a:r>
              <a:rPr lang="es-CO" dirty="0" smtClean="0"/>
              <a:t> </a:t>
            </a:r>
            <a:r>
              <a:rPr lang="es-CO" dirty="0" err="1" smtClean="0"/>
              <a:t>stateId</a:t>
            </a:r>
            <a:r>
              <a:rPr lang="es-CO" dirty="0" smtClean="0"/>
              <a:t>)</a:t>
            </a:r>
            <a:endParaRPr lang="en-US" dirty="0"/>
          </a:p>
        </p:txBody>
      </p:sp>
    </p:spTree>
    <p:extLst>
      <p:ext uri="{BB962C8B-B14F-4D97-AF65-F5344CB8AC3E}">
        <p14:creationId xmlns:p14="http://schemas.microsoft.com/office/powerpoint/2010/main" val="32475463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Argumentos</a:t>
            </a:r>
            <a:endParaRPr lang="en-US" dirty="0"/>
          </a:p>
        </p:txBody>
      </p:sp>
      <p:sp>
        <p:nvSpPr>
          <p:cNvPr id="3" name="Content Placeholder 2"/>
          <p:cNvSpPr>
            <a:spLocks noGrp="1"/>
          </p:cNvSpPr>
          <p:nvPr>
            <p:ph idx="1"/>
          </p:nvPr>
        </p:nvSpPr>
        <p:spPr/>
        <p:txBody>
          <a:bodyPr/>
          <a:lstStyle/>
          <a:p>
            <a:r>
              <a:rPr lang="es-CO" dirty="0" smtClean="0"/>
              <a:t>Cuantos Argumentos debería tener una función?</a:t>
            </a:r>
          </a:p>
          <a:p>
            <a:r>
              <a:rPr lang="es-CO" dirty="0" smtClean="0"/>
              <a:t>Cuantos son muchos?</a:t>
            </a:r>
          </a:p>
          <a:p>
            <a:pPr lvl="1"/>
            <a:r>
              <a:rPr lang="es-CO" dirty="0" smtClean="0"/>
              <a:t>1: </a:t>
            </a:r>
            <a:r>
              <a:rPr lang="es-CO" dirty="0" err="1" smtClean="0"/>
              <a:t>Monodica</a:t>
            </a:r>
            <a:endParaRPr lang="es-CO" dirty="0" smtClean="0"/>
          </a:p>
          <a:p>
            <a:pPr lvl="1"/>
            <a:r>
              <a:rPr lang="es-CO" dirty="0" smtClean="0"/>
              <a:t>2: </a:t>
            </a:r>
            <a:r>
              <a:rPr lang="es-CO" dirty="0" err="1" smtClean="0"/>
              <a:t>Diadica</a:t>
            </a:r>
            <a:endParaRPr lang="es-CO" dirty="0" smtClean="0"/>
          </a:p>
          <a:p>
            <a:pPr lvl="1"/>
            <a:r>
              <a:rPr lang="es-CO" dirty="0" smtClean="0"/>
              <a:t>3: Triada</a:t>
            </a:r>
          </a:p>
          <a:p>
            <a:r>
              <a:rPr lang="es-CO" dirty="0" smtClean="0"/>
              <a:t>Objetos como argumentos (DTO)</a:t>
            </a:r>
            <a:endParaRPr lang="en-US" dirty="0"/>
          </a:p>
        </p:txBody>
      </p:sp>
    </p:spTree>
    <p:extLst>
      <p:ext uri="{BB962C8B-B14F-4D97-AF65-F5344CB8AC3E}">
        <p14:creationId xmlns:p14="http://schemas.microsoft.com/office/powerpoint/2010/main" val="302983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Pr</a:t>
            </a:r>
            <a:r>
              <a:rPr lang="en-US" dirty="0" err="1"/>
              <a:t>áctica</a:t>
            </a:r>
            <a:endParaRPr lang="en-US" dirty="0"/>
          </a:p>
        </p:txBody>
      </p:sp>
      <p:sp>
        <p:nvSpPr>
          <p:cNvPr id="3" name="Content Placeholder 2"/>
          <p:cNvSpPr>
            <a:spLocks noGrp="1"/>
          </p:cNvSpPr>
          <p:nvPr>
            <p:ph idx="1"/>
          </p:nvPr>
        </p:nvSpPr>
        <p:spPr>
          <a:xfrm>
            <a:off x="457200" y="1417638"/>
            <a:ext cx="8507288" cy="5440362"/>
          </a:xfrm>
        </p:spPr>
        <p:txBody>
          <a:bodyPr>
            <a:normAutofit lnSpcReduction="10000"/>
          </a:bodyPr>
          <a:lstStyle/>
          <a:p>
            <a:r>
              <a:rPr lang="en-US" dirty="0" err="1" smtClean="0"/>
              <a:t>Uisando</a:t>
            </a:r>
            <a:r>
              <a:rPr lang="en-US" dirty="0" smtClean="0"/>
              <a:t> Visual Studio </a:t>
            </a:r>
            <a:r>
              <a:rPr lang="en-US" dirty="0" err="1" smtClean="0"/>
              <a:t>cree</a:t>
            </a:r>
            <a:r>
              <a:rPr lang="en-US" dirty="0" smtClean="0"/>
              <a:t> </a:t>
            </a:r>
            <a:r>
              <a:rPr lang="en-US" dirty="0" err="1" smtClean="0"/>
              <a:t>una</a:t>
            </a:r>
            <a:r>
              <a:rPr lang="en-US" dirty="0" smtClean="0"/>
              <a:t> </a:t>
            </a:r>
            <a:r>
              <a:rPr lang="en-US" dirty="0" err="1" smtClean="0"/>
              <a:t>aplicacion</a:t>
            </a:r>
            <a:r>
              <a:rPr lang="en-US" dirty="0" smtClean="0"/>
              <a:t> de </a:t>
            </a:r>
            <a:r>
              <a:rPr lang="en-US" dirty="0" err="1" smtClean="0"/>
              <a:t>consola</a:t>
            </a:r>
            <a:r>
              <a:rPr lang="en-US" dirty="0" smtClean="0"/>
              <a:t> que </a:t>
            </a:r>
            <a:r>
              <a:rPr lang="en-US" dirty="0" err="1" smtClean="0"/>
              <a:t>permita</a:t>
            </a:r>
            <a:r>
              <a:rPr lang="en-US" dirty="0" smtClean="0"/>
              <a:t> </a:t>
            </a:r>
            <a:r>
              <a:rPr lang="en-US" dirty="0" err="1" smtClean="0"/>
              <a:t>obtener</a:t>
            </a:r>
            <a:r>
              <a:rPr lang="en-US" dirty="0" smtClean="0"/>
              <a:t> </a:t>
            </a:r>
            <a:r>
              <a:rPr lang="en-US" dirty="0" err="1" smtClean="0"/>
              <a:t>los</a:t>
            </a:r>
            <a:r>
              <a:rPr lang="en-US" dirty="0" smtClean="0"/>
              <a:t> </a:t>
            </a:r>
            <a:r>
              <a:rPr lang="en-US" dirty="0" err="1" smtClean="0"/>
              <a:t>numeros</a:t>
            </a:r>
            <a:r>
              <a:rPr lang="en-US" dirty="0" smtClean="0"/>
              <a:t> </a:t>
            </a:r>
            <a:r>
              <a:rPr lang="en-US" dirty="0" err="1" smtClean="0"/>
              <a:t>primos</a:t>
            </a:r>
            <a:r>
              <a:rPr lang="en-US" dirty="0" smtClean="0"/>
              <a:t> de un </a:t>
            </a:r>
            <a:r>
              <a:rPr lang="en-US" dirty="0" err="1" smtClean="0"/>
              <a:t>numero</a:t>
            </a:r>
            <a:r>
              <a:rPr lang="en-US" dirty="0" smtClean="0"/>
              <a:t> </a:t>
            </a:r>
            <a:r>
              <a:rPr lang="en-US" dirty="0" err="1" smtClean="0"/>
              <a:t>pasado</a:t>
            </a:r>
            <a:r>
              <a:rPr lang="en-US" dirty="0" smtClean="0"/>
              <a:t> </a:t>
            </a:r>
            <a:r>
              <a:rPr lang="en-US" dirty="0" err="1" smtClean="0"/>
              <a:t>por</a:t>
            </a:r>
            <a:r>
              <a:rPr lang="en-US" dirty="0" smtClean="0"/>
              <a:t> </a:t>
            </a:r>
            <a:r>
              <a:rPr lang="en-US" dirty="0" err="1" smtClean="0"/>
              <a:t>parámetro</a:t>
            </a:r>
            <a:r>
              <a:rPr lang="en-US" dirty="0" smtClean="0"/>
              <a:t>.</a:t>
            </a:r>
          </a:p>
          <a:p>
            <a:r>
              <a:rPr lang="en-US" dirty="0" smtClean="0"/>
              <a:t>Clone al </a:t>
            </a:r>
            <a:r>
              <a:rPr lang="en-US" dirty="0" err="1" smtClean="0"/>
              <a:t>siguiente</a:t>
            </a:r>
            <a:r>
              <a:rPr lang="en-US" dirty="0" smtClean="0"/>
              <a:t> repository</a:t>
            </a:r>
          </a:p>
          <a:p>
            <a:pPr lvl="1"/>
            <a:r>
              <a:rPr lang="en-US" dirty="0">
                <a:hlinkClick r:id="rId2"/>
              </a:rPr>
              <a:t>https://</a:t>
            </a:r>
            <a:r>
              <a:rPr lang="en-US" dirty="0" smtClean="0">
                <a:hlinkClick r:id="rId2"/>
              </a:rPr>
              <a:t>github.com/Jucer74/BackDevelopment.git</a:t>
            </a:r>
            <a:r>
              <a:rPr lang="en-US" dirty="0" smtClean="0"/>
              <a:t> </a:t>
            </a:r>
          </a:p>
          <a:p>
            <a:pPr lvl="1"/>
            <a:r>
              <a:rPr lang="en-US" dirty="0" smtClean="0"/>
              <a:t>Cree </a:t>
            </a:r>
            <a:r>
              <a:rPr lang="en-US" dirty="0" err="1" smtClean="0"/>
              <a:t>su</a:t>
            </a:r>
            <a:r>
              <a:rPr lang="en-US" dirty="0" smtClean="0"/>
              <a:t> </a:t>
            </a:r>
            <a:r>
              <a:rPr lang="en-US" dirty="0" err="1" smtClean="0"/>
              <a:t>rama</a:t>
            </a:r>
            <a:r>
              <a:rPr lang="en-US" dirty="0" smtClean="0"/>
              <a:t> </a:t>
            </a:r>
            <a:r>
              <a:rPr lang="en-US" dirty="0" err="1" smtClean="0"/>
              <a:t>desde</a:t>
            </a:r>
            <a:r>
              <a:rPr lang="en-US" dirty="0" smtClean="0"/>
              <a:t> main </a:t>
            </a:r>
            <a:r>
              <a:rPr lang="en-US" dirty="0" err="1" smtClean="0"/>
              <a:t>usando</a:t>
            </a:r>
            <a:r>
              <a:rPr lang="en-US" dirty="0" smtClean="0"/>
              <a:t> el </a:t>
            </a:r>
            <a:r>
              <a:rPr lang="en-US" dirty="0" err="1" smtClean="0"/>
              <a:t>siguiente</a:t>
            </a:r>
            <a:r>
              <a:rPr lang="en-US" dirty="0" smtClean="0"/>
              <a:t> </a:t>
            </a:r>
            <a:r>
              <a:rPr lang="en-US" dirty="0" err="1" smtClean="0"/>
              <a:t>modelo</a:t>
            </a:r>
            <a:r>
              <a:rPr lang="en-US" dirty="0" smtClean="0"/>
              <a:t>:</a:t>
            </a:r>
          </a:p>
          <a:p>
            <a:pPr lvl="2"/>
            <a:r>
              <a:rPr lang="en-US" dirty="0" smtClean="0"/>
              <a:t>2022-01/username </a:t>
            </a:r>
          </a:p>
          <a:p>
            <a:pPr lvl="2"/>
            <a:r>
              <a:rPr lang="en-US" dirty="0" smtClean="0"/>
              <a:t>Username =&gt;</a:t>
            </a:r>
          </a:p>
          <a:p>
            <a:pPr lvl="3"/>
            <a:r>
              <a:rPr lang="en-US" dirty="0" smtClean="0"/>
              <a:t>3 </a:t>
            </a:r>
            <a:r>
              <a:rPr lang="en-US" dirty="0" err="1" smtClean="0"/>
              <a:t>primeras</a:t>
            </a:r>
            <a:r>
              <a:rPr lang="en-US" dirty="0" smtClean="0"/>
              <a:t> </a:t>
            </a:r>
            <a:r>
              <a:rPr lang="en-US" dirty="0" err="1" smtClean="0"/>
              <a:t>letras</a:t>
            </a:r>
            <a:r>
              <a:rPr lang="en-US" dirty="0" smtClean="0"/>
              <a:t> del 1er </a:t>
            </a:r>
            <a:r>
              <a:rPr lang="en-US" dirty="0" err="1" smtClean="0"/>
              <a:t>Nombre</a:t>
            </a:r>
            <a:endParaRPr lang="en-US" dirty="0" smtClean="0"/>
          </a:p>
          <a:p>
            <a:pPr lvl="3"/>
            <a:r>
              <a:rPr lang="en-US" dirty="0" smtClean="0"/>
              <a:t>3 </a:t>
            </a:r>
            <a:r>
              <a:rPr lang="en-US" dirty="0" err="1" smtClean="0"/>
              <a:t>primeras</a:t>
            </a:r>
            <a:r>
              <a:rPr lang="en-US" dirty="0" smtClean="0"/>
              <a:t> </a:t>
            </a:r>
            <a:r>
              <a:rPr lang="en-US" dirty="0" err="1" smtClean="0"/>
              <a:t>letras</a:t>
            </a:r>
            <a:r>
              <a:rPr lang="en-US" dirty="0" smtClean="0"/>
              <a:t> del 1er </a:t>
            </a:r>
            <a:r>
              <a:rPr lang="en-US" dirty="0" err="1" smtClean="0"/>
              <a:t>apellido</a:t>
            </a:r>
            <a:endParaRPr lang="en-US" dirty="0" smtClean="0"/>
          </a:p>
          <a:p>
            <a:pPr lvl="3"/>
            <a:r>
              <a:rPr lang="en-US" dirty="0" smtClean="0"/>
              <a:t>3 </a:t>
            </a:r>
            <a:r>
              <a:rPr lang="en-US" dirty="0" err="1" smtClean="0"/>
              <a:t>primeras</a:t>
            </a:r>
            <a:r>
              <a:rPr lang="en-US" dirty="0" smtClean="0"/>
              <a:t> </a:t>
            </a:r>
            <a:r>
              <a:rPr lang="en-US" dirty="0" err="1" smtClean="0"/>
              <a:t>letras</a:t>
            </a:r>
            <a:r>
              <a:rPr lang="en-US" dirty="0" smtClean="0"/>
              <a:t> 2do </a:t>
            </a:r>
            <a:r>
              <a:rPr lang="en-US" dirty="0" err="1" smtClean="0"/>
              <a:t>apellido</a:t>
            </a:r>
            <a:endParaRPr lang="en-US" dirty="0" smtClean="0"/>
          </a:p>
          <a:p>
            <a:pPr lvl="3"/>
            <a:r>
              <a:rPr lang="en-US" b="1" dirty="0" err="1" smtClean="0">
                <a:solidFill>
                  <a:srgbClr val="FF0000"/>
                </a:solidFill>
              </a:rPr>
              <a:t>En</a:t>
            </a:r>
            <a:r>
              <a:rPr lang="en-US" b="1" dirty="0" smtClean="0">
                <a:solidFill>
                  <a:srgbClr val="FF0000"/>
                </a:solidFill>
              </a:rPr>
              <a:t> </a:t>
            </a:r>
            <a:r>
              <a:rPr lang="en-US" b="1" dirty="0" err="1" smtClean="0">
                <a:solidFill>
                  <a:srgbClr val="FF0000"/>
                </a:solidFill>
              </a:rPr>
              <a:t>Minusculas</a:t>
            </a:r>
            <a:endParaRPr lang="en-US" b="1" dirty="0" smtClean="0">
              <a:solidFill>
                <a:srgbClr val="FF0000"/>
              </a:solidFill>
            </a:endParaRPr>
          </a:p>
          <a:p>
            <a:pPr lvl="2"/>
            <a:endParaRPr lang="en-US" dirty="0" smtClean="0"/>
          </a:p>
        </p:txBody>
      </p:sp>
      <p:pic>
        <p:nvPicPr>
          <p:cNvPr id="4" name="Picture 3" descr="12282598707YbD6m.jpg"/>
          <p:cNvPicPr>
            <a:picLocks noChangeAspect="1"/>
          </p:cNvPicPr>
          <p:nvPr/>
        </p:nvPicPr>
        <p:blipFill>
          <a:blip r:embed="rId3" cstate="print">
            <a:clrChange>
              <a:clrFrom>
                <a:srgbClr val="FFFFFF"/>
              </a:clrFrom>
              <a:clrTo>
                <a:srgbClr val="FFFFFF">
                  <a:alpha val="0"/>
                </a:srgbClr>
              </a:clrTo>
            </a:clrChange>
          </a:blip>
          <a:stretch>
            <a:fillRect/>
          </a:stretch>
        </p:blipFill>
        <p:spPr>
          <a:xfrm>
            <a:off x="6670224" y="4077467"/>
            <a:ext cx="2497484" cy="2780533"/>
          </a:xfrm>
          <a:prstGeom prst="rect">
            <a:avLst/>
          </a:prstGeom>
        </p:spPr>
      </p:pic>
    </p:spTree>
    <p:extLst>
      <p:ext uri="{BB962C8B-B14F-4D97-AF65-F5344CB8AC3E}">
        <p14:creationId xmlns:p14="http://schemas.microsoft.com/office/powerpoint/2010/main" val="32740351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3568" y="2481263"/>
            <a:ext cx="7776864" cy="1752600"/>
          </a:xfrm>
        </p:spPr>
        <p:txBody>
          <a:bodyPr>
            <a:normAutofit fontScale="92500"/>
          </a:bodyPr>
          <a:lstStyle/>
          <a:p>
            <a:pPr algn="ctr"/>
            <a:r>
              <a:rPr lang="es-CO" sz="7200" dirty="0" smtClean="0"/>
              <a:t>Errores y Excepciones</a:t>
            </a:r>
            <a:endParaRPr lang="en-US" sz="7200" dirty="0"/>
          </a:p>
        </p:txBody>
      </p:sp>
    </p:spTree>
    <p:extLst>
      <p:ext uri="{BB962C8B-B14F-4D97-AF65-F5344CB8AC3E}">
        <p14:creationId xmlns:p14="http://schemas.microsoft.com/office/powerpoint/2010/main" val="2033926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O" dirty="0" smtClean="0"/>
              <a:t>Qué es un Error?</a:t>
            </a:r>
            <a:endParaRPr lang="es-CO" dirty="0"/>
          </a:p>
        </p:txBody>
      </p:sp>
      <p:sp>
        <p:nvSpPr>
          <p:cNvPr id="5" name="Content Placeholder 4"/>
          <p:cNvSpPr>
            <a:spLocks noGrp="1"/>
          </p:cNvSpPr>
          <p:nvPr>
            <p:ph idx="1"/>
          </p:nvPr>
        </p:nvSpPr>
        <p:spPr/>
        <p:txBody>
          <a:bodyPr/>
          <a:lstStyle/>
          <a:p>
            <a:pPr algn="just"/>
            <a:r>
              <a:rPr lang="es-CO" dirty="0" smtClean="0"/>
              <a:t>Acción descartada o equivocada.</a:t>
            </a:r>
          </a:p>
          <a:p>
            <a:pPr algn="just"/>
            <a:r>
              <a:rPr lang="es-CO" dirty="0" smtClean="0"/>
              <a:t>Una </a:t>
            </a:r>
            <a:r>
              <a:rPr lang="es-CO" dirty="0"/>
              <a:t>acción, un concepto o una cosa que no se realizó de manera </a:t>
            </a:r>
            <a:r>
              <a:rPr lang="es-CO" dirty="0" smtClean="0"/>
              <a:t>correcta.</a:t>
            </a:r>
          </a:p>
          <a:p>
            <a:pPr algn="just"/>
            <a:r>
              <a:rPr lang="es-CO" dirty="0" smtClean="0"/>
              <a:t>Un </a:t>
            </a:r>
            <a:r>
              <a:rPr lang="es-CO" dirty="0"/>
              <a:t>problema en un programa de computador o sistema de software que desencadena un resultado </a:t>
            </a:r>
            <a:r>
              <a:rPr lang="es-CO" dirty="0" smtClean="0"/>
              <a:t>indeseado.</a:t>
            </a:r>
          </a:p>
          <a:p>
            <a:pPr algn="just"/>
            <a:r>
              <a:rPr lang="es-CO" dirty="0" smtClean="0"/>
              <a:t>También </a:t>
            </a:r>
            <a:r>
              <a:rPr lang="es-CO" dirty="0"/>
              <a:t>conocido por el inglés, </a:t>
            </a:r>
            <a:r>
              <a:rPr lang="es-CO" b="1" dirty="0">
                <a:solidFill>
                  <a:srgbClr val="FF0000"/>
                </a:solidFill>
              </a:rPr>
              <a:t>bug</a:t>
            </a:r>
          </a:p>
        </p:txBody>
      </p:sp>
      <p:pic>
        <p:nvPicPr>
          <p:cNvPr id="1026" name="Picture 2" descr="Bug clip art free clipart images - Cliparting.com"/>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3955" y="4962524"/>
            <a:ext cx="2419350" cy="189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07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Qué es una Excepción?</a:t>
            </a:r>
            <a:endParaRPr lang="es-CO" dirty="0"/>
          </a:p>
        </p:txBody>
      </p:sp>
      <p:sp>
        <p:nvSpPr>
          <p:cNvPr id="3" name="Content Placeholder 2"/>
          <p:cNvSpPr>
            <a:spLocks noGrp="1"/>
          </p:cNvSpPr>
          <p:nvPr>
            <p:ph idx="1"/>
          </p:nvPr>
        </p:nvSpPr>
        <p:spPr/>
        <p:txBody>
          <a:bodyPr/>
          <a:lstStyle/>
          <a:p>
            <a:pPr algn="just"/>
            <a:r>
              <a:rPr lang="es-CO" dirty="0"/>
              <a:t>Acción y efecto de </a:t>
            </a:r>
            <a:r>
              <a:rPr lang="es-CO" dirty="0" smtClean="0"/>
              <a:t>exceptuar.</a:t>
            </a:r>
          </a:p>
          <a:p>
            <a:pPr algn="just"/>
            <a:r>
              <a:rPr lang="es-CO" dirty="0"/>
              <a:t>Excluir a alguien o algo de la generalidad de lo que se trata o de la regla </a:t>
            </a:r>
            <a:r>
              <a:rPr lang="es-CO" dirty="0" smtClean="0"/>
              <a:t>común.</a:t>
            </a:r>
          </a:p>
          <a:p>
            <a:pPr algn="just"/>
            <a:r>
              <a:rPr lang="es-CO" dirty="0" smtClean="0"/>
              <a:t>Cosa </a:t>
            </a:r>
            <a:r>
              <a:rPr lang="es-CO" dirty="0"/>
              <a:t>que se aparta de la regla o condición general de las demás de su </a:t>
            </a:r>
            <a:r>
              <a:rPr lang="es-CO" dirty="0" smtClean="0"/>
              <a:t>especie.</a:t>
            </a:r>
          </a:p>
          <a:p>
            <a:pPr algn="just"/>
            <a:r>
              <a:rPr lang="es-CO" dirty="0"/>
              <a:t>un problema o condición especial que impide que un programa </a:t>
            </a:r>
            <a:r>
              <a:rPr lang="es-CO" dirty="0" smtClean="0"/>
              <a:t>procese o se ejecute de </a:t>
            </a:r>
            <a:r>
              <a:rPr lang="es-CO" dirty="0"/>
              <a:t>manera normal</a:t>
            </a:r>
          </a:p>
        </p:txBody>
      </p:sp>
      <p:pic>
        <p:nvPicPr>
          <p:cNvPr id="4" name="Picture 1" descr="D:\Documents\Mis Docs\Images\Presentaciones\Icons\button_cancel.png"/>
          <p:cNvPicPr>
            <a:picLocks noChangeAspect="1" noChangeArrowheads="1"/>
          </p:cNvPicPr>
          <p:nvPr/>
        </p:nvPicPr>
        <p:blipFill>
          <a:blip r:embed="rId2" cstate="print"/>
          <a:srcRect/>
          <a:stretch>
            <a:fillRect/>
          </a:stretch>
        </p:blipFill>
        <p:spPr bwMode="auto">
          <a:xfrm>
            <a:off x="7529571" y="5243571"/>
            <a:ext cx="1614429" cy="1614429"/>
          </a:xfrm>
          <a:prstGeom prst="rect">
            <a:avLst/>
          </a:prstGeom>
          <a:noFill/>
        </p:spPr>
      </p:pic>
    </p:spTree>
    <p:extLst>
      <p:ext uri="{BB962C8B-B14F-4D97-AF65-F5344CB8AC3E}">
        <p14:creationId xmlns:p14="http://schemas.microsoft.com/office/powerpoint/2010/main" val="27661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Errores y Excepciones</a:t>
            </a:r>
            <a:endParaRPr lang="es-CO" dirty="0"/>
          </a:p>
        </p:txBody>
      </p:sp>
      <p:sp>
        <p:nvSpPr>
          <p:cNvPr id="3" name="Content Placeholder 2"/>
          <p:cNvSpPr>
            <a:spLocks noGrp="1"/>
          </p:cNvSpPr>
          <p:nvPr>
            <p:ph idx="1"/>
          </p:nvPr>
        </p:nvSpPr>
        <p:spPr/>
        <p:txBody>
          <a:bodyPr/>
          <a:lstStyle/>
          <a:p>
            <a:pPr algn="just"/>
            <a:r>
              <a:rPr lang="es-CO" dirty="0" smtClean="0"/>
              <a:t>Los errores se identifican, básicamente, con un código , ya sea un numero o un identificador.</a:t>
            </a:r>
          </a:p>
          <a:p>
            <a:pPr algn="just"/>
            <a:r>
              <a:rPr lang="es-CO" dirty="0" smtClean="0"/>
              <a:t>La excepción, es un objeto mas complejo que contiene información mas detallada, como el código del error, el mensaje, la cadena de llamados, etc.</a:t>
            </a:r>
            <a:endParaRPr lang="es-CO" dirty="0"/>
          </a:p>
        </p:txBody>
      </p:sp>
      <p:pic>
        <p:nvPicPr>
          <p:cNvPr id="4" name="Picture 2" descr="Bug clip art free clipart images - Cliparting.com"/>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0528" y="5221942"/>
            <a:ext cx="2088232" cy="16360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 descr="D:\Documents\Mis Docs\Images\Presentaciones\Icons\button_cancel.png"/>
          <p:cNvPicPr>
            <a:picLocks noChangeAspect="1" noChangeArrowheads="1"/>
          </p:cNvPicPr>
          <p:nvPr/>
        </p:nvPicPr>
        <p:blipFill>
          <a:blip r:embed="rId3" cstate="print"/>
          <a:srcRect/>
          <a:stretch>
            <a:fillRect/>
          </a:stretch>
        </p:blipFill>
        <p:spPr bwMode="auto">
          <a:xfrm>
            <a:off x="7529571" y="5243571"/>
            <a:ext cx="1614429" cy="1614429"/>
          </a:xfrm>
          <a:prstGeom prst="rect">
            <a:avLst/>
          </a:prstGeom>
          <a:noFill/>
        </p:spPr>
      </p:pic>
    </p:spTree>
    <p:extLst>
      <p:ext uri="{BB962C8B-B14F-4D97-AF65-F5344CB8AC3E}">
        <p14:creationId xmlns:p14="http://schemas.microsoft.com/office/powerpoint/2010/main" val="29200757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78E32E-BC4F-4C88-A871-1D4E132FC9FB}"/>
              </a:ext>
            </a:extLst>
          </p:cNvPr>
          <p:cNvSpPr>
            <a:spLocks noGrp="1"/>
          </p:cNvSpPr>
          <p:nvPr>
            <p:ph type="title"/>
          </p:nvPr>
        </p:nvSpPr>
        <p:spPr/>
        <p:txBody>
          <a:bodyPr>
            <a:normAutofit/>
          </a:bodyPr>
          <a:lstStyle/>
          <a:p>
            <a:r>
              <a:rPr lang="es-US" dirty="0"/>
              <a:t>A Quién Va Dirigido?</a:t>
            </a:r>
            <a:endParaRPr lang="en-US" dirty="0"/>
          </a:p>
        </p:txBody>
      </p:sp>
      <p:sp>
        <p:nvSpPr>
          <p:cNvPr id="5" name="Content Placeholder 4">
            <a:extLst>
              <a:ext uri="{FF2B5EF4-FFF2-40B4-BE49-F238E27FC236}">
                <a16:creationId xmlns:a16="http://schemas.microsoft.com/office/drawing/2014/main" xmlns="" id="{EBBFDC55-6E44-4389-97AA-676F86969C7C}"/>
              </a:ext>
            </a:extLst>
          </p:cNvPr>
          <p:cNvSpPr>
            <a:spLocks noGrp="1"/>
          </p:cNvSpPr>
          <p:nvPr>
            <p:ph idx="1"/>
          </p:nvPr>
        </p:nvSpPr>
        <p:spPr>
          <a:xfrm>
            <a:off x="4572000" y="1600200"/>
            <a:ext cx="4114800" cy="4525963"/>
          </a:xfrm>
        </p:spPr>
        <p:txBody>
          <a:bodyPr>
            <a:normAutofit/>
          </a:bodyPr>
          <a:lstStyle/>
          <a:p>
            <a:pPr>
              <a:buClr>
                <a:srgbClr val="FF0000"/>
              </a:buClr>
              <a:buFont typeface="Wingdings" panose="05000000000000000000" pitchFamily="2" charset="2"/>
              <a:buChar char="§"/>
            </a:pPr>
            <a:r>
              <a:rPr lang="en-US" sz="3600" dirty="0"/>
              <a:t>A </a:t>
            </a:r>
            <a:r>
              <a:rPr lang="en-US" sz="3600" dirty="0" err="1"/>
              <a:t>desarrolladores</a:t>
            </a:r>
            <a:r>
              <a:rPr lang="en-US" sz="3600" dirty="0"/>
              <a:t> </a:t>
            </a:r>
            <a:r>
              <a:rPr lang="en-US" sz="3600" dirty="0" err="1"/>
              <a:t>novatos</a:t>
            </a:r>
            <a:r>
              <a:rPr lang="en-US" sz="3600" dirty="0"/>
              <a:t> o </a:t>
            </a:r>
            <a:r>
              <a:rPr lang="en-US" sz="3600" dirty="0" err="1"/>
              <a:t>expertos</a:t>
            </a:r>
            <a:r>
              <a:rPr lang="en-US" sz="3600" dirty="0"/>
              <a:t> que </a:t>
            </a:r>
            <a:r>
              <a:rPr lang="en-US" sz="3600" dirty="0" err="1"/>
              <a:t>quieran</a:t>
            </a:r>
            <a:r>
              <a:rPr lang="en-US" sz="3600" dirty="0"/>
              <a:t> </a:t>
            </a:r>
            <a:r>
              <a:rPr lang="en-US" sz="3600" dirty="0" err="1"/>
              <a:t>mejorar</a:t>
            </a:r>
            <a:r>
              <a:rPr lang="en-US" sz="3600" dirty="0"/>
              <a:t> la </a:t>
            </a:r>
            <a:r>
              <a:rPr lang="en-US" sz="3600" dirty="0" err="1"/>
              <a:t>calidad</a:t>
            </a:r>
            <a:r>
              <a:rPr lang="en-US" sz="3600" dirty="0"/>
              <a:t> de </a:t>
            </a:r>
            <a:r>
              <a:rPr lang="en-US" sz="3600" dirty="0" err="1"/>
              <a:t>su</a:t>
            </a:r>
            <a:r>
              <a:rPr lang="en-US" sz="3600" dirty="0"/>
              <a:t> </a:t>
            </a:r>
            <a:r>
              <a:rPr lang="en-US" sz="3600" dirty="0" err="1"/>
              <a:t>código</a:t>
            </a:r>
            <a:r>
              <a:rPr lang="en-US" sz="3600" dirty="0"/>
              <a:t>.</a:t>
            </a:r>
          </a:p>
        </p:txBody>
      </p:sp>
      <p:pic>
        <p:nvPicPr>
          <p:cNvPr id="7" name="Picture 6" descr="A picture containing text, red&#10;&#10;Description automatically generated">
            <a:extLst>
              <a:ext uri="{FF2B5EF4-FFF2-40B4-BE49-F238E27FC236}">
                <a16:creationId xmlns:a16="http://schemas.microsoft.com/office/drawing/2014/main" xmlns="" id="{540FAB24-939A-47B2-A6B1-C88EC0D9C5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233" y="1746734"/>
            <a:ext cx="3956446" cy="4509120"/>
          </a:xfrm>
          <a:prstGeom prst="rect">
            <a:avLst/>
          </a:prstGeom>
        </p:spPr>
      </p:pic>
    </p:spTree>
    <p:custDataLst>
      <p:tags r:id="rId1"/>
    </p:custDataLst>
    <p:extLst>
      <p:ext uri="{BB962C8B-B14F-4D97-AF65-F5344CB8AC3E}">
        <p14:creationId xmlns:p14="http://schemas.microsoft.com/office/powerpoint/2010/main" val="3190547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Códigos de Error</a:t>
            </a:r>
            <a:endParaRPr lang="es-CO" dirty="0"/>
          </a:p>
        </p:txBody>
      </p:sp>
      <p:sp>
        <p:nvSpPr>
          <p:cNvPr id="8" name="Rectangle 7"/>
          <p:cNvSpPr/>
          <p:nvPr/>
        </p:nvSpPr>
        <p:spPr>
          <a:xfrm>
            <a:off x="791580" y="1417638"/>
            <a:ext cx="7560840" cy="507831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public</a:t>
            </a:r>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const</a:t>
            </a:r>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int</a:t>
            </a:r>
            <a:r>
              <a:rPr lang="es-CO" dirty="0">
                <a:solidFill>
                  <a:srgbClr val="D4D4D4"/>
                </a:solidFill>
                <a:latin typeface="Consolas" panose="020B0609020204030204" pitchFamily="49" charset="0"/>
              </a:rPr>
              <a:t> </a:t>
            </a:r>
            <a:r>
              <a:rPr lang="es-CO" dirty="0">
                <a:solidFill>
                  <a:srgbClr val="9CDCFE"/>
                </a:solidFill>
                <a:latin typeface="Consolas" panose="020B0609020204030204" pitchFamily="49" charset="0"/>
              </a:rPr>
              <a:t>ERR_USER_NOT_EXIST</a:t>
            </a:r>
            <a:r>
              <a:rPr lang="es-CO" dirty="0">
                <a:solidFill>
                  <a:srgbClr val="D4D4D4"/>
                </a:solidFill>
                <a:latin typeface="Consolas" panose="020B0609020204030204" pitchFamily="49" charset="0"/>
              </a:rPr>
              <a:t> = </a:t>
            </a:r>
            <a:r>
              <a:rPr lang="es-CO" dirty="0">
                <a:solidFill>
                  <a:srgbClr val="B5CEA8"/>
                </a:solidFill>
                <a:latin typeface="Consolas" panose="020B0609020204030204" pitchFamily="49" charset="0"/>
              </a:rPr>
              <a:t>401</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public</a:t>
            </a:r>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const</a:t>
            </a:r>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int</a:t>
            </a:r>
            <a:r>
              <a:rPr lang="es-CO" dirty="0">
                <a:solidFill>
                  <a:srgbClr val="D4D4D4"/>
                </a:solidFill>
                <a:latin typeface="Consolas" panose="020B0609020204030204" pitchFamily="49" charset="0"/>
              </a:rPr>
              <a:t> </a:t>
            </a:r>
            <a:r>
              <a:rPr lang="es-CO" dirty="0">
                <a:solidFill>
                  <a:srgbClr val="9CDCFE"/>
                </a:solidFill>
                <a:latin typeface="Consolas" panose="020B0609020204030204" pitchFamily="49" charset="0"/>
              </a:rPr>
              <a:t>NO_ERROR</a:t>
            </a:r>
            <a:r>
              <a:rPr lang="es-CO" dirty="0">
                <a:solidFill>
                  <a:srgbClr val="D4D4D4"/>
                </a:solidFill>
                <a:latin typeface="Consolas" panose="020B0609020204030204" pitchFamily="49" charset="0"/>
              </a:rPr>
              <a:t>= </a:t>
            </a:r>
            <a:r>
              <a:rPr lang="es-CO" dirty="0">
                <a:solidFill>
                  <a:srgbClr val="B5CEA8"/>
                </a:solidFill>
                <a:latin typeface="Consolas" panose="020B0609020204030204" pitchFamily="49" charset="0"/>
              </a:rPr>
              <a:t>0</a:t>
            </a:r>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public</a:t>
            </a:r>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static</a:t>
            </a:r>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int</a:t>
            </a:r>
            <a:r>
              <a:rPr lang="es-CO" dirty="0">
                <a:solidFill>
                  <a:srgbClr val="D4D4D4"/>
                </a:solidFill>
                <a:latin typeface="Consolas" panose="020B0609020204030204" pitchFamily="49" charset="0"/>
              </a:rPr>
              <a:t> </a:t>
            </a:r>
            <a:r>
              <a:rPr lang="es-CO" dirty="0" err="1">
                <a:solidFill>
                  <a:srgbClr val="DCDCAA"/>
                </a:solidFill>
                <a:latin typeface="Consolas" panose="020B0609020204030204" pitchFamily="49" charset="0"/>
              </a:rPr>
              <a:t>DeleteUser</a:t>
            </a:r>
            <a:r>
              <a:rPr lang="es-CO" dirty="0">
                <a:solidFill>
                  <a:srgbClr val="D4D4D4"/>
                </a:solidFill>
                <a:latin typeface="Consolas" panose="020B0609020204030204" pitchFamily="49" charset="0"/>
              </a:rPr>
              <a:t>(</a:t>
            </a:r>
            <a:r>
              <a:rPr lang="es-CO" dirty="0" err="1">
                <a:solidFill>
                  <a:srgbClr val="569CD6"/>
                </a:solidFill>
                <a:latin typeface="Consolas" panose="020B0609020204030204" pitchFamily="49" charset="0"/>
              </a:rPr>
              <a:t>int</a:t>
            </a:r>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userId</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int</a:t>
            </a:r>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errorCode</a:t>
            </a:r>
            <a:r>
              <a:rPr lang="es-CO" dirty="0">
                <a:solidFill>
                  <a:srgbClr val="D4D4D4"/>
                </a:solidFill>
                <a:latin typeface="Consolas" panose="020B0609020204030204" pitchFamily="49" charset="0"/>
              </a:rPr>
              <a:t> = </a:t>
            </a:r>
            <a:r>
              <a:rPr lang="es-CO" dirty="0">
                <a:solidFill>
                  <a:srgbClr val="9CDCFE"/>
                </a:solidFill>
                <a:latin typeface="Consolas" panose="020B0609020204030204" pitchFamily="49" charset="0"/>
              </a:rPr>
              <a:t>NO_ERROR</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err="1">
                <a:solidFill>
                  <a:srgbClr val="C586C0"/>
                </a:solidFill>
                <a:latin typeface="Consolas" panose="020B0609020204030204" pitchFamily="49" charset="0"/>
              </a:rPr>
              <a:t>if</a:t>
            </a:r>
            <a:r>
              <a:rPr lang="es-CO" dirty="0">
                <a:solidFill>
                  <a:srgbClr val="D4D4D4"/>
                </a:solidFill>
                <a:latin typeface="Consolas" panose="020B0609020204030204" pitchFamily="49" charset="0"/>
              </a:rPr>
              <a:t> (!</a:t>
            </a:r>
            <a:r>
              <a:rPr lang="es-CO" dirty="0" err="1">
                <a:solidFill>
                  <a:srgbClr val="DCDCAA"/>
                </a:solidFill>
                <a:latin typeface="Consolas" panose="020B0609020204030204" pitchFamily="49" charset="0"/>
              </a:rPr>
              <a:t>UserExists</a:t>
            </a:r>
            <a:r>
              <a:rPr lang="es-CO" dirty="0">
                <a:solidFill>
                  <a:srgbClr val="D4D4D4"/>
                </a:solidFill>
                <a:latin typeface="Consolas" panose="020B0609020204030204" pitchFamily="49" charset="0"/>
              </a:rPr>
              <a:t>(</a:t>
            </a:r>
            <a:r>
              <a:rPr lang="es-CO" dirty="0" err="1">
                <a:solidFill>
                  <a:srgbClr val="9CDCFE"/>
                </a:solidFill>
                <a:latin typeface="Consolas" panose="020B0609020204030204" pitchFamily="49" charset="0"/>
              </a:rPr>
              <a:t>userId</a:t>
            </a:r>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errorCode</a:t>
            </a:r>
            <a:r>
              <a:rPr lang="es-CO" dirty="0">
                <a:solidFill>
                  <a:srgbClr val="D4D4D4"/>
                </a:solidFill>
                <a:latin typeface="Consolas" panose="020B0609020204030204" pitchFamily="49" charset="0"/>
              </a:rPr>
              <a:t> = </a:t>
            </a:r>
            <a:r>
              <a:rPr lang="es-CO" dirty="0">
                <a:solidFill>
                  <a:srgbClr val="9CDCFE"/>
                </a:solidFill>
                <a:latin typeface="Consolas" panose="020B0609020204030204" pitchFamily="49" charset="0"/>
              </a:rPr>
              <a:t>ERR_USER_NOT_EXIST</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err="1">
                <a:solidFill>
                  <a:srgbClr val="C586C0"/>
                </a:solidFill>
                <a:latin typeface="Consolas" panose="020B0609020204030204" pitchFamily="49" charset="0"/>
              </a:rPr>
              <a:t>else</a:t>
            </a:r>
            <a:endParaRPr lang="es-CO" dirty="0">
              <a:solidFill>
                <a:srgbClr val="D4D4D4"/>
              </a:solidFill>
              <a:latin typeface="Consolas" panose="020B0609020204030204" pitchFamily="49" charset="0"/>
            </a:endParaRP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errorCode</a:t>
            </a:r>
            <a:r>
              <a:rPr lang="es-CO" dirty="0">
                <a:solidFill>
                  <a:srgbClr val="D4D4D4"/>
                </a:solidFill>
                <a:latin typeface="Consolas" panose="020B0609020204030204" pitchFamily="49" charset="0"/>
              </a:rPr>
              <a:t> = </a:t>
            </a:r>
            <a:r>
              <a:rPr lang="es-CO" dirty="0" err="1">
                <a:solidFill>
                  <a:srgbClr val="DCDCAA"/>
                </a:solidFill>
                <a:latin typeface="Consolas" panose="020B0609020204030204" pitchFamily="49" charset="0"/>
              </a:rPr>
              <a:t>DeleteUserById</a:t>
            </a:r>
            <a:r>
              <a:rPr lang="es-CO" dirty="0">
                <a:solidFill>
                  <a:srgbClr val="D4D4D4"/>
                </a:solidFill>
                <a:latin typeface="Consolas" panose="020B0609020204030204" pitchFamily="49" charset="0"/>
              </a:rPr>
              <a:t>(</a:t>
            </a:r>
            <a:r>
              <a:rPr lang="es-CO" dirty="0" err="1">
                <a:solidFill>
                  <a:srgbClr val="9CDCFE"/>
                </a:solidFill>
                <a:latin typeface="Consolas" panose="020B0609020204030204" pitchFamily="49" charset="0"/>
              </a:rPr>
              <a:t>userId</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err="1">
                <a:solidFill>
                  <a:srgbClr val="C586C0"/>
                </a:solidFill>
                <a:latin typeface="Consolas" panose="020B0609020204030204" pitchFamily="49" charset="0"/>
              </a:rPr>
              <a:t>return</a:t>
            </a:r>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errorCode</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r>
              <a:rPr lang="es-CO" dirty="0" smtClean="0">
                <a:solidFill>
                  <a:srgbClr val="D4D4D4"/>
                </a:solidFill>
                <a:latin typeface="Consolas" panose="020B0609020204030204" pitchFamily="49" charset="0"/>
              </a:rPr>
              <a:t>}</a:t>
            </a:r>
            <a:endParaRPr lang="es-CO"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22483075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Excepciones</a:t>
            </a:r>
            <a:endParaRPr lang="es-CO" dirty="0"/>
          </a:p>
        </p:txBody>
      </p:sp>
      <p:sp>
        <p:nvSpPr>
          <p:cNvPr id="3" name="Rectangle 2"/>
          <p:cNvSpPr/>
          <p:nvPr/>
        </p:nvSpPr>
        <p:spPr>
          <a:xfrm>
            <a:off x="827584" y="1417638"/>
            <a:ext cx="7560840" cy="507831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public</a:t>
            </a:r>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static</a:t>
            </a:r>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void</a:t>
            </a:r>
            <a:r>
              <a:rPr lang="es-CO" dirty="0">
                <a:solidFill>
                  <a:srgbClr val="D4D4D4"/>
                </a:solidFill>
                <a:latin typeface="Consolas" panose="020B0609020204030204" pitchFamily="49" charset="0"/>
              </a:rPr>
              <a:t> </a:t>
            </a:r>
            <a:r>
              <a:rPr lang="es-CO" dirty="0" err="1">
                <a:solidFill>
                  <a:srgbClr val="DCDCAA"/>
                </a:solidFill>
                <a:latin typeface="Consolas" panose="020B0609020204030204" pitchFamily="49" charset="0"/>
              </a:rPr>
              <a:t>DeleteUser</a:t>
            </a:r>
            <a:r>
              <a:rPr lang="es-CO" dirty="0">
                <a:solidFill>
                  <a:srgbClr val="D4D4D4"/>
                </a:solidFill>
                <a:latin typeface="Consolas" panose="020B0609020204030204" pitchFamily="49" charset="0"/>
              </a:rPr>
              <a:t>(</a:t>
            </a:r>
            <a:r>
              <a:rPr lang="es-CO" dirty="0" err="1">
                <a:solidFill>
                  <a:srgbClr val="569CD6"/>
                </a:solidFill>
                <a:latin typeface="Consolas" panose="020B0609020204030204" pitchFamily="49" charset="0"/>
              </a:rPr>
              <a:t>int</a:t>
            </a:r>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userId</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a:solidFill>
                  <a:srgbClr val="C586C0"/>
                </a:solidFill>
                <a:latin typeface="Consolas" panose="020B0609020204030204" pitchFamily="49" charset="0"/>
              </a:rPr>
              <a:t>try</a:t>
            </a:r>
            <a:endParaRPr lang="es-CO" dirty="0">
              <a:solidFill>
                <a:srgbClr val="D4D4D4"/>
              </a:solidFill>
              <a:latin typeface="Consolas" panose="020B0609020204030204" pitchFamily="49" charset="0"/>
            </a:endParaRP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err="1">
                <a:solidFill>
                  <a:srgbClr val="C586C0"/>
                </a:solidFill>
                <a:latin typeface="Consolas" panose="020B0609020204030204" pitchFamily="49" charset="0"/>
              </a:rPr>
              <a:t>if</a:t>
            </a:r>
            <a:r>
              <a:rPr lang="es-CO" dirty="0">
                <a:solidFill>
                  <a:srgbClr val="D4D4D4"/>
                </a:solidFill>
                <a:latin typeface="Consolas" panose="020B0609020204030204" pitchFamily="49" charset="0"/>
              </a:rPr>
              <a:t> (!</a:t>
            </a:r>
            <a:r>
              <a:rPr lang="es-CO" dirty="0" err="1">
                <a:solidFill>
                  <a:srgbClr val="DCDCAA"/>
                </a:solidFill>
                <a:latin typeface="Consolas" panose="020B0609020204030204" pitchFamily="49" charset="0"/>
              </a:rPr>
              <a:t>UserExists</a:t>
            </a:r>
            <a:r>
              <a:rPr lang="es-CO" dirty="0">
                <a:solidFill>
                  <a:srgbClr val="D4D4D4"/>
                </a:solidFill>
                <a:latin typeface="Consolas" panose="020B0609020204030204" pitchFamily="49" charset="0"/>
              </a:rPr>
              <a:t>(</a:t>
            </a:r>
            <a:r>
              <a:rPr lang="es-CO" dirty="0" err="1">
                <a:solidFill>
                  <a:srgbClr val="9CDCFE"/>
                </a:solidFill>
                <a:latin typeface="Consolas" panose="020B0609020204030204" pitchFamily="49" charset="0"/>
              </a:rPr>
              <a:t>userId</a:t>
            </a:r>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err="1">
                <a:solidFill>
                  <a:srgbClr val="C586C0"/>
                </a:solidFill>
                <a:latin typeface="Consolas" panose="020B0609020204030204" pitchFamily="49" charset="0"/>
              </a:rPr>
              <a:t>throw</a:t>
            </a:r>
            <a:r>
              <a:rPr lang="es-CO" dirty="0">
                <a:solidFill>
                  <a:srgbClr val="D4D4D4"/>
                </a:solidFill>
                <a:latin typeface="Consolas" panose="020B0609020204030204" pitchFamily="49" charset="0"/>
              </a:rPr>
              <a:t> </a:t>
            </a:r>
            <a:r>
              <a:rPr lang="es-CO" dirty="0">
                <a:solidFill>
                  <a:srgbClr val="569CD6"/>
                </a:solidFill>
                <a:latin typeface="Consolas" panose="020B0609020204030204" pitchFamily="49" charset="0"/>
              </a:rPr>
              <a:t>new</a:t>
            </a:r>
            <a:r>
              <a:rPr lang="es-CO" dirty="0">
                <a:solidFill>
                  <a:srgbClr val="D4D4D4"/>
                </a:solidFill>
                <a:latin typeface="Consolas" panose="020B0609020204030204" pitchFamily="49" charset="0"/>
              </a:rPr>
              <a:t> </a:t>
            </a:r>
            <a:r>
              <a:rPr lang="es-CO" dirty="0" err="1">
                <a:solidFill>
                  <a:srgbClr val="4EC9B0"/>
                </a:solidFill>
                <a:latin typeface="Consolas" panose="020B0609020204030204" pitchFamily="49" charset="0"/>
              </a:rPr>
              <a:t>UserNotFoundException</a:t>
            </a:r>
            <a:r>
              <a:rPr lang="es-CO" dirty="0">
                <a:solidFill>
                  <a:srgbClr val="D4D4D4"/>
                </a:solidFill>
                <a:latin typeface="Consolas" panose="020B0609020204030204" pitchFamily="49" charset="0"/>
              </a:rPr>
              <a:t>(</a:t>
            </a:r>
            <a:r>
              <a:rPr lang="es-CO" dirty="0" err="1">
                <a:solidFill>
                  <a:srgbClr val="9CDCFE"/>
                </a:solidFill>
                <a:latin typeface="Consolas" panose="020B0609020204030204" pitchFamily="49" charset="0"/>
              </a:rPr>
              <a:t>userId</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err="1">
                <a:solidFill>
                  <a:srgbClr val="DCDCAA"/>
                </a:solidFill>
                <a:latin typeface="Consolas" panose="020B0609020204030204" pitchFamily="49" charset="0"/>
              </a:rPr>
              <a:t>DeleteUserById</a:t>
            </a:r>
            <a:r>
              <a:rPr lang="es-CO" dirty="0">
                <a:solidFill>
                  <a:srgbClr val="D4D4D4"/>
                </a:solidFill>
                <a:latin typeface="Consolas" panose="020B0609020204030204" pitchFamily="49" charset="0"/>
              </a:rPr>
              <a:t>(</a:t>
            </a:r>
            <a:r>
              <a:rPr lang="es-CO" dirty="0" err="1">
                <a:solidFill>
                  <a:srgbClr val="9CDCFE"/>
                </a:solidFill>
                <a:latin typeface="Consolas" panose="020B0609020204030204" pitchFamily="49" charset="0"/>
              </a:rPr>
              <a:t>userId</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a:solidFill>
                  <a:srgbClr val="C586C0"/>
                </a:solidFill>
                <a:latin typeface="Consolas" panose="020B0609020204030204" pitchFamily="49" charset="0"/>
              </a:rPr>
              <a:t>catch</a:t>
            </a:r>
            <a:r>
              <a:rPr lang="es-CO" dirty="0">
                <a:solidFill>
                  <a:srgbClr val="D4D4D4"/>
                </a:solidFill>
                <a:latin typeface="Consolas" panose="020B0609020204030204" pitchFamily="49" charset="0"/>
              </a:rPr>
              <a:t> (</a:t>
            </a:r>
            <a:r>
              <a:rPr lang="es-CO" dirty="0" err="1">
                <a:solidFill>
                  <a:srgbClr val="4EC9B0"/>
                </a:solidFill>
                <a:latin typeface="Consolas" panose="020B0609020204030204" pitchFamily="49" charset="0"/>
              </a:rPr>
              <a:t>Exception</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err="1">
                <a:solidFill>
                  <a:srgbClr val="C586C0"/>
                </a:solidFill>
                <a:latin typeface="Consolas" panose="020B0609020204030204" pitchFamily="49" charset="0"/>
              </a:rPr>
              <a:t>throw</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smtClean="0">
                <a:solidFill>
                  <a:srgbClr val="D4D4D4"/>
                </a:solidFill>
                <a:latin typeface="Consolas" panose="020B0609020204030204" pitchFamily="49" charset="0"/>
              </a:rPr>
              <a:t>}</a:t>
            </a:r>
          </a:p>
          <a:p>
            <a:endParaRPr lang="es-CO" b="0" dirty="0">
              <a:solidFill>
                <a:srgbClr val="D4D4D4"/>
              </a:solidFill>
              <a:effectLst/>
              <a:latin typeface="Consolas" panose="020B0609020204030204" pitchFamily="49" charset="0"/>
            </a:endParaRPr>
          </a:p>
          <a:p>
            <a:endParaRPr lang="es-CO" dirty="0" smtClean="0">
              <a:solidFill>
                <a:srgbClr val="D4D4D4"/>
              </a:solidFill>
              <a:latin typeface="Consolas" panose="020B0609020204030204" pitchFamily="49" charset="0"/>
            </a:endParaRPr>
          </a:p>
          <a:p>
            <a:endParaRPr lang="es-CO"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1145197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Propagación de Excepciones</a:t>
            </a:r>
            <a:endParaRPr lang="es-CO" dirty="0"/>
          </a:p>
        </p:txBody>
      </p:sp>
      <p:sp>
        <p:nvSpPr>
          <p:cNvPr id="3" name="Content Placeholder 2"/>
          <p:cNvSpPr>
            <a:spLocks noGrp="1"/>
          </p:cNvSpPr>
          <p:nvPr>
            <p:ph idx="1"/>
          </p:nvPr>
        </p:nvSpPr>
        <p:spPr>
          <a:xfrm>
            <a:off x="462899" y="1196752"/>
            <a:ext cx="8229600" cy="3888432"/>
          </a:xfrm>
        </p:spPr>
        <p:txBody>
          <a:bodyPr>
            <a:normAutofit lnSpcReduction="10000"/>
          </a:bodyPr>
          <a:lstStyle/>
          <a:p>
            <a:pPr algn="just"/>
            <a:r>
              <a:rPr lang="es-CO" dirty="0" smtClean="0"/>
              <a:t>Las excepciones son el mecanismo recomendado en la plataforma .NET para propagar los errores que se produzcan durante la ejecución de las aplicaciones</a:t>
            </a:r>
          </a:p>
          <a:p>
            <a:pPr algn="just"/>
            <a:r>
              <a:rPr lang="es-CO" dirty="0" smtClean="0"/>
              <a:t>Son objetos derivados de la clase </a:t>
            </a:r>
            <a:r>
              <a:rPr lang="es-CO" b="1" dirty="0" err="1" smtClean="0">
                <a:solidFill>
                  <a:srgbClr val="0000FF"/>
                </a:solidFill>
              </a:rPr>
              <a:t>System</a:t>
            </a:r>
            <a:r>
              <a:rPr lang="es-CO" b="1" dirty="0" err="1" smtClean="0"/>
              <a:t>.</a:t>
            </a:r>
            <a:r>
              <a:rPr lang="es-CO" b="1" dirty="0" err="1" smtClean="0">
                <a:solidFill>
                  <a:srgbClr val="7030A0"/>
                </a:solidFill>
              </a:rPr>
              <a:t>Exception</a:t>
            </a:r>
            <a:r>
              <a:rPr lang="es-CO" dirty="0" smtClean="0"/>
              <a:t>  que se generan cuando en tiempo de ejecución se produce algún error y que contienen información sobre el mismo. </a:t>
            </a:r>
          </a:p>
          <a:p>
            <a:endParaRPr lang="es-CO" dirty="0"/>
          </a:p>
        </p:txBody>
      </p:sp>
      <p:pic>
        <p:nvPicPr>
          <p:cNvPr id="6145" name="Picture 1" descr="D:\Documents\Mis Docs\Images\Presentaciones\Icons\button_cancel.png"/>
          <p:cNvPicPr>
            <a:picLocks noChangeAspect="1" noChangeArrowheads="1"/>
          </p:cNvPicPr>
          <p:nvPr/>
        </p:nvPicPr>
        <p:blipFill>
          <a:blip r:embed="rId2" cstate="print"/>
          <a:srcRect/>
          <a:stretch>
            <a:fillRect/>
          </a:stretch>
        </p:blipFill>
        <p:spPr bwMode="auto">
          <a:xfrm>
            <a:off x="6948264" y="4662264"/>
            <a:ext cx="2195736" cy="2195736"/>
          </a:xfrm>
          <a:prstGeom prst="rect">
            <a:avLst/>
          </a:prstGeom>
          <a:noFill/>
        </p:spPr>
      </p:pic>
    </p:spTree>
    <p:extLst>
      <p:ext uri="{BB962C8B-B14F-4D97-AF65-F5344CB8AC3E}">
        <p14:creationId xmlns:p14="http://schemas.microsoft.com/office/powerpoint/2010/main" val="1672075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Propagación de Excepciones</a:t>
            </a:r>
            <a:endParaRPr lang="es-CO" dirty="0"/>
          </a:p>
        </p:txBody>
      </p:sp>
      <p:sp>
        <p:nvSpPr>
          <p:cNvPr id="3" name="Content Placeholder 2"/>
          <p:cNvSpPr>
            <a:spLocks noGrp="1"/>
          </p:cNvSpPr>
          <p:nvPr>
            <p:ph idx="1"/>
          </p:nvPr>
        </p:nvSpPr>
        <p:spPr/>
        <p:txBody>
          <a:bodyPr/>
          <a:lstStyle/>
          <a:p>
            <a:pPr algn="just"/>
            <a:r>
              <a:rPr lang="es-CO" dirty="0" smtClean="0"/>
              <a:t>Para informar de un error no basta con crear un objeto del tipo de excepción apropiado, sino que también hay pasárselo al mecanismo de propagación de excepciones. A esto se le llama lanzar la excepción.</a:t>
            </a:r>
          </a:p>
          <a:p>
            <a:endParaRPr lang="es-CO" dirty="0"/>
          </a:p>
        </p:txBody>
      </p:sp>
      <p:sp>
        <p:nvSpPr>
          <p:cNvPr id="60417" name="Rectangle 1"/>
          <p:cNvSpPr>
            <a:spLocks noChangeArrowheads="1"/>
          </p:cNvSpPr>
          <p:nvPr/>
        </p:nvSpPr>
        <p:spPr bwMode="auto">
          <a:xfrm>
            <a:off x="755576" y="4797152"/>
            <a:ext cx="6083717" cy="415498"/>
          </a:xfrm>
          <a:prstGeom prst="rect">
            <a:avLst/>
          </a:prstGeom>
          <a:noFill/>
          <a:ln w="9525">
            <a:noFill/>
            <a:miter lim="800000"/>
            <a:headEnd/>
            <a:tailEnd/>
          </a:ln>
          <a:effectLst/>
        </p:spPr>
        <p:txBody>
          <a:bodyPr vert="horz" wrap="none" lIns="91440" tIns="4572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CO" sz="2400" b="1" i="0" u="none" strike="noStrike" cap="none" normalizeH="0" baseline="0" dirty="0" err="1" smtClean="0">
                <a:ln>
                  <a:noFill/>
                </a:ln>
                <a:solidFill>
                  <a:srgbClr val="0000FF"/>
                </a:solidFill>
                <a:effectLst/>
                <a:latin typeface="Courier New" pitchFamily="49" charset="0"/>
                <a:ea typeface="Times New Roman" pitchFamily="18" charset="0"/>
                <a:cs typeface="Courier New" pitchFamily="49" charset="0"/>
              </a:rPr>
              <a:t>throw</a:t>
            </a:r>
            <a:r>
              <a:rPr kumimoji="0" lang="es-CO" sz="2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&lt;</a:t>
            </a:r>
            <a:r>
              <a:rPr kumimoji="0" lang="es-CO" sz="24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objetoExcepciónALanzar</a:t>
            </a:r>
            <a:r>
              <a:rPr kumimoji="0" lang="es-CO" sz="2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&gt;; </a:t>
            </a:r>
            <a:endParaRPr kumimoji="0" lang="es-CO" sz="2400" b="1" i="0" u="none" strike="noStrike" cap="none" normalizeH="0" baseline="0" dirty="0" smtClean="0">
              <a:ln>
                <a:noFill/>
              </a:ln>
              <a:solidFill>
                <a:schemeClr val="tx1"/>
              </a:solidFill>
              <a:effectLst/>
              <a:latin typeface="Courier New" pitchFamily="49" charset="0"/>
              <a:cs typeface="Courier New" pitchFamily="49" charset="0"/>
            </a:endParaRPr>
          </a:p>
        </p:txBody>
      </p:sp>
      <p:pic>
        <p:nvPicPr>
          <p:cNvPr id="60418" name="Picture 2" descr="D:\Documents\Mis Docs\Images\Presentaciones\Icons\cancel.png"/>
          <p:cNvPicPr>
            <a:picLocks noChangeAspect="1" noChangeArrowheads="1"/>
          </p:cNvPicPr>
          <p:nvPr/>
        </p:nvPicPr>
        <p:blipFill>
          <a:blip r:embed="rId2" cstate="print"/>
          <a:srcRect/>
          <a:stretch>
            <a:fillRect/>
          </a:stretch>
        </p:blipFill>
        <p:spPr bwMode="auto">
          <a:xfrm>
            <a:off x="6705600" y="4419600"/>
            <a:ext cx="2438400" cy="2438400"/>
          </a:xfrm>
          <a:prstGeom prst="rect">
            <a:avLst/>
          </a:prstGeom>
          <a:noFill/>
        </p:spPr>
      </p:pic>
    </p:spTree>
    <p:extLst>
      <p:ext uri="{BB962C8B-B14F-4D97-AF65-F5344CB8AC3E}">
        <p14:creationId xmlns:p14="http://schemas.microsoft.com/office/powerpoint/2010/main" val="6726474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D:\Documents\Mis Docs\Images\Presentaciones\Persons\problem-inventory-best-practices.jpg"/>
          <p:cNvPicPr>
            <a:picLocks noChangeAspect="1" noChangeArrowheads="1"/>
          </p:cNvPicPr>
          <p:nvPr/>
        </p:nvPicPr>
        <p:blipFill>
          <a:blip r:embed="rId2" cstate="print"/>
          <a:srcRect/>
          <a:stretch>
            <a:fillRect/>
          </a:stretch>
        </p:blipFill>
        <p:spPr bwMode="auto">
          <a:xfrm>
            <a:off x="5570984" y="3284984"/>
            <a:ext cx="3573016" cy="3573016"/>
          </a:xfrm>
          <a:prstGeom prst="rect">
            <a:avLst/>
          </a:prstGeom>
          <a:noFill/>
        </p:spPr>
      </p:pic>
      <p:sp>
        <p:nvSpPr>
          <p:cNvPr id="2" name="Title 1"/>
          <p:cNvSpPr>
            <a:spLocks noGrp="1"/>
          </p:cNvSpPr>
          <p:nvPr>
            <p:ph type="title"/>
          </p:nvPr>
        </p:nvSpPr>
        <p:spPr/>
        <p:txBody>
          <a:bodyPr/>
          <a:lstStyle/>
          <a:p>
            <a:r>
              <a:rPr lang="es-CO" dirty="0" smtClean="0"/>
              <a:t>Propagación de Excepciones</a:t>
            </a:r>
            <a:endParaRPr lang="es-CO" dirty="0"/>
          </a:p>
        </p:txBody>
      </p:sp>
      <p:sp>
        <p:nvSpPr>
          <p:cNvPr id="3" name="Content Placeholder 2"/>
          <p:cNvSpPr>
            <a:spLocks noGrp="1"/>
          </p:cNvSpPr>
          <p:nvPr>
            <p:ph idx="1"/>
          </p:nvPr>
        </p:nvSpPr>
        <p:spPr>
          <a:xfrm>
            <a:off x="467544" y="1196753"/>
            <a:ext cx="8229600" cy="2736303"/>
          </a:xfrm>
        </p:spPr>
        <p:txBody>
          <a:bodyPr>
            <a:normAutofit fontScale="92500" lnSpcReduction="10000"/>
          </a:bodyPr>
          <a:lstStyle/>
          <a:p>
            <a:pPr algn="just"/>
            <a:r>
              <a:rPr lang="es-CO" dirty="0" smtClean="0"/>
              <a:t>Una vez lanzada una excepción es posible escribir código que se encargue de tratarla. Por defecto, si este código no se escribe la excepción provoca que la aplicación aborte mostrando un mensaje de error en el que se describe la excepción producida y dónde se ha producido.</a:t>
            </a:r>
            <a:endParaRPr lang="es-CO" dirty="0"/>
          </a:p>
        </p:txBody>
      </p:sp>
      <p:sp>
        <p:nvSpPr>
          <p:cNvPr id="62465" name="Rectangle 1"/>
          <p:cNvSpPr>
            <a:spLocks noChangeArrowheads="1"/>
          </p:cNvSpPr>
          <p:nvPr/>
        </p:nvSpPr>
        <p:spPr bwMode="auto">
          <a:xfrm>
            <a:off x="899592" y="3821123"/>
            <a:ext cx="4671392" cy="2816156"/>
          </a:xfrm>
          <a:prstGeom prst="rect">
            <a:avLst/>
          </a:prstGeom>
          <a:noFill/>
          <a:ln w="9525">
            <a:noFill/>
            <a:miter lim="800000"/>
            <a:headEnd/>
            <a:tailEnd/>
          </a:ln>
          <a:effectLst/>
        </p:spPr>
        <p:txBody>
          <a:bodyPr vert="horz" wrap="square" lIns="91440" tIns="4572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r>
              <a:rPr kumimoji="0" lang="es-CO" sz="2000" b="1" i="0" u="none" strike="noStrike" cap="none" normalizeH="0" baseline="0" dirty="0" smtClean="0">
                <a:ln>
                  <a:noFill/>
                </a:ln>
                <a:solidFill>
                  <a:srgbClr val="0000FF"/>
                </a:solidFill>
                <a:effectLst/>
                <a:latin typeface="Courier New" pitchFamily="49" charset="0"/>
                <a:ea typeface="Times New Roman" pitchFamily="18" charset="0"/>
                <a:cs typeface="Courier New" pitchFamily="49" charset="0"/>
              </a:rPr>
              <a:t>try</a:t>
            </a:r>
            <a: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r>
            <a:b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&lt;instrucciones&gt;</a:t>
            </a:r>
            <a:b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r>
              <a:rPr kumimoji="0" lang="es-CO" sz="2000" b="1" i="0" u="none" strike="noStrike" cap="none" normalizeH="0" baseline="0" dirty="0" smtClean="0">
                <a:ln>
                  <a:noFill/>
                </a:ln>
                <a:solidFill>
                  <a:srgbClr val="0000FF"/>
                </a:solidFill>
                <a:effectLst/>
                <a:latin typeface="Courier New" pitchFamily="49" charset="0"/>
                <a:ea typeface="Times New Roman" pitchFamily="18" charset="0"/>
                <a:cs typeface="Courier New" pitchFamily="49" charset="0"/>
              </a:rPr>
              <a:t>catch</a:t>
            </a:r>
            <a: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(&lt;excepción1&gt;)</a:t>
            </a:r>
            <a:b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&lt;tratamiento1&gt;</a:t>
            </a:r>
            <a:b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r>
              <a:rPr kumimoji="0" lang="es-CO" sz="2000" b="1" i="0" u="none" strike="noStrike" cap="none" normalizeH="0" baseline="0" dirty="0" smtClean="0">
                <a:ln>
                  <a:noFill/>
                </a:ln>
                <a:solidFill>
                  <a:srgbClr val="0000FF"/>
                </a:solidFill>
                <a:effectLst/>
                <a:latin typeface="Courier New" pitchFamily="49" charset="0"/>
                <a:ea typeface="Times New Roman" pitchFamily="18" charset="0"/>
                <a:cs typeface="Courier New" pitchFamily="49" charset="0"/>
              </a:rPr>
              <a:t>catch</a:t>
            </a:r>
            <a: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(&lt;excepción2&gt;)</a:t>
            </a:r>
            <a:b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&lt;tratamiento2&gt;</a:t>
            </a:r>
            <a:b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b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r>
              <a:rPr kumimoji="0" lang="es-CO" sz="2000" b="1" i="0" u="none" strike="noStrike" cap="none" normalizeH="0" baseline="0" dirty="0" err="1" smtClean="0">
                <a:ln>
                  <a:noFill/>
                </a:ln>
                <a:solidFill>
                  <a:srgbClr val="0000FF"/>
                </a:solidFill>
                <a:effectLst/>
                <a:latin typeface="Courier New" pitchFamily="49" charset="0"/>
                <a:ea typeface="Times New Roman" pitchFamily="18" charset="0"/>
                <a:cs typeface="Courier New" pitchFamily="49" charset="0"/>
              </a:rPr>
              <a:t>finally</a:t>
            </a:r>
            <a: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r>
            <a:b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&lt;</a:t>
            </a:r>
            <a:r>
              <a:rPr kumimoji="0" lang="es-CO" sz="20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instruccionesFinally</a:t>
            </a:r>
            <a: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&gt; </a:t>
            </a:r>
            <a:endParaRPr kumimoji="0" lang="es-CO" sz="2000" b="1" i="0" u="none" strike="noStrike" cap="none" normalizeH="0" baseline="0" dirty="0" smtClean="0">
              <a:ln>
                <a:noFill/>
              </a:ln>
              <a:solidFill>
                <a:schemeClr val="tx1"/>
              </a:solidFill>
              <a:effectLst/>
              <a:latin typeface="Courier New" pitchFamily="49" charset="0"/>
              <a:cs typeface="Courier New" pitchFamily="49" charset="0"/>
            </a:endParaRPr>
          </a:p>
        </p:txBody>
      </p:sp>
    </p:spTree>
    <p:extLst>
      <p:ext uri="{BB962C8B-B14F-4D97-AF65-F5344CB8AC3E}">
        <p14:creationId xmlns:p14="http://schemas.microsoft.com/office/powerpoint/2010/main" val="186487633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Propagación de Excepciones</a:t>
            </a:r>
            <a:endParaRPr lang="es-CO" dirty="0"/>
          </a:p>
        </p:txBody>
      </p:sp>
      <p:sp>
        <p:nvSpPr>
          <p:cNvPr id="3" name="Content Placeholder 2"/>
          <p:cNvSpPr>
            <a:spLocks noGrp="1"/>
          </p:cNvSpPr>
          <p:nvPr>
            <p:ph idx="1"/>
          </p:nvPr>
        </p:nvSpPr>
        <p:spPr/>
        <p:txBody>
          <a:bodyPr/>
          <a:lstStyle/>
          <a:p>
            <a:r>
              <a:rPr lang="es-CO" dirty="0" smtClean="0"/>
              <a:t>Es muy común utilizar un bloque try-catch-</a:t>
            </a:r>
            <a:r>
              <a:rPr lang="es-CO" dirty="0" err="1" smtClean="0"/>
              <a:t>finally</a:t>
            </a:r>
            <a:r>
              <a:rPr lang="es-CO" dirty="0" smtClean="0"/>
              <a:t>, como el siguiente:</a:t>
            </a:r>
          </a:p>
          <a:p>
            <a:pPr>
              <a:buNone/>
            </a:pPr>
            <a:endParaRPr lang="es-CO" dirty="0"/>
          </a:p>
        </p:txBody>
      </p:sp>
      <p:sp>
        <p:nvSpPr>
          <p:cNvPr id="63489" name="Rectangle 1"/>
          <p:cNvSpPr>
            <a:spLocks noChangeArrowheads="1"/>
          </p:cNvSpPr>
          <p:nvPr/>
        </p:nvSpPr>
        <p:spPr bwMode="auto">
          <a:xfrm>
            <a:off x="457200" y="3283945"/>
            <a:ext cx="8460679" cy="3062377"/>
          </a:xfrm>
          <a:prstGeom prst="rect">
            <a:avLst/>
          </a:prstGeom>
          <a:noFill/>
          <a:ln w="9525">
            <a:noFill/>
            <a:miter lim="800000"/>
            <a:headEnd/>
            <a:tailEnd/>
          </a:ln>
          <a:effectLst/>
        </p:spPr>
        <p:txBody>
          <a:bodyPr vert="horz" wrap="square" lIns="91440" tIns="4572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CO" sz="1400" b="1" i="0" u="none" strike="noStrike" cap="none" normalizeH="0" baseline="0" dirty="0" smtClean="0">
                <a:ln>
                  <a:noFill/>
                </a:ln>
                <a:solidFill>
                  <a:srgbClr val="0000FF"/>
                </a:solidFill>
                <a:effectLst/>
                <a:latin typeface="Courier New" pitchFamily="49" charset="0"/>
                <a:ea typeface="Times New Roman" pitchFamily="18" charset="0"/>
                <a:cs typeface="Courier New" pitchFamily="49" charset="0"/>
              </a:rPr>
              <a:t>try</a:t>
            </a: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r>
            <a:b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b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r>
              <a:rPr kumimoji="0" lang="es-CO" sz="1400" b="1" i="0" u="none" strike="noStrike" cap="none" normalizeH="0" baseline="0" dirty="0" err="1" smtClean="0">
                <a:ln>
                  <a:noFill/>
                </a:ln>
                <a:solidFill>
                  <a:srgbClr val="008080"/>
                </a:solidFill>
                <a:effectLst/>
                <a:latin typeface="Courier New" pitchFamily="49" charset="0"/>
                <a:ea typeface="Times New Roman" pitchFamily="18" charset="0"/>
                <a:cs typeface="Courier New" pitchFamily="49" charset="0"/>
              </a:rPr>
              <a:t>Console</a:t>
            </a:r>
            <a:r>
              <a:rPr kumimoji="0" lang="es-CO" sz="14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.WriteLine</a:t>
            </a: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r>
              <a:rPr kumimoji="0" lang="es-CO" sz="1400" b="1" i="0" u="none" strike="noStrike" cap="none" normalizeH="0" baseline="0" dirty="0" smtClean="0">
                <a:ln>
                  <a:noFill/>
                </a:ln>
                <a:solidFill>
                  <a:srgbClr val="C00000"/>
                </a:solidFill>
                <a:effectLst/>
                <a:latin typeface="Courier New" pitchFamily="49" charset="0"/>
                <a:ea typeface="Times New Roman" pitchFamily="18" charset="0"/>
                <a:cs typeface="Courier New" pitchFamily="49" charset="0"/>
              </a:rPr>
              <a:t>"En el try"</a:t>
            </a: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b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r>
              <a:rPr kumimoji="0" lang="es-CO" sz="14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Metodo</a:t>
            </a: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b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r>
              <a:rPr kumimoji="0" lang="es-CO" sz="1400" b="1" i="0" u="none" strike="noStrike" cap="none" normalizeH="0" baseline="0" dirty="0" err="1" smtClean="0">
                <a:ln>
                  <a:noFill/>
                </a:ln>
                <a:solidFill>
                  <a:srgbClr val="008080"/>
                </a:solidFill>
                <a:effectLst/>
                <a:latin typeface="Courier New" pitchFamily="49" charset="0"/>
                <a:ea typeface="Times New Roman" pitchFamily="18" charset="0"/>
                <a:cs typeface="Courier New" pitchFamily="49" charset="0"/>
              </a:rPr>
              <a:t>Console</a:t>
            </a:r>
            <a:r>
              <a:rPr kumimoji="0" lang="es-CO" sz="14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.WriteLine</a:t>
            </a: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r>
              <a:rPr kumimoji="0" lang="es-CO" sz="1400" b="1" i="0" u="none" strike="noStrike" cap="none" normalizeH="0" baseline="0" dirty="0" smtClean="0">
                <a:ln>
                  <a:noFill/>
                </a:ln>
                <a:solidFill>
                  <a:srgbClr val="C00000"/>
                </a:solidFill>
                <a:effectLst/>
                <a:latin typeface="Courier New" pitchFamily="49" charset="0"/>
                <a:ea typeface="Times New Roman" pitchFamily="18" charset="0"/>
                <a:cs typeface="Courier New" pitchFamily="49" charset="0"/>
              </a:rPr>
              <a:t>"Al final del try"</a:t>
            </a: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b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b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1400" b="1" i="0" u="none" strike="noStrike" cap="none" normalizeH="0" baseline="0" dirty="0" smtClean="0">
                <a:ln>
                  <a:noFill/>
                </a:ln>
                <a:solidFill>
                  <a:srgbClr val="0000FF"/>
                </a:solidFill>
                <a:effectLst/>
                <a:latin typeface="Courier New" pitchFamily="49" charset="0"/>
                <a:ea typeface="Times New Roman" pitchFamily="18" charset="0"/>
                <a:cs typeface="Courier New" pitchFamily="49" charset="0"/>
              </a:rPr>
              <a:t>catch</a:t>
            </a: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r>
              <a:rPr kumimoji="0" lang="es-CO" sz="1400" b="1" i="0" u="none" strike="noStrike" cap="none" normalizeH="0" baseline="0" dirty="0" err="1" smtClean="0">
                <a:ln>
                  <a:noFill/>
                </a:ln>
                <a:solidFill>
                  <a:srgbClr val="0000FF"/>
                </a:solidFill>
                <a:effectLst/>
                <a:latin typeface="Courier New" pitchFamily="49" charset="0"/>
                <a:ea typeface="Times New Roman" pitchFamily="18" charset="0"/>
                <a:cs typeface="Courier New" pitchFamily="49" charset="0"/>
              </a:rPr>
              <a:t>Exception</a:t>
            </a: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ex)</a:t>
            </a:r>
            <a:b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b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r>
              <a:rPr kumimoji="0" lang="es-CO" sz="1400" b="1" i="0" u="none" strike="noStrike" cap="none" normalizeH="0" baseline="0" dirty="0" err="1" smtClean="0">
                <a:ln>
                  <a:noFill/>
                </a:ln>
                <a:solidFill>
                  <a:srgbClr val="008080"/>
                </a:solidFill>
                <a:effectLst/>
                <a:latin typeface="Courier New" pitchFamily="49" charset="0"/>
                <a:ea typeface="Times New Roman" pitchFamily="18" charset="0"/>
                <a:cs typeface="Courier New" pitchFamily="49" charset="0"/>
              </a:rPr>
              <a:t>Console</a:t>
            </a:r>
            <a:r>
              <a:rPr kumimoji="0" lang="es-CO" sz="14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.WriteLine</a:t>
            </a: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r>
              <a:rPr kumimoji="0" lang="es-CO" sz="1400" b="1" i="0" u="none" strike="noStrike" cap="none" normalizeH="0" baseline="0" dirty="0" smtClean="0">
                <a:ln>
                  <a:noFill/>
                </a:ln>
                <a:solidFill>
                  <a:srgbClr val="C00000"/>
                </a:solidFill>
                <a:effectLst/>
                <a:latin typeface="Courier New" pitchFamily="49" charset="0"/>
                <a:ea typeface="Times New Roman" pitchFamily="18" charset="0"/>
                <a:cs typeface="Courier New" pitchFamily="49" charset="0"/>
              </a:rPr>
              <a:t>"En el catch capturando la Excepción {0}"</a:t>
            </a:r>
            <a:r>
              <a:rPr kumimoji="0" lang="es-CO" sz="1400" b="1" i="0" u="none" strike="noStrike" cap="none" normalizeH="0" baseline="0" dirty="0" smtClean="0">
                <a:ln>
                  <a:noFill/>
                </a:ln>
                <a:solidFill>
                  <a:srgbClr val="808080"/>
                </a:solidFill>
                <a:effectLst/>
                <a:latin typeface="Courier New" pitchFamily="49" charset="0"/>
                <a:ea typeface="Times New Roman" pitchFamily="18" charset="0"/>
                <a:cs typeface="Courier New" pitchFamily="49" charset="0"/>
              </a:rPr>
              <a:t>, </a:t>
            </a:r>
            <a:r>
              <a:rPr kumimoji="0" lang="es-CO" sz="14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ex.Message</a:t>
            </a: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b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b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1400" b="1" i="0" u="none" strike="noStrike" cap="none" normalizeH="0" baseline="0" dirty="0" err="1" smtClean="0">
                <a:ln>
                  <a:noFill/>
                </a:ln>
                <a:solidFill>
                  <a:srgbClr val="0000FF"/>
                </a:solidFill>
                <a:effectLst/>
                <a:latin typeface="Courier New" pitchFamily="49" charset="0"/>
                <a:ea typeface="Times New Roman" pitchFamily="18" charset="0"/>
                <a:cs typeface="Courier New" pitchFamily="49" charset="0"/>
              </a:rPr>
              <a:t>finally</a:t>
            </a: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r>
            <a:b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b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r>
              <a:rPr kumimoji="0" lang="es-CO" sz="1400" b="1" i="0" u="none" strike="noStrike" cap="none" normalizeH="0" baseline="0" dirty="0" err="1" smtClean="0">
                <a:ln>
                  <a:noFill/>
                </a:ln>
                <a:solidFill>
                  <a:srgbClr val="008080"/>
                </a:solidFill>
                <a:effectLst/>
                <a:latin typeface="Courier New" pitchFamily="49" charset="0"/>
                <a:ea typeface="Times New Roman" pitchFamily="18" charset="0"/>
                <a:cs typeface="Courier New" pitchFamily="49" charset="0"/>
              </a:rPr>
              <a:t>Console</a:t>
            </a:r>
            <a:r>
              <a:rPr kumimoji="0" lang="es-CO" sz="14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.WriteLine</a:t>
            </a: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r>
              <a:rPr kumimoji="0" lang="es-CO" sz="1400" b="1" i="0" u="none" strike="noStrike" cap="none" normalizeH="0" baseline="0" dirty="0" smtClean="0">
                <a:ln>
                  <a:noFill/>
                </a:ln>
                <a:solidFill>
                  <a:srgbClr val="C00000"/>
                </a:solidFill>
                <a:effectLst/>
                <a:latin typeface="Courier New" pitchFamily="49" charset="0"/>
                <a:ea typeface="Times New Roman" pitchFamily="18" charset="0"/>
                <a:cs typeface="Courier New" pitchFamily="49" charset="0"/>
              </a:rPr>
              <a:t>"</a:t>
            </a:r>
            <a:r>
              <a:rPr kumimoji="0" lang="es-CO" sz="1400" b="1" i="0" u="none" strike="noStrike" cap="none" normalizeH="0" baseline="0" dirty="0" err="1" smtClean="0">
                <a:ln>
                  <a:noFill/>
                </a:ln>
                <a:solidFill>
                  <a:srgbClr val="C00000"/>
                </a:solidFill>
                <a:effectLst/>
                <a:latin typeface="Courier New" pitchFamily="49" charset="0"/>
                <a:ea typeface="Times New Roman" pitchFamily="18" charset="0"/>
                <a:cs typeface="Courier New" pitchFamily="49" charset="0"/>
              </a:rPr>
              <a:t>finally</a:t>
            </a:r>
            <a:r>
              <a:rPr kumimoji="0" lang="es-CO" sz="1400" b="1" i="0" u="none" strike="noStrike" cap="none" normalizeH="0" baseline="0" dirty="0" smtClean="0">
                <a:ln>
                  <a:noFill/>
                </a:ln>
                <a:solidFill>
                  <a:srgbClr val="C00000"/>
                </a:solidFill>
                <a:effectLst/>
                <a:latin typeface="Courier New" pitchFamily="49" charset="0"/>
                <a:ea typeface="Times New Roman" pitchFamily="18" charset="0"/>
                <a:cs typeface="Courier New" pitchFamily="49" charset="0"/>
              </a:rPr>
              <a:t>"</a:t>
            </a: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b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r>
              <a:rPr kumimoji="0" lang="es-CO" sz="1400" b="1" i="0" u="none" strike="noStrike" cap="none" normalizeH="0" baseline="0" dirty="0" smtClean="0">
                <a:ln>
                  <a:noFill/>
                </a:ln>
                <a:solidFill>
                  <a:schemeClr val="tx1"/>
                </a:solidFill>
                <a:effectLst/>
                <a:latin typeface="Courier New" pitchFamily="49" charset="0"/>
                <a:cs typeface="Courier New" pitchFamily="49" charset="0"/>
              </a:rPr>
              <a:t> </a:t>
            </a:r>
          </a:p>
        </p:txBody>
      </p:sp>
    </p:spTree>
    <p:extLst>
      <p:ext uri="{BB962C8B-B14F-4D97-AF65-F5344CB8AC3E}">
        <p14:creationId xmlns:p14="http://schemas.microsoft.com/office/powerpoint/2010/main" val="33961240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Propagación de Excepciones</a:t>
            </a:r>
            <a:endParaRPr lang="es-CO" dirty="0"/>
          </a:p>
        </p:txBody>
      </p:sp>
      <p:sp>
        <p:nvSpPr>
          <p:cNvPr id="3" name="Content Placeholder 2"/>
          <p:cNvSpPr>
            <a:spLocks noGrp="1"/>
          </p:cNvSpPr>
          <p:nvPr>
            <p:ph idx="1"/>
          </p:nvPr>
        </p:nvSpPr>
        <p:spPr>
          <a:xfrm>
            <a:off x="457200" y="1600200"/>
            <a:ext cx="8507288" cy="4525963"/>
          </a:xfrm>
        </p:spPr>
        <p:txBody>
          <a:bodyPr/>
          <a:lstStyle/>
          <a:p>
            <a:pPr algn="just"/>
            <a:r>
              <a:rPr lang="es-CO" dirty="0" smtClean="0"/>
              <a:t>Pero en algunos casos cuando se ejecutan métodos dentro de otros y se tienen bloques anidados de try-catch-</a:t>
            </a:r>
            <a:r>
              <a:rPr lang="es-CO" dirty="0" err="1" smtClean="0"/>
              <a:t>finally</a:t>
            </a:r>
            <a:r>
              <a:rPr lang="es-CO" dirty="0" smtClean="0"/>
              <a:t>, se realiza la propagación de las excepciones y es común encontrar el siguiente código:</a:t>
            </a:r>
          </a:p>
          <a:p>
            <a:pPr algn="just">
              <a:buNone/>
            </a:pPr>
            <a:endParaRPr lang="es-CO" dirty="0"/>
          </a:p>
        </p:txBody>
      </p:sp>
      <p:sp>
        <p:nvSpPr>
          <p:cNvPr id="64513" name="Rectangle 1"/>
          <p:cNvSpPr>
            <a:spLocks noChangeArrowheads="1"/>
          </p:cNvSpPr>
          <p:nvPr/>
        </p:nvSpPr>
        <p:spPr bwMode="auto">
          <a:xfrm>
            <a:off x="2555776" y="4077072"/>
            <a:ext cx="3621504" cy="2631490"/>
          </a:xfrm>
          <a:prstGeom prst="rect">
            <a:avLst/>
          </a:prstGeom>
          <a:noFill/>
          <a:ln w="9525">
            <a:noFill/>
            <a:miter lim="800000"/>
            <a:headEnd/>
            <a:tailEnd/>
          </a:ln>
          <a:effectLst/>
        </p:spPr>
        <p:txBody>
          <a:bodyPr vert="horz" wrap="none" lIns="91440" tIns="4572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00FF"/>
                </a:solidFill>
                <a:effectLst/>
                <a:latin typeface="Courier New" pitchFamily="49" charset="0"/>
                <a:ea typeface="Times New Roman" pitchFamily="18" charset="0"/>
                <a:cs typeface="Courier New" pitchFamily="49" charset="0"/>
              </a:rPr>
              <a:t>try</a:t>
            </a:r>
            <a: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r>
            <a:b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pPr>
            <a:r>
              <a:rPr lang="en-US" sz="1400" b="1" dirty="0" smtClean="0">
                <a:latin typeface="Courier New" pitchFamily="49" charset="0"/>
                <a:ea typeface="Times New Roman" pitchFamily="18" charset="0"/>
                <a:cs typeface="Courier New" pitchFamily="49" charset="0"/>
              </a:rPr>
              <a:t>   </a:t>
            </a:r>
            <a:r>
              <a:rPr kumimoji="0" lang="en-US" sz="14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Metodo</a:t>
            </a:r>
            <a: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b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b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n-US" sz="1400" b="1" i="0" u="none" strike="noStrike" cap="none" normalizeH="0" baseline="0" dirty="0" smtClean="0">
                <a:ln>
                  <a:noFill/>
                </a:ln>
                <a:solidFill>
                  <a:srgbClr val="0000FF"/>
                </a:solidFill>
                <a:effectLst/>
                <a:latin typeface="Courier New" pitchFamily="49" charset="0"/>
                <a:ea typeface="Times New Roman" pitchFamily="18" charset="0"/>
                <a:cs typeface="Courier New" pitchFamily="49" charset="0"/>
              </a:rPr>
              <a:t>catch</a:t>
            </a:r>
            <a: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r>
              <a:rPr kumimoji="0" lang="en-US" sz="1400" b="1" i="0" u="none" strike="noStrike" cap="none" normalizeH="0" baseline="0" dirty="0" smtClean="0">
                <a:ln>
                  <a:noFill/>
                </a:ln>
                <a:solidFill>
                  <a:srgbClr val="0000FF"/>
                </a:solidFill>
                <a:effectLst/>
                <a:latin typeface="Courier New" pitchFamily="49" charset="0"/>
                <a:ea typeface="Times New Roman" pitchFamily="18" charset="0"/>
                <a:cs typeface="Courier New" pitchFamily="49" charset="0"/>
              </a:rPr>
              <a:t>Exception</a:t>
            </a:r>
            <a: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ex)</a:t>
            </a:r>
            <a:b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endParaRPr lang="en-US" sz="1400" b="1" dirty="0" smtClean="0">
              <a:latin typeface="Courier New" pitchFamily="49" charset="0"/>
              <a:ea typeface="Times New Roman" pitchFamily="18"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dirty="0" smtClean="0">
                <a:ln>
                  <a:noFill/>
                </a:ln>
                <a:solidFill>
                  <a:srgbClr val="0000FF"/>
                </a:solidFill>
                <a:effectLst/>
                <a:latin typeface="Courier New" pitchFamily="49" charset="0"/>
                <a:ea typeface="Times New Roman" pitchFamily="18" charset="0"/>
                <a:cs typeface="Courier New" pitchFamily="49" charset="0"/>
              </a:rPr>
              <a:t>   </a:t>
            </a:r>
            <a:r>
              <a:rPr kumimoji="0" lang="en-US" sz="1400" b="1" i="0" u="none" strike="noStrike" cap="none" normalizeH="0" baseline="0" dirty="0" smtClean="0">
                <a:ln>
                  <a:noFill/>
                </a:ln>
                <a:solidFill>
                  <a:srgbClr val="0000FF"/>
                </a:solidFill>
                <a:effectLst/>
                <a:latin typeface="Courier New" pitchFamily="49" charset="0"/>
                <a:ea typeface="Times New Roman" pitchFamily="18" charset="0"/>
                <a:cs typeface="Courier New" pitchFamily="49" charset="0"/>
              </a:rPr>
              <a:t>throw</a:t>
            </a:r>
            <a: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ex;</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b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n-US" sz="1400" b="1" i="0" u="none" strike="noStrike" cap="none" normalizeH="0" baseline="0" dirty="0" smtClean="0">
                <a:ln>
                  <a:noFill/>
                </a:ln>
                <a:solidFill>
                  <a:srgbClr val="0000FF"/>
                </a:solidFill>
                <a:effectLst/>
                <a:latin typeface="Courier New" pitchFamily="49" charset="0"/>
                <a:ea typeface="Times New Roman" pitchFamily="18" charset="0"/>
                <a:cs typeface="Courier New" pitchFamily="49" charset="0"/>
              </a:rPr>
              <a:t>finally</a:t>
            </a:r>
            <a: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r>
            <a:b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endParaRPr lang="en-US" sz="1400" b="1" dirty="0" smtClean="0">
              <a:latin typeface="Courier New" pitchFamily="49" charset="0"/>
              <a:ea typeface="Times New Roman" pitchFamily="18"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dirty="0" smtClean="0">
                <a:ln>
                  <a:noFill/>
                </a:ln>
                <a:solidFill>
                  <a:srgbClr val="008080"/>
                </a:solidFill>
                <a:effectLst/>
                <a:latin typeface="Courier New" pitchFamily="49" charset="0"/>
                <a:ea typeface="Times New Roman" pitchFamily="18" charset="0"/>
                <a:cs typeface="Courier New" pitchFamily="49" charset="0"/>
              </a:rPr>
              <a:t>   </a:t>
            </a:r>
            <a:r>
              <a:rPr kumimoji="0" lang="en-US" sz="1400" b="1" i="0" u="none" strike="noStrike" cap="none" normalizeH="0" baseline="0" dirty="0" err="1" smtClean="0">
                <a:ln>
                  <a:noFill/>
                </a:ln>
                <a:solidFill>
                  <a:srgbClr val="008080"/>
                </a:solidFill>
                <a:effectLst/>
                <a:latin typeface="Courier New" pitchFamily="49" charset="0"/>
                <a:ea typeface="Times New Roman" pitchFamily="18" charset="0"/>
                <a:cs typeface="Courier New" pitchFamily="49" charset="0"/>
              </a:rPr>
              <a:t>Console</a:t>
            </a:r>
            <a:r>
              <a:rPr kumimoji="0" lang="en-US" sz="14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.WriteLine</a:t>
            </a:r>
            <a: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r>
              <a:rPr kumimoji="0" lang="en-US" sz="1400" b="1" i="0" u="none" strike="noStrike" cap="none" normalizeH="0" baseline="0" dirty="0" smtClean="0">
                <a:ln>
                  <a:noFill/>
                </a:ln>
                <a:solidFill>
                  <a:srgbClr val="C00000"/>
                </a:solidFill>
                <a:effectLst/>
                <a:latin typeface="Courier New" pitchFamily="49" charset="0"/>
                <a:ea typeface="Times New Roman" pitchFamily="18" charset="0"/>
                <a:cs typeface="Courier New" pitchFamily="49" charset="0"/>
              </a:rPr>
              <a:t>"finally"</a:t>
            </a:r>
            <a: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b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r>
              <a:rPr kumimoji="0" lang="es-CO" sz="1400" b="1" i="0" u="none" strike="noStrike" cap="none" normalizeH="0" baseline="0" dirty="0" smtClean="0">
                <a:ln>
                  <a:noFill/>
                </a:ln>
                <a:solidFill>
                  <a:schemeClr val="tx1"/>
                </a:solidFill>
                <a:effectLst/>
                <a:latin typeface="Courier New" pitchFamily="49" charset="0"/>
                <a:cs typeface="Courier New" pitchFamily="49" charset="0"/>
              </a:rPr>
              <a:t> </a:t>
            </a:r>
          </a:p>
        </p:txBody>
      </p:sp>
    </p:spTree>
    <p:extLst>
      <p:ext uri="{BB962C8B-B14F-4D97-AF65-F5344CB8AC3E}">
        <p14:creationId xmlns:p14="http://schemas.microsoft.com/office/powerpoint/2010/main" val="28560654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Propagación de Excepciones</a:t>
            </a:r>
            <a:endParaRPr lang="es-CO" dirty="0"/>
          </a:p>
        </p:txBody>
      </p:sp>
      <p:sp>
        <p:nvSpPr>
          <p:cNvPr id="3" name="Content Placeholder 2"/>
          <p:cNvSpPr>
            <a:spLocks noGrp="1"/>
          </p:cNvSpPr>
          <p:nvPr>
            <p:ph idx="1"/>
          </p:nvPr>
        </p:nvSpPr>
        <p:spPr>
          <a:xfrm>
            <a:off x="457200" y="1274105"/>
            <a:ext cx="8229600" cy="4525963"/>
          </a:xfrm>
        </p:spPr>
        <p:txBody>
          <a:bodyPr/>
          <a:lstStyle/>
          <a:p>
            <a:r>
              <a:rPr lang="es-CO" dirty="0" smtClean="0"/>
              <a:t>La forma correcta de manejar esta excepción sería la siguiente:</a:t>
            </a:r>
          </a:p>
          <a:p>
            <a:pPr>
              <a:buNone/>
            </a:pPr>
            <a:endParaRPr lang="es-CO" dirty="0"/>
          </a:p>
        </p:txBody>
      </p:sp>
      <p:sp>
        <p:nvSpPr>
          <p:cNvPr id="66561" name="Rectangle 1"/>
          <p:cNvSpPr>
            <a:spLocks noChangeArrowheads="1"/>
          </p:cNvSpPr>
          <p:nvPr/>
        </p:nvSpPr>
        <p:spPr bwMode="auto">
          <a:xfrm>
            <a:off x="4211960" y="1897088"/>
            <a:ext cx="4381328" cy="501675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FF"/>
                </a:solidFill>
                <a:effectLst/>
                <a:latin typeface="Courier New" pitchFamily="49" charset="0"/>
                <a:ea typeface="Calibri" pitchFamily="34" charset="0"/>
                <a:cs typeface="Courier New" pitchFamily="49" charset="0"/>
              </a:rPr>
              <a:t>try</a:t>
            </a:r>
            <a:br>
              <a:rPr kumimoji="0" lang="en-US" sz="1600" b="1" i="0" u="none" strike="noStrike" cap="none" normalizeH="0" baseline="0" dirty="0" smtClean="0">
                <a:ln>
                  <a:noFill/>
                </a:ln>
                <a:solidFill>
                  <a:srgbClr val="0000FF"/>
                </a:solidFill>
                <a:effectLst/>
                <a:latin typeface="Courier New" pitchFamily="49" charset="0"/>
                <a:ea typeface="Calibri" pitchFamily="34" charset="0"/>
                <a:cs typeface="Courier New" pitchFamily="49" charset="0"/>
              </a:rPr>
            </a:b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a:t>
            </a:r>
            <a:b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b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    &lt;</a:t>
            </a:r>
            <a:r>
              <a:rPr kumimoji="0" lang="en-US" sz="1600" b="1" i="0" u="none" strike="noStrike" cap="none" normalizeH="0" baseline="0" dirty="0" err="1" smtClean="0">
                <a:ln>
                  <a:noFill/>
                </a:ln>
                <a:solidFill>
                  <a:schemeClr val="tx1"/>
                </a:solidFill>
                <a:effectLst/>
                <a:latin typeface="Courier New" pitchFamily="49" charset="0"/>
                <a:ea typeface="Calibri" pitchFamily="34" charset="0"/>
                <a:cs typeface="Courier New" pitchFamily="49" charset="0"/>
              </a:rPr>
              <a:t>logica</a:t>
            </a: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&gt;</a:t>
            </a:r>
            <a:b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b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a:t>
            </a:r>
            <a:b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br>
            <a:r>
              <a:rPr kumimoji="0" lang="en-US" sz="1600" b="1" i="0" u="none" strike="noStrike" cap="none" normalizeH="0" baseline="0" dirty="0" smtClean="0">
                <a:ln>
                  <a:noFill/>
                </a:ln>
                <a:solidFill>
                  <a:srgbClr val="0000FF"/>
                </a:solidFill>
                <a:effectLst/>
                <a:latin typeface="Courier New" pitchFamily="49" charset="0"/>
                <a:ea typeface="Calibri" pitchFamily="34" charset="0"/>
                <a:cs typeface="Courier New" pitchFamily="49" charset="0"/>
              </a:rPr>
              <a:t>catch</a:t>
            </a: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a:t>
            </a:r>
            <a:r>
              <a:rPr kumimoji="0" lang="en-US" sz="1600" b="1" i="0" u="none" strike="noStrike" cap="none" normalizeH="0" baseline="0" dirty="0" err="1" smtClean="0">
                <a:ln>
                  <a:noFill/>
                </a:ln>
                <a:solidFill>
                  <a:srgbClr val="008080"/>
                </a:solidFill>
                <a:effectLst/>
                <a:latin typeface="Courier New" pitchFamily="49" charset="0"/>
                <a:ea typeface="Calibri" pitchFamily="34" charset="0"/>
                <a:cs typeface="Courier New" pitchFamily="49" charset="0"/>
              </a:rPr>
              <a:t>NullReferenceException</a:t>
            </a: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a:t>
            </a:r>
            <a:b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b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a:t>
            </a:r>
            <a:b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b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   </a:t>
            </a:r>
            <a:r>
              <a:rPr kumimoji="0" lang="en-US" sz="1600" b="1" i="0" u="none" strike="noStrike" cap="none" normalizeH="0" baseline="0" dirty="0" smtClean="0">
                <a:ln>
                  <a:noFill/>
                </a:ln>
                <a:solidFill>
                  <a:srgbClr val="0000FF"/>
                </a:solidFill>
                <a:effectLst/>
                <a:latin typeface="Courier New" pitchFamily="49" charset="0"/>
                <a:ea typeface="Calibri" pitchFamily="34" charset="0"/>
                <a:cs typeface="Courier New" pitchFamily="49" charset="0"/>
              </a:rPr>
              <a:t>throw</a:t>
            </a: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 ;</a:t>
            </a:r>
            <a:endParaRPr kumimoji="0" lang="es-CO" sz="1600" b="1" i="0" u="none"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a:t>
            </a:r>
            <a:b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br>
            <a:r>
              <a:rPr kumimoji="0" lang="en-US" sz="1600" b="1" i="0" u="none" strike="noStrike" cap="none" normalizeH="0" baseline="0" dirty="0" smtClean="0">
                <a:ln>
                  <a:noFill/>
                </a:ln>
                <a:solidFill>
                  <a:srgbClr val="0000FF"/>
                </a:solidFill>
                <a:effectLst/>
                <a:latin typeface="Courier New" pitchFamily="49" charset="0"/>
                <a:ea typeface="Calibri" pitchFamily="34" charset="0"/>
                <a:cs typeface="Courier New" pitchFamily="49" charset="0"/>
              </a:rPr>
              <a:t>catch</a:t>
            </a: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a:t>
            </a:r>
            <a:r>
              <a:rPr kumimoji="0" lang="en-US" sz="1600" b="1" i="0" u="none" strike="noStrike" cap="none" normalizeH="0" baseline="0" dirty="0" err="1" smtClean="0">
                <a:ln>
                  <a:noFill/>
                </a:ln>
                <a:solidFill>
                  <a:srgbClr val="008080"/>
                </a:solidFill>
                <a:effectLst/>
                <a:latin typeface="Courier New" pitchFamily="49" charset="0"/>
                <a:ea typeface="Calibri" pitchFamily="34" charset="0"/>
                <a:cs typeface="Courier New" pitchFamily="49" charset="0"/>
              </a:rPr>
              <a:t>ArgumentOutOfRangeException</a:t>
            </a: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a:t>
            </a:r>
            <a:b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b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a:t>
            </a:r>
            <a:b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b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   </a:t>
            </a:r>
            <a:r>
              <a:rPr kumimoji="0" lang="en-US" sz="1600" b="1" i="0" u="none" strike="noStrike" cap="none" normalizeH="0" baseline="0" dirty="0" smtClean="0">
                <a:ln>
                  <a:noFill/>
                </a:ln>
                <a:solidFill>
                  <a:srgbClr val="0000FF"/>
                </a:solidFill>
                <a:effectLst/>
                <a:latin typeface="Courier New" pitchFamily="49" charset="0"/>
                <a:ea typeface="Calibri" pitchFamily="34" charset="0"/>
                <a:cs typeface="Courier New" pitchFamily="49" charset="0"/>
              </a:rPr>
              <a:t>throw</a:t>
            </a: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 ;</a:t>
            </a:r>
            <a:endParaRPr kumimoji="0" lang="es-CO" sz="1600" b="1" i="0" u="none"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a:t>
            </a:r>
            <a:endParaRPr kumimoji="0" lang="es-CO" sz="1600" b="1" i="0" u="none"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FF"/>
                </a:solidFill>
                <a:effectLst/>
                <a:latin typeface="Courier New" pitchFamily="49" charset="0"/>
                <a:ea typeface="Calibri" pitchFamily="34" charset="0"/>
                <a:cs typeface="Courier New" pitchFamily="49" charset="0"/>
              </a:rPr>
              <a:t>catch</a:t>
            </a: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a:t>
            </a:r>
            <a:r>
              <a:rPr kumimoji="0" lang="en-US" sz="1600" b="1" i="0" u="none" strike="noStrike" cap="none" normalizeH="0" baseline="0" dirty="0" err="1" smtClean="0">
                <a:ln>
                  <a:noFill/>
                </a:ln>
                <a:solidFill>
                  <a:srgbClr val="008080"/>
                </a:solidFill>
                <a:effectLst/>
                <a:latin typeface="Courier New" pitchFamily="49" charset="0"/>
                <a:ea typeface="Calibri" pitchFamily="34" charset="0"/>
                <a:cs typeface="Courier New" pitchFamily="49" charset="0"/>
              </a:rPr>
              <a:t>InvalidCastException</a:t>
            </a: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a:t>
            </a:r>
            <a:b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b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a:t>
            </a:r>
            <a:b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b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   </a:t>
            </a:r>
            <a:r>
              <a:rPr kumimoji="0" lang="en-US" sz="1600" b="1" i="0" u="none" strike="noStrike" cap="none" normalizeH="0" baseline="0" dirty="0" smtClean="0">
                <a:ln>
                  <a:noFill/>
                </a:ln>
                <a:solidFill>
                  <a:srgbClr val="0000FF"/>
                </a:solidFill>
                <a:effectLst/>
                <a:latin typeface="Courier New" pitchFamily="49" charset="0"/>
                <a:ea typeface="Calibri" pitchFamily="34" charset="0"/>
                <a:cs typeface="Courier New" pitchFamily="49" charset="0"/>
              </a:rPr>
              <a:t>throw</a:t>
            </a: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 ;</a:t>
            </a:r>
            <a:endParaRPr kumimoji="0" lang="es-CO" sz="1600" b="1" i="0" u="none"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a:t>
            </a:r>
            <a:endParaRPr kumimoji="0" lang="es-CO" sz="1600" b="1" i="0" u="none"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sz="1600" b="1" i="0" u="none" strike="noStrike" cap="none" normalizeH="0" baseline="0" dirty="0" err="1" smtClean="0">
                <a:ln>
                  <a:noFill/>
                </a:ln>
                <a:solidFill>
                  <a:srgbClr val="0000FF"/>
                </a:solidFill>
                <a:effectLst/>
                <a:latin typeface="Courier New" pitchFamily="49" charset="0"/>
                <a:ea typeface="Calibri" pitchFamily="34" charset="0"/>
                <a:cs typeface="Courier New" pitchFamily="49" charset="0"/>
              </a:rPr>
              <a:t>finally</a:t>
            </a:r>
            <a:r>
              <a:rPr kumimoji="0" lang="es-CO"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
            </a:r>
            <a:br>
              <a:rPr kumimoji="0" lang="es-CO"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br>
            <a:r>
              <a:rPr kumimoji="0" lang="es-CO"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a:t>
            </a:r>
            <a:br>
              <a:rPr kumimoji="0" lang="es-CO"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br>
            <a:r>
              <a:rPr kumimoji="0" lang="es-CO"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    &lt;</a:t>
            </a:r>
            <a:r>
              <a:rPr kumimoji="0" lang="es-CO" sz="1600" b="1" i="0" u="none" strike="noStrike" cap="none" normalizeH="0" baseline="0" dirty="0" err="1" smtClean="0">
                <a:ln>
                  <a:noFill/>
                </a:ln>
                <a:solidFill>
                  <a:schemeClr val="tx1"/>
                </a:solidFill>
                <a:effectLst/>
                <a:latin typeface="Courier New" pitchFamily="49" charset="0"/>
                <a:ea typeface="Calibri" pitchFamily="34" charset="0"/>
                <a:cs typeface="Courier New" pitchFamily="49" charset="0"/>
              </a:rPr>
              <a:t>finally</a:t>
            </a:r>
            <a:r>
              <a:rPr kumimoji="0" lang="es-CO"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&gt;</a:t>
            </a:r>
            <a:br>
              <a:rPr kumimoji="0" lang="es-CO"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br>
            <a:r>
              <a:rPr kumimoji="0" lang="es-CO"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                   </a:t>
            </a:r>
            <a:endParaRPr kumimoji="0" lang="es-CO" sz="1600" b="1" i="0" u="none" strike="noStrike" cap="none" normalizeH="0" baseline="0" dirty="0" smtClean="0">
              <a:ln>
                <a:noFill/>
              </a:ln>
              <a:solidFill>
                <a:schemeClr val="tx1"/>
              </a:solidFill>
              <a:effectLst/>
              <a:latin typeface="Courier New" pitchFamily="49" charset="0"/>
              <a:cs typeface="Courier New" pitchFamily="49" charset="0"/>
            </a:endParaRPr>
          </a:p>
        </p:txBody>
      </p:sp>
    </p:spTree>
    <p:extLst>
      <p:ext uri="{BB962C8B-B14F-4D97-AF65-F5344CB8AC3E}">
        <p14:creationId xmlns:p14="http://schemas.microsoft.com/office/powerpoint/2010/main" val="9459244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Propagación de Excepciones</a:t>
            </a:r>
            <a:endParaRPr lang="es-CO" dirty="0"/>
          </a:p>
        </p:txBody>
      </p:sp>
      <p:sp>
        <p:nvSpPr>
          <p:cNvPr id="3" name="Content Placeholder 2"/>
          <p:cNvSpPr>
            <a:spLocks noGrp="1"/>
          </p:cNvSpPr>
          <p:nvPr>
            <p:ph idx="1"/>
          </p:nvPr>
        </p:nvSpPr>
        <p:spPr>
          <a:xfrm>
            <a:off x="467544" y="1196752"/>
            <a:ext cx="8229600" cy="5661248"/>
          </a:xfrm>
        </p:spPr>
        <p:txBody>
          <a:bodyPr>
            <a:normAutofit fontScale="77500" lnSpcReduction="20000"/>
          </a:bodyPr>
          <a:lstStyle/>
          <a:p>
            <a:r>
              <a:rPr lang="es-CO" b="1" dirty="0" smtClean="0"/>
              <a:t>Cosas a evitar al generar excepciones </a:t>
            </a:r>
          </a:p>
          <a:p>
            <a:pPr lvl="1" algn="just"/>
            <a:r>
              <a:rPr lang="es-CO" dirty="0" smtClean="0"/>
              <a:t>La siguiente lista identifica prácticas para evitar que al lanzar excepciones:  </a:t>
            </a:r>
          </a:p>
          <a:p>
            <a:pPr lvl="1" algn="just"/>
            <a:r>
              <a:rPr lang="es-CO" dirty="0" smtClean="0"/>
              <a:t>Las excepciones no se deben utilizar para cambiar el flujo de un programa como parte de la ejecución ordinaria. Las excepciones sólo debe utilizarse para informar y manejar condiciones de error. </a:t>
            </a:r>
          </a:p>
          <a:p>
            <a:pPr lvl="1" algn="just"/>
            <a:r>
              <a:rPr lang="es-CO" dirty="0" smtClean="0"/>
              <a:t>Las excepciones no se deben devolver como un valor devuelto o parámetro en lugar de ser lanzado. </a:t>
            </a:r>
          </a:p>
          <a:p>
            <a:pPr lvl="1" algn="just"/>
            <a:r>
              <a:rPr lang="es-CO" dirty="0" smtClean="0"/>
              <a:t>No dispare o propague excepciones del tipo  </a:t>
            </a:r>
            <a:r>
              <a:rPr lang="es-CO" b="1" dirty="0" err="1" smtClean="0"/>
              <a:t>System.Exception</a:t>
            </a:r>
            <a:r>
              <a:rPr lang="es-CO" dirty="0" smtClean="0"/>
              <a:t>, </a:t>
            </a:r>
            <a:r>
              <a:rPr lang="es-CO" b="1" dirty="0" err="1" smtClean="0"/>
              <a:t>System.SystemException</a:t>
            </a:r>
            <a:r>
              <a:rPr lang="es-CO" dirty="0" smtClean="0"/>
              <a:t>, </a:t>
            </a:r>
            <a:r>
              <a:rPr lang="es-CO" b="1" dirty="0" err="1" smtClean="0"/>
              <a:t>System.NullReferenceException</a:t>
            </a:r>
            <a:r>
              <a:rPr lang="es-CO" dirty="0" smtClean="0"/>
              <a:t>  o </a:t>
            </a:r>
            <a:r>
              <a:rPr lang="es-CO" b="1" dirty="0" err="1" smtClean="0"/>
              <a:t>System.IndexOutOfRangeException</a:t>
            </a:r>
            <a:r>
              <a:rPr lang="es-CO" dirty="0" smtClean="0"/>
              <a:t> intencionalmente desde su propio código fuente. </a:t>
            </a:r>
          </a:p>
          <a:p>
            <a:pPr lvl="1" algn="just"/>
            <a:r>
              <a:rPr lang="es-CO" dirty="0" smtClean="0"/>
              <a:t>No crear excepciones que pueden lanzarse en modo de depuración (</a:t>
            </a:r>
            <a:r>
              <a:rPr lang="es-CO" dirty="0" err="1" smtClean="0"/>
              <a:t>Debug</a:t>
            </a:r>
            <a:r>
              <a:rPr lang="es-CO" dirty="0" smtClean="0"/>
              <a:t>), pero no en modo de liberación (</a:t>
            </a:r>
            <a:r>
              <a:rPr lang="es-CO" dirty="0" err="1" smtClean="0"/>
              <a:t>Release</a:t>
            </a:r>
            <a:r>
              <a:rPr lang="es-CO" dirty="0" smtClean="0"/>
              <a:t>). Para identificar los errores de ejecución durante la fase de desarrollo, utilice </a:t>
            </a:r>
            <a:r>
              <a:rPr lang="es-CO" dirty="0" err="1" smtClean="0"/>
              <a:t>Debug.Assert</a:t>
            </a:r>
            <a:r>
              <a:rPr lang="es-CO" dirty="0" smtClean="0"/>
              <a:t>  en  su lugar.</a:t>
            </a:r>
          </a:p>
          <a:p>
            <a:endParaRPr lang="es-CO" dirty="0"/>
          </a:p>
        </p:txBody>
      </p:sp>
    </p:spTree>
    <p:extLst>
      <p:ext uri="{BB962C8B-B14F-4D97-AF65-F5344CB8AC3E}">
        <p14:creationId xmlns:p14="http://schemas.microsoft.com/office/powerpoint/2010/main" val="118865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Documents\Mis Docs\Images\Presentaciones\Miscelaneous\stock-photo-8699441-check-mark.jpg"/>
          <p:cNvPicPr>
            <a:picLocks noChangeAspect="1" noChangeArrowheads="1"/>
          </p:cNvPicPr>
          <p:nvPr/>
        </p:nvPicPr>
        <p:blipFill>
          <a:blip r:embed="rId2" cstate="print"/>
          <a:srcRect/>
          <a:stretch>
            <a:fillRect/>
          </a:stretch>
        </p:blipFill>
        <p:spPr bwMode="auto">
          <a:xfrm>
            <a:off x="7884367" y="5598367"/>
            <a:ext cx="1259633" cy="1259633"/>
          </a:xfrm>
          <a:prstGeom prst="rect">
            <a:avLst/>
          </a:prstGeom>
          <a:noFill/>
        </p:spPr>
      </p:pic>
      <p:sp>
        <p:nvSpPr>
          <p:cNvPr id="2" name="Title 1"/>
          <p:cNvSpPr>
            <a:spLocks noGrp="1"/>
          </p:cNvSpPr>
          <p:nvPr>
            <p:ph type="title"/>
          </p:nvPr>
        </p:nvSpPr>
        <p:spPr/>
        <p:txBody>
          <a:bodyPr/>
          <a:lstStyle/>
          <a:p>
            <a:r>
              <a:rPr lang="es-CO" dirty="0" smtClean="0"/>
              <a:t>Propagación de Excepciones</a:t>
            </a:r>
            <a:endParaRPr lang="es-CO" dirty="0"/>
          </a:p>
        </p:txBody>
      </p:sp>
      <p:sp>
        <p:nvSpPr>
          <p:cNvPr id="3" name="Content Placeholder 2"/>
          <p:cNvSpPr>
            <a:spLocks noGrp="1"/>
          </p:cNvSpPr>
          <p:nvPr>
            <p:ph idx="1"/>
          </p:nvPr>
        </p:nvSpPr>
        <p:spPr>
          <a:xfrm>
            <a:off x="467544" y="1196752"/>
            <a:ext cx="8229600" cy="5328592"/>
          </a:xfrm>
        </p:spPr>
        <p:txBody>
          <a:bodyPr>
            <a:normAutofit fontScale="62500" lnSpcReduction="20000"/>
          </a:bodyPr>
          <a:lstStyle/>
          <a:p>
            <a:r>
              <a:rPr lang="es-CO" b="1" dirty="0" smtClean="0"/>
              <a:t>Recomendación</a:t>
            </a:r>
          </a:p>
          <a:p>
            <a:pPr lvl="1" algn="just"/>
            <a:r>
              <a:rPr lang="es-CO" dirty="0" smtClean="0"/>
              <a:t>Se recomienda que las excepciones sean explicitas para poder controlar el flujo según sea el tipo de error y no crear ninguna variable del tipo de la excepción a no ser que se vaya a manipular el error o  a realizar alguna acción con la misma.</a:t>
            </a:r>
          </a:p>
          <a:p>
            <a:pPr lvl="1" algn="just"/>
            <a:r>
              <a:rPr lang="es-CO" dirty="0" smtClean="0"/>
              <a:t>Las excepciones deben ser utilizadas para comunicar las condiciones excepcionales, No las use para comunicar los eventos que se espera, como llegar a la final de un archivo. Existe un buen numero de excepciones predefinidas en el espacio de nombres del sistema (System) que describe la excepción a una condición que tenga sentido para los usuarios en lugar de definir una nueva clase de excepción y poner la información específica en el mensaje. </a:t>
            </a:r>
          </a:p>
          <a:p>
            <a:pPr lvl="1" algn="just"/>
            <a:r>
              <a:rPr lang="es-CO" dirty="0" smtClean="0"/>
              <a:t>Por último, si el código detecta una excepción que no se va a manejar, considere si se debe ajustar esta excepción con información adicional antes de volver a lanzar o crear una clase personalizada para manejar sus excepciones.</a:t>
            </a:r>
          </a:p>
          <a:p>
            <a:pPr>
              <a:buNone/>
            </a:pPr>
            <a:endParaRPr lang="es-CO" dirty="0" smtClean="0"/>
          </a:p>
          <a:p>
            <a:pPr>
              <a:buNone/>
            </a:pPr>
            <a:r>
              <a:rPr lang="es-CO" sz="2000" dirty="0" smtClean="0"/>
              <a:t>Para mayor información consulte los siguientes links:</a:t>
            </a:r>
          </a:p>
          <a:p>
            <a:pPr>
              <a:buNone/>
            </a:pPr>
            <a:r>
              <a:rPr lang="es-CO" sz="2000" u="sng" dirty="0" smtClean="0">
                <a:hlinkClick r:id="rId3"/>
              </a:rPr>
              <a:t>http://msdn.microsoft.com/en-us/library/ms173163.aspx</a:t>
            </a:r>
            <a:endParaRPr lang="es-CO" sz="2000" dirty="0" smtClean="0"/>
          </a:p>
          <a:p>
            <a:pPr>
              <a:buNone/>
            </a:pPr>
            <a:r>
              <a:rPr lang="es-CO" sz="2000" u="sng" dirty="0" smtClean="0">
                <a:hlinkClick r:id="rId4"/>
              </a:rPr>
              <a:t>http://www.blackwasp.co.uk/CSharpThrowingExceptions.aspx</a:t>
            </a:r>
            <a:endParaRPr lang="es-CO" sz="2000" dirty="0" smtClean="0"/>
          </a:p>
          <a:p>
            <a:pPr>
              <a:buNone/>
            </a:pPr>
            <a:r>
              <a:rPr lang="es-CO" sz="2000" u="sng" dirty="0" smtClean="0">
                <a:hlinkClick r:id="rId5"/>
              </a:rPr>
              <a:t>http://www.c-sharpcorner.com/UploadFile/rajeshvs/ExceptionHandlinginCSharp11282005051444AM/ExceptionHandlinginCSharp.aspx</a:t>
            </a:r>
            <a:endParaRPr lang="es-CO" sz="2000" dirty="0" smtClean="0"/>
          </a:p>
          <a:p>
            <a:endParaRPr lang="es-CO" dirty="0"/>
          </a:p>
        </p:txBody>
      </p:sp>
    </p:spTree>
    <p:extLst>
      <p:ext uri="{BB962C8B-B14F-4D97-AF65-F5344CB8AC3E}">
        <p14:creationId xmlns:p14="http://schemas.microsoft.com/office/powerpoint/2010/main" val="4893869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78E32E-BC4F-4C88-A871-1D4E132FC9FB}"/>
              </a:ext>
            </a:extLst>
          </p:cNvPr>
          <p:cNvSpPr>
            <a:spLocks noGrp="1"/>
          </p:cNvSpPr>
          <p:nvPr>
            <p:ph type="title"/>
          </p:nvPr>
        </p:nvSpPr>
        <p:spPr/>
        <p:txBody>
          <a:bodyPr>
            <a:normAutofit/>
          </a:bodyPr>
          <a:lstStyle/>
          <a:p>
            <a:r>
              <a:rPr lang="es-US" dirty="0"/>
              <a:t>Qué Necesitas?</a:t>
            </a:r>
            <a:endParaRPr lang="en-US" dirty="0"/>
          </a:p>
        </p:txBody>
      </p:sp>
      <p:sp>
        <p:nvSpPr>
          <p:cNvPr id="5" name="Content Placeholder 4">
            <a:extLst>
              <a:ext uri="{FF2B5EF4-FFF2-40B4-BE49-F238E27FC236}">
                <a16:creationId xmlns:a16="http://schemas.microsoft.com/office/drawing/2014/main" xmlns="" id="{EBBFDC55-6E44-4389-97AA-676F86969C7C}"/>
              </a:ext>
            </a:extLst>
          </p:cNvPr>
          <p:cNvSpPr>
            <a:spLocks noGrp="1"/>
          </p:cNvSpPr>
          <p:nvPr>
            <p:ph idx="1"/>
          </p:nvPr>
        </p:nvSpPr>
        <p:spPr>
          <a:xfrm>
            <a:off x="4838926" y="1440662"/>
            <a:ext cx="4320480" cy="4525963"/>
          </a:xfrm>
        </p:spPr>
        <p:txBody>
          <a:bodyPr>
            <a:normAutofit/>
          </a:bodyPr>
          <a:lstStyle/>
          <a:p>
            <a:pPr>
              <a:buClr>
                <a:srgbClr val="FF0000"/>
              </a:buClr>
              <a:buFont typeface="Wingdings" panose="05000000000000000000" pitchFamily="2" charset="2"/>
              <a:buChar char="§"/>
            </a:pPr>
            <a:r>
              <a:rPr lang="es-CO" sz="2800" dirty="0"/>
              <a:t>Conocimientos en Programación Orientada a Objetos</a:t>
            </a:r>
          </a:p>
          <a:p>
            <a:pPr>
              <a:buClr>
                <a:srgbClr val="FF0000"/>
              </a:buClr>
              <a:buFont typeface="Wingdings" panose="05000000000000000000" pitchFamily="2" charset="2"/>
              <a:buChar char="§"/>
            </a:pPr>
            <a:r>
              <a:rPr lang="es-ES" sz="2800" dirty="0"/>
              <a:t>Algún lenguaje de programación orientado a objetos como por ejemplo C# o Java.</a:t>
            </a:r>
          </a:p>
          <a:p>
            <a:pPr>
              <a:buClr>
                <a:srgbClr val="FF0000"/>
              </a:buClr>
              <a:buFont typeface="Wingdings" panose="05000000000000000000" pitchFamily="2" charset="2"/>
              <a:buChar char="§"/>
            </a:pPr>
            <a:r>
              <a:rPr lang="es-ES" sz="2800" dirty="0"/>
              <a:t>Editor de código como Visual Studio </a:t>
            </a:r>
            <a:r>
              <a:rPr lang="es-ES" sz="2800" dirty="0" smtClean="0"/>
              <a:t>o Eclipse</a:t>
            </a:r>
            <a:endParaRPr lang="en-US" sz="2800" dirty="0"/>
          </a:p>
          <a:p>
            <a:pPr marL="0" indent="0">
              <a:buClr>
                <a:srgbClr val="FF0000"/>
              </a:buClr>
              <a:buNone/>
            </a:pPr>
            <a:endParaRPr lang="es-ES" sz="2800" dirty="0"/>
          </a:p>
        </p:txBody>
      </p:sp>
      <p:pic>
        <p:nvPicPr>
          <p:cNvPr id="4" name="Picture 3" descr="Graphical user interface&#10;&#10;Description automatically generated with low confidence">
            <a:extLst>
              <a:ext uri="{FF2B5EF4-FFF2-40B4-BE49-F238E27FC236}">
                <a16:creationId xmlns:a16="http://schemas.microsoft.com/office/drawing/2014/main" xmlns="" id="{265138F5-9E97-46A4-91AA-0060C8952F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55" y="2972175"/>
            <a:ext cx="4562112" cy="3608301"/>
          </a:xfrm>
          <a:prstGeom prst="rect">
            <a:avLst/>
          </a:prstGeom>
        </p:spPr>
      </p:pic>
    </p:spTree>
    <p:custDataLst>
      <p:tags r:id="rId1"/>
    </p:custDataLst>
    <p:extLst>
      <p:ext uri="{BB962C8B-B14F-4D97-AF65-F5344CB8AC3E}">
        <p14:creationId xmlns:p14="http://schemas.microsoft.com/office/powerpoint/2010/main" val="647309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Técnicas de Depuración</a:t>
            </a:r>
            <a:endParaRPr lang="es-CO" dirty="0"/>
          </a:p>
        </p:txBody>
      </p:sp>
      <p:sp>
        <p:nvSpPr>
          <p:cNvPr id="3" name="Content Placeholder 2"/>
          <p:cNvSpPr>
            <a:spLocks noGrp="1"/>
          </p:cNvSpPr>
          <p:nvPr>
            <p:ph idx="1"/>
          </p:nvPr>
        </p:nvSpPr>
        <p:spPr/>
        <p:txBody>
          <a:bodyPr/>
          <a:lstStyle/>
          <a:p>
            <a:pPr algn="just"/>
            <a:r>
              <a:rPr lang="es-CO" dirty="0" smtClean="0"/>
              <a:t>Las técnicas de depuración son consejos o pequeñas utilidades que se dan por el lenguaje para poder encontrar errores o registrar el seguimiento a un programa.</a:t>
            </a:r>
            <a:endParaRPr lang="es-CO" dirty="0"/>
          </a:p>
        </p:txBody>
      </p:sp>
      <p:pic>
        <p:nvPicPr>
          <p:cNvPr id="5121" name="Picture 1" descr="D:\Documents\Mis Docs\Images\Presentaciones\OOP\DebugAppIcon.png"/>
          <p:cNvPicPr>
            <a:picLocks noChangeAspect="1" noChangeArrowheads="1"/>
          </p:cNvPicPr>
          <p:nvPr/>
        </p:nvPicPr>
        <p:blipFill>
          <a:blip r:embed="rId2" cstate="print"/>
          <a:srcRect/>
          <a:stretch>
            <a:fillRect/>
          </a:stretch>
        </p:blipFill>
        <p:spPr bwMode="auto">
          <a:xfrm>
            <a:off x="6217345" y="3931345"/>
            <a:ext cx="2926655" cy="2926655"/>
          </a:xfrm>
          <a:prstGeom prst="rect">
            <a:avLst/>
          </a:prstGeom>
          <a:noFill/>
        </p:spPr>
      </p:pic>
    </p:spTree>
    <p:extLst>
      <p:ext uri="{BB962C8B-B14F-4D97-AF65-F5344CB8AC3E}">
        <p14:creationId xmlns:p14="http://schemas.microsoft.com/office/powerpoint/2010/main" val="3428896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Técnicas de Depuración</a:t>
            </a:r>
            <a:endParaRPr lang="es-CO" dirty="0"/>
          </a:p>
        </p:txBody>
      </p:sp>
      <p:sp>
        <p:nvSpPr>
          <p:cNvPr id="3" name="Content Placeholder 2"/>
          <p:cNvSpPr>
            <a:spLocks noGrp="1"/>
          </p:cNvSpPr>
          <p:nvPr>
            <p:ph idx="1"/>
          </p:nvPr>
        </p:nvSpPr>
        <p:spPr/>
        <p:txBody>
          <a:bodyPr/>
          <a:lstStyle/>
          <a:p>
            <a:r>
              <a:rPr lang="es-CO" dirty="0" err="1" smtClean="0"/>
              <a:t>Debug</a:t>
            </a:r>
            <a:endParaRPr lang="es-CO" dirty="0" smtClean="0"/>
          </a:p>
          <a:p>
            <a:pPr lvl="1"/>
            <a:r>
              <a:rPr lang="es-CO" dirty="0" err="1" smtClean="0"/>
              <a:t>Listeners</a:t>
            </a:r>
            <a:endParaRPr lang="es-CO" dirty="0" smtClean="0"/>
          </a:p>
          <a:p>
            <a:r>
              <a:rPr lang="es-CO" dirty="0" smtClean="0"/>
              <a:t>Trace</a:t>
            </a:r>
            <a:endParaRPr lang="es-CO" dirty="0"/>
          </a:p>
        </p:txBody>
      </p:sp>
      <p:pic>
        <p:nvPicPr>
          <p:cNvPr id="67586" name="Picture 2" descr="D:\Documents\Mis Docs\Images\Presentaciones\Computers\Computer00.jpg"/>
          <p:cNvPicPr>
            <a:picLocks noChangeAspect="1" noChangeArrowheads="1"/>
          </p:cNvPicPr>
          <p:nvPr/>
        </p:nvPicPr>
        <p:blipFill>
          <a:blip r:embed="rId2" cstate="print"/>
          <a:srcRect/>
          <a:stretch>
            <a:fillRect/>
          </a:stretch>
        </p:blipFill>
        <p:spPr bwMode="auto">
          <a:xfrm>
            <a:off x="5076056" y="2420888"/>
            <a:ext cx="3810000" cy="4241800"/>
          </a:xfrm>
          <a:prstGeom prst="rect">
            <a:avLst/>
          </a:prstGeom>
          <a:noFill/>
        </p:spPr>
      </p:pic>
    </p:spTree>
    <p:extLst>
      <p:ext uri="{BB962C8B-B14F-4D97-AF65-F5344CB8AC3E}">
        <p14:creationId xmlns:p14="http://schemas.microsoft.com/office/powerpoint/2010/main" val="21379224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3568" y="2481263"/>
            <a:ext cx="7776864" cy="1752600"/>
          </a:xfrm>
        </p:spPr>
        <p:txBody>
          <a:bodyPr>
            <a:normAutofit/>
          </a:bodyPr>
          <a:lstStyle/>
          <a:p>
            <a:pPr algn="ctr"/>
            <a:r>
              <a:rPr lang="es-CO" sz="7200" dirty="0" smtClean="0"/>
              <a:t>Comentarios</a:t>
            </a:r>
            <a:endParaRPr lang="en-US" sz="7200" dirty="0"/>
          </a:p>
        </p:txBody>
      </p:sp>
    </p:spTree>
    <p:extLst>
      <p:ext uri="{BB962C8B-B14F-4D97-AF65-F5344CB8AC3E}">
        <p14:creationId xmlns:p14="http://schemas.microsoft.com/office/powerpoint/2010/main" val="16659200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O" dirty="0" smtClean="0"/>
              <a:t>Comentarios</a:t>
            </a:r>
            <a:endParaRPr lang="es-CO" dirty="0"/>
          </a:p>
        </p:txBody>
      </p:sp>
      <p:sp>
        <p:nvSpPr>
          <p:cNvPr id="5" name="Content Placeholder 4"/>
          <p:cNvSpPr>
            <a:spLocks noGrp="1"/>
          </p:cNvSpPr>
          <p:nvPr>
            <p:ph idx="1"/>
          </p:nvPr>
        </p:nvSpPr>
        <p:spPr/>
        <p:txBody>
          <a:bodyPr/>
          <a:lstStyle/>
          <a:p>
            <a:r>
              <a:rPr lang="es-CO" dirty="0" smtClean="0"/>
              <a:t>No hay nada más útil que un comentario bien colocado</a:t>
            </a:r>
          </a:p>
          <a:p>
            <a:r>
              <a:rPr lang="es-CO" dirty="0" smtClean="0"/>
              <a:t>No hay nada que colapse mas un modulo que comentarios innecesarios</a:t>
            </a:r>
          </a:p>
          <a:p>
            <a:r>
              <a:rPr lang="es-CO" dirty="0" smtClean="0"/>
              <a:t>No hay nada más dañino que un comentario antiguo o que genere desinformación.</a:t>
            </a:r>
          </a:p>
          <a:p>
            <a:endParaRPr lang="es-CO" dirty="0"/>
          </a:p>
        </p:txBody>
      </p:sp>
      <p:pic>
        <p:nvPicPr>
          <p:cNvPr id="1026" name="Picture 2" descr="Comments | All Rights Onlin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76256" y="4607701"/>
            <a:ext cx="2267744" cy="226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2739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Ejemplos</a:t>
            </a:r>
            <a:endParaRPr lang="es-CO" dirty="0"/>
          </a:p>
        </p:txBody>
      </p:sp>
      <p:sp>
        <p:nvSpPr>
          <p:cNvPr id="4" name="Rectangle 3"/>
          <p:cNvSpPr/>
          <p:nvPr/>
        </p:nvSpPr>
        <p:spPr>
          <a:xfrm>
            <a:off x="683568" y="1582341"/>
            <a:ext cx="8003232" cy="258532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CO" dirty="0" err="1">
                <a:solidFill>
                  <a:srgbClr val="4EC9B0"/>
                </a:solidFill>
                <a:latin typeface="Consolas" panose="020B0609020204030204" pitchFamily="49" charset="0"/>
              </a:rPr>
              <a:t>MockRequest</a:t>
            </a:r>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request</a:t>
            </a:r>
            <a:r>
              <a:rPr lang="es-CO" dirty="0">
                <a:solidFill>
                  <a:srgbClr val="D4D4D4"/>
                </a:solidFill>
                <a:latin typeface="Consolas" panose="020B0609020204030204" pitchFamily="49" charset="0"/>
              </a:rPr>
              <a:t>;</a:t>
            </a:r>
          </a:p>
          <a:p>
            <a:r>
              <a:rPr lang="es-CO" dirty="0" err="1">
                <a:solidFill>
                  <a:srgbClr val="569CD6"/>
                </a:solidFill>
                <a:latin typeface="Consolas" panose="020B0609020204030204" pitchFamily="49" charset="0"/>
              </a:rPr>
              <a:t>private</a:t>
            </a:r>
            <a:r>
              <a:rPr lang="es-CO" dirty="0">
                <a:solidFill>
                  <a:srgbClr val="D4D4D4"/>
                </a:solidFill>
                <a:latin typeface="Consolas" panose="020B0609020204030204" pitchFamily="49" charset="0"/>
              </a:rPr>
              <a:t> </a:t>
            </a:r>
            <a:r>
              <a:rPr lang="es-CO" dirty="0">
                <a:solidFill>
                  <a:srgbClr val="9CDCFE"/>
                </a:solidFill>
                <a:latin typeface="Consolas" panose="020B0609020204030204" pitchFamily="49" charset="0"/>
              </a:rPr>
              <a:t>final</a:t>
            </a:r>
            <a:r>
              <a:rPr lang="es-CO" dirty="0">
                <a:solidFill>
                  <a:srgbClr val="D4D4D4"/>
                </a:solidFill>
                <a:latin typeface="Consolas" panose="020B0609020204030204" pitchFamily="49" charset="0"/>
              </a:rPr>
              <a:t> </a:t>
            </a:r>
            <a:r>
              <a:rPr lang="es-CO" dirty="0" err="1">
                <a:solidFill>
                  <a:srgbClr val="4EC9B0"/>
                </a:solidFill>
                <a:latin typeface="Consolas" panose="020B0609020204030204" pitchFamily="49" charset="0"/>
              </a:rPr>
              <a:t>String</a:t>
            </a:r>
            <a:r>
              <a:rPr lang="es-CO" dirty="0">
                <a:solidFill>
                  <a:srgbClr val="D4D4D4"/>
                </a:solidFill>
                <a:latin typeface="Consolas" panose="020B0609020204030204" pitchFamily="49" charset="0"/>
              </a:rPr>
              <a:t> </a:t>
            </a:r>
            <a:r>
              <a:rPr lang="es-CO" dirty="0">
                <a:solidFill>
                  <a:srgbClr val="9CDCFE"/>
                </a:solidFill>
                <a:latin typeface="Consolas" panose="020B0609020204030204" pitchFamily="49" charset="0"/>
              </a:rPr>
              <a:t>HTTP_DATE_REGEXP</a:t>
            </a:r>
            <a:r>
              <a:rPr lang="es-CO" dirty="0">
                <a:solidFill>
                  <a:srgbClr val="D4D4D4"/>
                </a:solidFill>
                <a:latin typeface="Consolas" panose="020B0609020204030204" pitchFamily="49" charset="0"/>
              </a:rPr>
              <a:t> =</a:t>
            </a:r>
          </a:p>
          <a:p>
            <a:r>
              <a:rPr lang="es-CO" dirty="0">
                <a:solidFill>
                  <a:srgbClr val="CE9178"/>
                </a:solidFill>
                <a:latin typeface="Consolas" panose="020B0609020204030204" pitchFamily="49" charset="0"/>
              </a:rPr>
              <a:t>"[SMTWF][a-z]{2}</a:t>
            </a:r>
            <a:r>
              <a:rPr lang="es-CO" dirty="0">
                <a:solidFill>
                  <a:srgbClr val="D7BA7D"/>
                </a:solidFill>
                <a:latin typeface="Consolas" panose="020B0609020204030204" pitchFamily="49" charset="0"/>
              </a:rPr>
              <a:t>\\</a:t>
            </a:r>
            <a:r>
              <a:rPr lang="es-CO" dirty="0">
                <a:solidFill>
                  <a:srgbClr val="CE9178"/>
                </a:solidFill>
                <a:latin typeface="Consolas" panose="020B0609020204030204" pitchFamily="49" charset="0"/>
              </a:rPr>
              <a:t>,</a:t>
            </a:r>
            <a:r>
              <a:rPr lang="es-CO" dirty="0">
                <a:solidFill>
                  <a:srgbClr val="D7BA7D"/>
                </a:solidFill>
                <a:latin typeface="Consolas" panose="020B0609020204030204" pitchFamily="49" charset="0"/>
              </a:rPr>
              <a:t>\\</a:t>
            </a:r>
            <a:r>
              <a:rPr lang="es-CO" dirty="0">
                <a:solidFill>
                  <a:srgbClr val="CE9178"/>
                </a:solidFill>
                <a:latin typeface="Consolas" panose="020B0609020204030204" pitchFamily="49" charset="0"/>
              </a:rPr>
              <a:t>s[0-9]{2}</a:t>
            </a:r>
            <a:r>
              <a:rPr lang="es-CO" dirty="0">
                <a:solidFill>
                  <a:srgbClr val="D7BA7D"/>
                </a:solidFill>
                <a:latin typeface="Consolas" panose="020B0609020204030204" pitchFamily="49" charset="0"/>
              </a:rPr>
              <a:t>\\</a:t>
            </a:r>
            <a:r>
              <a:rPr lang="es-CO" dirty="0">
                <a:solidFill>
                  <a:srgbClr val="CE9178"/>
                </a:solidFill>
                <a:latin typeface="Consolas" panose="020B0609020204030204" pitchFamily="49" charset="0"/>
              </a:rPr>
              <a:t>s[JFMASOND][a-z]{2}</a:t>
            </a:r>
            <a:r>
              <a:rPr lang="es-CO" dirty="0">
                <a:solidFill>
                  <a:srgbClr val="D7BA7D"/>
                </a:solidFill>
                <a:latin typeface="Consolas" panose="020B0609020204030204" pitchFamily="49" charset="0"/>
              </a:rPr>
              <a:t>\\</a:t>
            </a:r>
            <a:r>
              <a:rPr lang="es-CO" dirty="0">
                <a:solidFill>
                  <a:srgbClr val="CE9178"/>
                </a:solidFill>
                <a:latin typeface="Consolas" panose="020B0609020204030204" pitchFamily="49" charset="0"/>
              </a:rPr>
              <a:t>s"</a:t>
            </a:r>
            <a:r>
              <a:rPr lang="es-CO" dirty="0">
                <a:solidFill>
                  <a:srgbClr val="D4D4D4"/>
                </a:solidFill>
                <a:latin typeface="Consolas" panose="020B0609020204030204" pitchFamily="49" charset="0"/>
              </a:rPr>
              <a:t>+</a:t>
            </a:r>
          </a:p>
          <a:p>
            <a:r>
              <a:rPr lang="es-CO" dirty="0">
                <a:solidFill>
                  <a:srgbClr val="CE9178"/>
                </a:solidFill>
                <a:latin typeface="Consolas" panose="020B0609020204030204" pitchFamily="49" charset="0"/>
              </a:rPr>
              <a:t>"[0-9]{4}</a:t>
            </a:r>
            <a:r>
              <a:rPr lang="es-CO" dirty="0">
                <a:solidFill>
                  <a:srgbClr val="D7BA7D"/>
                </a:solidFill>
                <a:latin typeface="Consolas" panose="020B0609020204030204" pitchFamily="49" charset="0"/>
              </a:rPr>
              <a:t>\\</a:t>
            </a:r>
            <a:r>
              <a:rPr lang="es-CO" dirty="0">
                <a:solidFill>
                  <a:srgbClr val="CE9178"/>
                </a:solidFill>
                <a:latin typeface="Consolas" panose="020B0609020204030204" pitchFamily="49" charset="0"/>
              </a:rPr>
              <a:t>s[0-9]{2}</a:t>
            </a:r>
            <a:r>
              <a:rPr lang="es-CO" dirty="0">
                <a:solidFill>
                  <a:srgbClr val="D7BA7D"/>
                </a:solidFill>
                <a:latin typeface="Consolas" panose="020B0609020204030204" pitchFamily="49" charset="0"/>
              </a:rPr>
              <a:t>\\</a:t>
            </a:r>
            <a:r>
              <a:rPr lang="es-CO" dirty="0">
                <a:solidFill>
                  <a:srgbClr val="CE9178"/>
                </a:solidFill>
                <a:latin typeface="Consolas" panose="020B0609020204030204" pitchFamily="49" charset="0"/>
              </a:rPr>
              <a:t>:[0-9]{2}</a:t>
            </a:r>
            <a:r>
              <a:rPr lang="es-CO" dirty="0">
                <a:solidFill>
                  <a:srgbClr val="D7BA7D"/>
                </a:solidFill>
                <a:latin typeface="Consolas" panose="020B0609020204030204" pitchFamily="49" charset="0"/>
              </a:rPr>
              <a:t>\\</a:t>
            </a:r>
            <a:r>
              <a:rPr lang="es-CO" dirty="0">
                <a:solidFill>
                  <a:srgbClr val="CE9178"/>
                </a:solidFill>
                <a:latin typeface="Consolas" panose="020B0609020204030204" pitchFamily="49" charset="0"/>
              </a:rPr>
              <a:t>:[0-9]{2}</a:t>
            </a:r>
            <a:r>
              <a:rPr lang="es-CO" dirty="0">
                <a:solidFill>
                  <a:srgbClr val="D7BA7D"/>
                </a:solidFill>
                <a:latin typeface="Consolas" panose="020B0609020204030204" pitchFamily="49" charset="0"/>
              </a:rPr>
              <a:t>\\</a:t>
            </a:r>
            <a:r>
              <a:rPr lang="es-CO" dirty="0" err="1">
                <a:solidFill>
                  <a:srgbClr val="CE9178"/>
                </a:solidFill>
                <a:latin typeface="Consolas" panose="020B0609020204030204" pitchFamily="49" charset="0"/>
              </a:rPr>
              <a:t>sGMT</a:t>
            </a:r>
            <a:r>
              <a:rPr lang="es-CO" dirty="0">
                <a:solidFill>
                  <a:srgbClr val="CE9178"/>
                </a:solidFill>
                <a:latin typeface="Consolas" panose="020B0609020204030204" pitchFamily="49" charset="0"/>
              </a:rPr>
              <a:t>"</a:t>
            </a:r>
            <a:r>
              <a:rPr lang="es-CO" dirty="0">
                <a:solidFill>
                  <a:srgbClr val="D4D4D4"/>
                </a:solidFill>
                <a:latin typeface="Consolas" panose="020B0609020204030204" pitchFamily="49" charset="0"/>
              </a:rPr>
              <a:t>;</a:t>
            </a:r>
          </a:p>
          <a:p>
            <a:r>
              <a:rPr lang="es-CO" dirty="0" err="1">
                <a:solidFill>
                  <a:srgbClr val="569CD6"/>
                </a:solidFill>
                <a:latin typeface="Consolas" panose="020B0609020204030204" pitchFamily="49" charset="0"/>
              </a:rPr>
              <a:t>private</a:t>
            </a:r>
            <a:r>
              <a:rPr lang="es-CO" dirty="0">
                <a:solidFill>
                  <a:srgbClr val="D4D4D4"/>
                </a:solidFill>
                <a:latin typeface="Consolas" panose="020B0609020204030204" pitchFamily="49" charset="0"/>
              </a:rPr>
              <a:t> </a:t>
            </a:r>
            <a:r>
              <a:rPr lang="es-CO" dirty="0">
                <a:solidFill>
                  <a:srgbClr val="4EC9B0"/>
                </a:solidFill>
                <a:latin typeface="Consolas" panose="020B0609020204030204" pitchFamily="49" charset="0"/>
              </a:rPr>
              <a:t>Response</a:t>
            </a:r>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response</a:t>
            </a:r>
            <a:r>
              <a:rPr lang="es-CO" dirty="0">
                <a:solidFill>
                  <a:srgbClr val="D4D4D4"/>
                </a:solidFill>
                <a:latin typeface="Consolas" panose="020B0609020204030204" pitchFamily="49" charset="0"/>
              </a:rPr>
              <a:t>;</a:t>
            </a:r>
          </a:p>
          <a:p>
            <a:r>
              <a:rPr lang="es-CO" dirty="0" err="1">
                <a:solidFill>
                  <a:srgbClr val="569CD6"/>
                </a:solidFill>
                <a:latin typeface="Consolas" panose="020B0609020204030204" pitchFamily="49" charset="0"/>
              </a:rPr>
              <a:t>private</a:t>
            </a:r>
            <a:r>
              <a:rPr lang="es-CO" dirty="0">
                <a:solidFill>
                  <a:srgbClr val="D4D4D4"/>
                </a:solidFill>
                <a:latin typeface="Consolas" panose="020B0609020204030204" pitchFamily="49" charset="0"/>
              </a:rPr>
              <a:t> </a:t>
            </a:r>
            <a:r>
              <a:rPr lang="es-CO" dirty="0" err="1">
                <a:solidFill>
                  <a:srgbClr val="4EC9B0"/>
                </a:solidFill>
                <a:latin typeface="Consolas" panose="020B0609020204030204" pitchFamily="49" charset="0"/>
              </a:rPr>
              <a:t>FitNesseContext</a:t>
            </a:r>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context</a:t>
            </a:r>
            <a:r>
              <a:rPr lang="es-CO" dirty="0">
                <a:solidFill>
                  <a:srgbClr val="D4D4D4"/>
                </a:solidFill>
                <a:latin typeface="Consolas" panose="020B0609020204030204" pitchFamily="49" charset="0"/>
              </a:rPr>
              <a:t>;</a:t>
            </a:r>
          </a:p>
          <a:p>
            <a:r>
              <a:rPr lang="es-CO" dirty="0" err="1">
                <a:solidFill>
                  <a:srgbClr val="569CD6"/>
                </a:solidFill>
                <a:latin typeface="Consolas" panose="020B0609020204030204" pitchFamily="49" charset="0"/>
              </a:rPr>
              <a:t>private</a:t>
            </a:r>
            <a:r>
              <a:rPr lang="es-CO" dirty="0">
                <a:solidFill>
                  <a:srgbClr val="D4D4D4"/>
                </a:solidFill>
                <a:latin typeface="Consolas" panose="020B0609020204030204" pitchFamily="49" charset="0"/>
              </a:rPr>
              <a:t> </a:t>
            </a:r>
            <a:r>
              <a:rPr lang="es-CO" dirty="0" err="1">
                <a:solidFill>
                  <a:srgbClr val="4EC9B0"/>
                </a:solidFill>
                <a:latin typeface="Consolas" panose="020B0609020204030204" pitchFamily="49" charset="0"/>
              </a:rPr>
              <a:t>FileResponder</a:t>
            </a:r>
            <a:r>
              <a:rPr lang="es-CO" dirty="0">
                <a:solidFill>
                  <a:srgbClr val="D4D4D4"/>
                </a:solidFill>
                <a:latin typeface="Consolas" panose="020B0609020204030204" pitchFamily="49" charset="0"/>
              </a:rPr>
              <a:t> </a:t>
            </a:r>
            <a:r>
              <a:rPr lang="es-CO" dirty="0">
                <a:solidFill>
                  <a:srgbClr val="9CDCFE"/>
                </a:solidFill>
                <a:latin typeface="Consolas" panose="020B0609020204030204" pitchFamily="49" charset="0"/>
              </a:rPr>
              <a:t>responder</a:t>
            </a:r>
            <a:r>
              <a:rPr lang="es-CO" dirty="0">
                <a:solidFill>
                  <a:srgbClr val="D4D4D4"/>
                </a:solidFill>
                <a:latin typeface="Consolas" panose="020B0609020204030204" pitchFamily="49" charset="0"/>
              </a:rPr>
              <a:t>;</a:t>
            </a:r>
          </a:p>
          <a:p>
            <a:r>
              <a:rPr lang="es-CO" dirty="0" err="1">
                <a:solidFill>
                  <a:srgbClr val="569CD6"/>
                </a:solidFill>
                <a:latin typeface="Consolas" panose="020B0609020204030204" pitchFamily="49" charset="0"/>
              </a:rPr>
              <a:t>private</a:t>
            </a:r>
            <a:r>
              <a:rPr lang="es-CO" dirty="0">
                <a:solidFill>
                  <a:srgbClr val="D4D4D4"/>
                </a:solidFill>
                <a:latin typeface="Consolas" panose="020B0609020204030204" pitchFamily="49" charset="0"/>
              </a:rPr>
              <a:t> </a:t>
            </a:r>
            <a:r>
              <a:rPr lang="es-CO" dirty="0" err="1">
                <a:solidFill>
                  <a:srgbClr val="4EC9B0"/>
                </a:solidFill>
                <a:latin typeface="Consolas" panose="020B0609020204030204" pitchFamily="49" charset="0"/>
              </a:rPr>
              <a:t>Locale</a:t>
            </a:r>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saveLocale</a:t>
            </a:r>
            <a:r>
              <a:rPr lang="es-CO" dirty="0">
                <a:solidFill>
                  <a:srgbClr val="D4D4D4"/>
                </a:solidFill>
                <a:latin typeface="Consolas" panose="020B0609020204030204" pitchFamily="49" charset="0"/>
              </a:rPr>
              <a:t>;</a:t>
            </a:r>
          </a:p>
          <a:p>
            <a:r>
              <a:rPr lang="es-CO" dirty="0">
                <a:solidFill>
                  <a:srgbClr val="6A9955"/>
                </a:solidFill>
                <a:latin typeface="Consolas" panose="020B0609020204030204" pitchFamily="49" charset="0"/>
              </a:rPr>
              <a:t>// </a:t>
            </a:r>
            <a:r>
              <a:rPr lang="es-CO" dirty="0" err="1">
                <a:solidFill>
                  <a:srgbClr val="6A9955"/>
                </a:solidFill>
                <a:latin typeface="Consolas" panose="020B0609020204030204" pitchFamily="49" charset="0"/>
              </a:rPr>
              <a:t>Example</a:t>
            </a:r>
            <a:r>
              <a:rPr lang="es-CO" dirty="0">
                <a:solidFill>
                  <a:srgbClr val="6A9955"/>
                </a:solidFill>
                <a:latin typeface="Consolas" panose="020B0609020204030204" pitchFamily="49" charset="0"/>
              </a:rPr>
              <a:t>: "</a:t>
            </a:r>
            <a:r>
              <a:rPr lang="es-CO" dirty="0" err="1">
                <a:solidFill>
                  <a:srgbClr val="6A9955"/>
                </a:solidFill>
                <a:latin typeface="Consolas" panose="020B0609020204030204" pitchFamily="49" charset="0"/>
              </a:rPr>
              <a:t>Tue</a:t>
            </a:r>
            <a:r>
              <a:rPr lang="es-CO" dirty="0">
                <a:solidFill>
                  <a:srgbClr val="6A9955"/>
                </a:solidFill>
                <a:latin typeface="Consolas" panose="020B0609020204030204" pitchFamily="49" charset="0"/>
              </a:rPr>
              <a:t>, 02 </a:t>
            </a:r>
            <a:r>
              <a:rPr lang="es-CO" dirty="0" err="1">
                <a:solidFill>
                  <a:srgbClr val="6A9955"/>
                </a:solidFill>
                <a:latin typeface="Consolas" panose="020B0609020204030204" pitchFamily="49" charset="0"/>
              </a:rPr>
              <a:t>Apr</a:t>
            </a:r>
            <a:r>
              <a:rPr lang="es-CO" dirty="0">
                <a:solidFill>
                  <a:srgbClr val="6A9955"/>
                </a:solidFill>
                <a:latin typeface="Consolas" panose="020B0609020204030204" pitchFamily="49" charset="0"/>
              </a:rPr>
              <a:t> 2003 22:18:49 GMT"</a:t>
            </a:r>
            <a:endParaRPr lang="es-CO"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12878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Comentarios</a:t>
            </a:r>
            <a:endParaRPr lang="es-CO" dirty="0"/>
          </a:p>
        </p:txBody>
      </p:sp>
      <p:sp>
        <p:nvSpPr>
          <p:cNvPr id="3" name="Content Placeholder 2"/>
          <p:cNvSpPr>
            <a:spLocks noGrp="1"/>
          </p:cNvSpPr>
          <p:nvPr>
            <p:ph idx="1"/>
          </p:nvPr>
        </p:nvSpPr>
        <p:spPr/>
        <p:txBody>
          <a:bodyPr/>
          <a:lstStyle/>
          <a:p>
            <a:r>
              <a:rPr lang="en-US" dirty="0" smtClean="0"/>
              <a:t>Los </a:t>
            </a:r>
            <a:r>
              <a:rPr lang="en-US" dirty="0" err="1" smtClean="0"/>
              <a:t>comentarios</a:t>
            </a:r>
            <a:r>
              <a:rPr lang="en-US" dirty="0" smtClean="0"/>
              <a:t> no </a:t>
            </a:r>
            <a:r>
              <a:rPr lang="en-US" dirty="0" err="1" smtClean="0"/>
              <a:t>compensan</a:t>
            </a:r>
            <a:r>
              <a:rPr lang="en-US" dirty="0" smtClean="0"/>
              <a:t> el </a:t>
            </a:r>
            <a:r>
              <a:rPr lang="en-US" dirty="0" err="1" smtClean="0"/>
              <a:t>código</a:t>
            </a:r>
            <a:r>
              <a:rPr lang="en-US" dirty="0" smtClean="0"/>
              <a:t> in </a:t>
            </a:r>
            <a:r>
              <a:rPr lang="en-US" dirty="0" err="1" smtClean="0"/>
              <a:t>correcto</a:t>
            </a:r>
            <a:r>
              <a:rPr lang="en-US" dirty="0" smtClean="0"/>
              <a:t>.</a:t>
            </a:r>
          </a:p>
          <a:p>
            <a:r>
              <a:rPr lang="en-US" dirty="0" smtClean="0"/>
              <a:t>El </a:t>
            </a:r>
            <a:r>
              <a:rPr lang="en-US" dirty="0" err="1" smtClean="0"/>
              <a:t>código</a:t>
            </a:r>
            <a:r>
              <a:rPr lang="en-US" dirty="0" smtClean="0"/>
              <a:t> </a:t>
            </a:r>
            <a:r>
              <a:rPr lang="en-US" dirty="0" err="1" smtClean="0"/>
              <a:t>debe</a:t>
            </a:r>
            <a:r>
              <a:rPr lang="en-US" dirty="0" smtClean="0"/>
              <a:t> </a:t>
            </a:r>
            <a:r>
              <a:rPr lang="en-US" dirty="0" err="1" smtClean="0"/>
              <a:t>explicarse</a:t>
            </a:r>
            <a:r>
              <a:rPr lang="en-US" dirty="0" smtClean="0"/>
              <a:t> </a:t>
            </a:r>
            <a:r>
              <a:rPr lang="en-US" dirty="0" err="1" smtClean="0"/>
              <a:t>por</a:t>
            </a:r>
            <a:r>
              <a:rPr lang="en-US" dirty="0" smtClean="0"/>
              <a:t> </a:t>
            </a:r>
            <a:r>
              <a:rPr lang="en-US" dirty="0" err="1" smtClean="0"/>
              <a:t>si</a:t>
            </a:r>
            <a:r>
              <a:rPr lang="en-US" dirty="0" smtClean="0"/>
              <a:t> solo.</a:t>
            </a:r>
          </a:p>
        </p:txBody>
      </p:sp>
      <p:sp>
        <p:nvSpPr>
          <p:cNvPr id="4" name="Rectangle 3"/>
          <p:cNvSpPr/>
          <p:nvPr/>
        </p:nvSpPr>
        <p:spPr>
          <a:xfrm>
            <a:off x="611560" y="3327656"/>
            <a:ext cx="8208912"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dirty="0">
                <a:solidFill>
                  <a:srgbClr val="6A9955"/>
                </a:solidFill>
                <a:latin typeface="Consolas" panose="020B0609020204030204" pitchFamily="49" charset="0"/>
              </a:rPr>
              <a:t>// Check to see if the employee is eligible for full benefits</a:t>
            </a:r>
            <a:endParaRPr lang="en-US" dirty="0">
              <a:solidFill>
                <a:srgbClr val="D4D4D4"/>
              </a:solidFill>
              <a:latin typeface="Consolas" panose="020B0609020204030204" pitchFamily="49" charset="0"/>
            </a:endParaRPr>
          </a:p>
          <a:p>
            <a:r>
              <a:rPr lang="en-US" dirty="0">
                <a:solidFill>
                  <a:srgbClr val="C586C0"/>
                </a:solidFill>
                <a:latin typeface="Consolas" panose="020B0609020204030204" pitchFamily="49" charset="0"/>
              </a:rPr>
              <a:t>if</a:t>
            </a:r>
            <a:r>
              <a:rPr lang="en-US" dirty="0">
                <a:solidFill>
                  <a:srgbClr val="D4D4D4"/>
                </a:solidFill>
                <a:latin typeface="Consolas" panose="020B0609020204030204" pitchFamily="49" charset="0"/>
              </a:rPr>
              <a:t> ((</a:t>
            </a:r>
            <a:r>
              <a:rPr lang="en-US" dirty="0" err="1">
                <a:solidFill>
                  <a:srgbClr val="9CDCFE"/>
                </a:solidFill>
                <a:latin typeface="Consolas" panose="020B0609020204030204" pitchFamily="49" charset="0"/>
              </a:rPr>
              <a:t>employee</a:t>
            </a:r>
            <a:r>
              <a:rPr lang="en-US" dirty="0" err="1">
                <a:solidFill>
                  <a:srgbClr val="D4D4D4"/>
                </a:solidFill>
                <a:latin typeface="Consolas" panose="020B0609020204030204" pitchFamily="49" charset="0"/>
              </a:rPr>
              <a:t>.</a:t>
            </a:r>
            <a:r>
              <a:rPr lang="en-US" dirty="0" err="1">
                <a:solidFill>
                  <a:srgbClr val="9CDCFE"/>
                </a:solidFill>
                <a:latin typeface="Consolas" panose="020B0609020204030204" pitchFamily="49" charset="0"/>
              </a:rPr>
              <a:t>flags</a:t>
            </a:r>
            <a:r>
              <a:rPr lang="en-US" dirty="0">
                <a:solidFill>
                  <a:srgbClr val="D4D4D4"/>
                </a:solidFill>
                <a:latin typeface="Consolas" panose="020B0609020204030204" pitchFamily="49" charset="0"/>
              </a:rPr>
              <a:t> &amp; </a:t>
            </a:r>
            <a:r>
              <a:rPr lang="en-US" dirty="0">
                <a:solidFill>
                  <a:srgbClr val="9CDCFE"/>
                </a:solidFill>
                <a:latin typeface="Consolas" panose="020B0609020204030204" pitchFamily="49" charset="0"/>
              </a:rPr>
              <a:t>HOURLY_FLAG</a:t>
            </a:r>
            <a:r>
              <a:rPr lang="en-US" dirty="0">
                <a:solidFill>
                  <a:srgbClr val="D4D4D4"/>
                </a:solidFill>
                <a:latin typeface="Consolas" panose="020B0609020204030204" pitchFamily="49" charset="0"/>
              </a:rPr>
              <a:t>) &amp;&amp; (</a:t>
            </a:r>
            <a:r>
              <a:rPr lang="en-US" dirty="0" err="1">
                <a:solidFill>
                  <a:srgbClr val="9CDCFE"/>
                </a:solidFill>
                <a:latin typeface="Consolas" panose="020B0609020204030204" pitchFamily="49" charset="0"/>
              </a:rPr>
              <a:t>employee</a:t>
            </a:r>
            <a:r>
              <a:rPr lang="en-US" dirty="0" err="1">
                <a:solidFill>
                  <a:srgbClr val="D4D4D4"/>
                </a:solidFill>
                <a:latin typeface="Consolas" panose="020B0609020204030204" pitchFamily="49" charset="0"/>
              </a:rPr>
              <a:t>.</a:t>
            </a:r>
            <a:r>
              <a:rPr lang="en-US" dirty="0" err="1">
                <a:solidFill>
                  <a:srgbClr val="9CDCFE"/>
                </a:solidFill>
                <a:latin typeface="Consolas" panose="020B0609020204030204" pitchFamily="49" charset="0"/>
              </a:rPr>
              <a:t>age</a:t>
            </a:r>
            <a:r>
              <a:rPr lang="en-US" dirty="0">
                <a:solidFill>
                  <a:srgbClr val="D4D4D4"/>
                </a:solidFill>
                <a:latin typeface="Consolas" panose="020B0609020204030204" pitchFamily="49" charset="0"/>
              </a:rPr>
              <a:t> &gt; </a:t>
            </a:r>
            <a:r>
              <a:rPr lang="en-US" dirty="0">
                <a:solidFill>
                  <a:srgbClr val="B5CEA8"/>
                </a:solidFill>
                <a:latin typeface="Consolas" panose="020B0609020204030204" pitchFamily="49" charset="0"/>
              </a:rPr>
              <a:t>65</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
        <p:nvSpPr>
          <p:cNvPr id="5" name="Rectangle 4"/>
          <p:cNvSpPr/>
          <p:nvPr/>
        </p:nvSpPr>
        <p:spPr>
          <a:xfrm>
            <a:off x="611560" y="4606305"/>
            <a:ext cx="8213983"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CO" dirty="0" err="1">
                <a:solidFill>
                  <a:srgbClr val="C586C0"/>
                </a:solidFill>
                <a:latin typeface="Consolas" panose="020B0609020204030204" pitchFamily="49" charset="0"/>
              </a:rPr>
              <a:t>if</a:t>
            </a:r>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employee</a:t>
            </a:r>
            <a:r>
              <a:rPr lang="es-CO" dirty="0" err="1">
                <a:solidFill>
                  <a:srgbClr val="D4D4D4"/>
                </a:solidFill>
                <a:latin typeface="Consolas" panose="020B0609020204030204" pitchFamily="49" charset="0"/>
              </a:rPr>
              <a:t>.</a:t>
            </a:r>
            <a:r>
              <a:rPr lang="es-CO" dirty="0" err="1">
                <a:solidFill>
                  <a:srgbClr val="DCDCAA"/>
                </a:solidFill>
                <a:latin typeface="Consolas" panose="020B0609020204030204" pitchFamily="49" charset="0"/>
              </a:rPr>
              <a:t>isEligibleForFullBenefits</a:t>
            </a:r>
            <a:r>
              <a:rPr lang="es-CO" dirty="0">
                <a:solidFill>
                  <a:srgbClr val="D4D4D4"/>
                </a:solidFill>
                <a:latin typeface="Consolas" panose="020B0609020204030204" pitchFamily="49" charset="0"/>
              </a:rPr>
              <a:t>())</a:t>
            </a:r>
            <a:endParaRPr lang="es-CO" b="0" dirty="0">
              <a:solidFill>
                <a:srgbClr val="D4D4D4"/>
              </a:solidFill>
              <a:effectLst/>
              <a:latin typeface="Consolas" panose="020B0609020204030204" pitchFamily="49" charset="0"/>
            </a:endParaRPr>
          </a:p>
        </p:txBody>
      </p:sp>
      <p:sp>
        <p:nvSpPr>
          <p:cNvPr id="6" name="Multiplication Sign 5">
            <a:extLst>
              <a:ext uri="{FF2B5EF4-FFF2-40B4-BE49-F238E27FC236}">
                <a16:creationId xmlns:a16="http://schemas.microsoft.com/office/drawing/2014/main" xmlns="" id="{BDD3927D-E4C7-477F-B060-A7F5263E6CB0}"/>
              </a:ext>
            </a:extLst>
          </p:cNvPr>
          <p:cNvSpPr/>
          <p:nvPr/>
        </p:nvSpPr>
        <p:spPr>
          <a:xfrm>
            <a:off x="579713" y="3011496"/>
            <a:ext cx="7632848" cy="1278649"/>
          </a:xfrm>
          <a:prstGeom prst="mathMultiply">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01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Buenos </a:t>
            </a:r>
            <a:r>
              <a:rPr lang="en-US" dirty="0" err="1" smtClean="0"/>
              <a:t>Comentarios</a:t>
            </a:r>
            <a:endParaRPr lang="es-CO" dirty="0"/>
          </a:p>
        </p:txBody>
      </p:sp>
      <p:sp>
        <p:nvSpPr>
          <p:cNvPr id="3" name="Content Placeholder 2"/>
          <p:cNvSpPr>
            <a:spLocks noGrp="1"/>
          </p:cNvSpPr>
          <p:nvPr>
            <p:ph idx="1"/>
          </p:nvPr>
        </p:nvSpPr>
        <p:spPr/>
        <p:txBody>
          <a:bodyPr/>
          <a:lstStyle/>
          <a:p>
            <a:r>
              <a:rPr lang="en-US" dirty="0" err="1" smtClean="0"/>
              <a:t>Legales</a:t>
            </a:r>
            <a:endParaRPr lang="en-US" dirty="0" smtClean="0"/>
          </a:p>
          <a:p>
            <a:endParaRPr lang="en-US" dirty="0" smtClean="0"/>
          </a:p>
          <a:p>
            <a:r>
              <a:rPr lang="en-US" dirty="0" err="1" smtClean="0"/>
              <a:t>Informativos</a:t>
            </a:r>
            <a:endParaRPr lang="en-US" dirty="0" smtClean="0"/>
          </a:p>
          <a:p>
            <a:endParaRPr lang="en-US" dirty="0"/>
          </a:p>
          <a:p>
            <a:pPr marL="0" indent="0">
              <a:buNone/>
            </a:pPr>
            <a:endParaRPr lang="es-CO" dirty="0"/>
          </a:p>
        </p:txBody>
      </p:sp>
      <p:sp>
        <p:nvSpPr>
          <p:cNvPr id="4" name="Rectangle 3"/>
          <p:cNvSpPr/>
          <p:nvPr/>
        </p:nvSpPr>
        <p:spPr>
          <a:xfrm>
            <a:off x="410185" y="2276872"/>
            <a:ext cx="8554303"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dirty="0">
                <a:solidFill>
                  <a:srgbClr val="6A9955"/>
                </a:solidFill>
                <a:latin typeface="Consolas" panose="020B0609020204030204" pitchFamily="49" charset="0"/>
              </a:rPr>
              <a:t>// Copyright (C) 2003,2004,2005 by Object Mentor, Inc. All rights reserved.</a:t>
            </a:r>
            <a:endParaRPr lang="en-US" sz="1400" dirty="0">
              <a:solidFill>
                <a:srgbClr val="D4D4D4"/>
              </a:solidFill>
              <a:latin typeface="Consolas" panose="020B0609020204030204" pitchFamily="49" charset="0"/>
            </a:endParaRPr>
          </a:p>
          <a:p>
            <a:r>
              <a:rPr lang="en-US" sz="1400" dirty="0">
                <a:solidFill>
                  <a:srgbClr val="6A9955"/>
                </a:solidFill>
                <a:latin typeface="Consolas" panose="020B0609020204030204" pitchFamily="49" charset="0"/>
              </a:rPr>
              <a:t>// Released under the terms of the GNU General Public License version 2 or later.</a:t>
            </a:r>
            <a:endParaRPr lang="en-US" sz="1400" b="0" dirty="0">
              <a:solidFill>
                <a:srgbClr val="D4D4D4"/>
              </a:solidFill>
              <a:effectLst/>
              <a:latin typeface="Consolas" panose="020B0609020204030204" pitchFamily="49" charset="0"/>
            </a:endParaRPr>
          </a:p>
        </p:txBody>
      </p:sp>
      <p:sp>
        <p:nvSpPr>
          <p:cNvPr id="5" name="Rectangle 4"/>
          <p:cNvSpPr/>
          <p:nvPr/>
        </p:nvSpPr>
        <p:spPr>
          <a:xfrm>
            <a:off x="397790" y="3330766"/>
            <a:ext cx="8554303"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CO" sz="1400" dirty="0">
                <a:solidFill>
                  <a:srgbClr val="6A9955"/>
                </a:solidFill>
                <a:latin typeface="Consolas" panose="020B0609020204030204" pitchFamily="49" charset="0"/>
              </a:rPr>
              <a:t>// </a:t>
            </a:r>
            <a:r>
              <a:rPr lang="es-CO" sz="1400" dirty="0" err="1">
                <a:solidFill>
                  <a:srgbClr val="6A9955"/>
                </a:solidFill>
                <a:latin typeface="Consolas" panose="020B0609020204030204" pitchFamily="49" charset="0"/>
              </a:rPr>
              <a:t>format</a:t>
            </a:r>
            <a:r>
              <a:rPr lang="es-CO" sz="1400" dirty="0">
                <a:solidFill>
                  <a:srgbClr val="6A9955"/>
                </a:solidFill>
                <a:latin typeface="Consolas" panose="020B0609020204030204" pitchFamily="49" charset="0"/>
              </a:rPr>
              <a:t> </a:t>
            </a:r>
            <a:r>
              <a:rPr lang="es-CO" sz="1400" dirty="0" err="1">
                <a:solidFill>
                  <a:srgbClr val="6A9955"/>
                </a:solidFill>
                <a:latin typeface="Consolas" panose="020B0609020204030204" pitchFamily="49" charset="0"/>
              </a:rPr>
              <a:t>matched</a:t>
            </a:r>
            <a:r>
              <a:rPr lang="es-CO" sz="1400" dirty="0">
                <a:solidFill>
                  <a:srgbClr val="6A9955"/>
                </a:solidFill>
                <a:latin typeface="Consolas" panose="020B0609020204030204" pitchFamily="49" charset="0"/>
              </a:rPr>
              <a:t> </a:t>
            </a:r>
            <a:r>
              <a:rPr lang="es-CO" sz="1400" dirty="0" err="1">
                <a:solidFill>
                  <a:srgbClr val="6A9955"/>
                </a:solidFill>
                <a:latin typeface="Consolas" panose="020B0609020204030204" pitchFamily="49" charset="0"/>
              </a:rPr>
              <a:t>kk:mm:ss</a:t>
            </a:r>
            <a:r>
              <a:rPr lang="es-CO" sz="1400" dirty="0">
                <a:solidFill>
                  <a:srgbClr val="6A9955"/>
                </a:solidFill>
                <a:latin typeface="Consolas" panose="020B0609020204030204" pitchFamily="49" charset="0"/>
              </a:rPr>
              <a:t> EEE, MMM </a:t>
            </a:r>
            <a:r>
              <a:rPr lang="es-CO" sz="1400" dirty="0" err="1">
                <a:solidFill>
                  <a:srgbClr val="6A9955"/>
                </a:solidFill>
                <a:latin typeface="Consolas" panose="020B0609020204030204" pitchFamily="49" charset="0"/>
              </a:rPr>
              <a:t>dd</a:t>
            </a:r>
            <a:r>
              <a:rPr lang="es-CO" sz="1400" dirty="0">
                <a:solidFill>
                  <a:srgbClr val="6A9955"/>
                </a:solidFill>
                <a:latin typeface="Consolas" panose="020B0609020204030204" pitchFamily="49" charset="0"/>
              </a:rPr>
              <a:t>, </a:t>
            </a:r>
            <a:r>
              <a:rPr lang="es-CO" sz="1400" dirty="0" err="1">
                <a:solidFill>
                  <a:srgbClr val="6A9955"/>
                </a:solidFill>
                <a:latin typeface="Consolas" panose="020B0609020204030204" pitchFamily="49" charset="0"/>
              </a:rPr>
              <a:t>yyyy</a:t>
            </a:r>
            <a:endParaRPr lang="es-CO" sz="1400" dirty="0">
              <a:solidFill>
                <a:srgbClr val="D4D4D4"/>
              </a:solidFill>
              <a:latin typeface="Consolas" panose="020B0609020204030204" pitchFamily="49" charset="0"/>
            </a:endParaRPr>
          </a:p>
          <a:p>
            <a:r>
              <a:rPr lang="es-CO" sz="1400" dirty="0" err="1">
                <a:solidFill>
                  <a:srgbClr val="4EC9B0"/>
                </a:solidFill>
                <a:latin typeface="Consolas" panose="020B0609020204030204" pitchFamily="49" charset="0"/>
              </a:rPr>
              <a:t>Pattern</a:t>
            </a:r>
            <a:r>
              <a:rPr lang="es-CO" sz="1400" dirty="0">
                <a:solidFill>
                  <a:srgbClr val="D4D4D4"/>
                </a:solidFill>
                <a:latin typeface="Consolas" panose="020B0609020204030204" pitchFamily="49" charset="0"/>
              </a:rPr>
              <a:t> </a:t>
            </a:r>
            <a:r>
              <a:rPr lang="es-CO" sz="1400" dirty="0" err="1">
                <a:solidFill>
                  <a:srgbClr val="9CDCFE"/>
                </a:solidFill>
                <a:latin typeface="Consolas" panose="020B0609020204030204" pitchFamily="49" charset="0"/>
              </a:rPr>
              <a:t>timeMatcher</a:t>
            </a:r>
            <a:r>
              <a:rPr lang="es-CO" sz="1400" dirty="0">
                <a:solidFill>
                  <a:srgbClr val="D4D4D4"/>
                </a:solidFill>
                <a:latin typeface="Consolas" panose="020B0609020204030204" pitchFamily="49" charset="0"/>
              </a:rPr>
              <a:t> = </a:t>
            </a:r>
            <a:r>
              <a:rPr lang="es-CO" sz="1400" dirty="0" err="1">
                <a:solidFill>
                  <a:srgbClr val="9CDCFE"/>
                </a:solidFill>
                <a:latin typeface="Consolas" panose="020B0609020204030204" pitchFamily="49" charset="0"/>
              </a:rPr>
              <a:t>Pattern</a:t>
            </a:r>
            <a:r>
              <a:rPr lang="es-CO" sz="1400" dirty="0" err="1">
                <a:solidFill>
                  <a:srgbClr val="D4D4D4"/>
                </a:solidFill>
                <a:latin typeface="Consolas" panose="020B0609020204030204" pitchFamily="49" charset="0"/>
              </a:rPr>
              <a:t>.</a:t>
            </a:r>
            <a:r>
              <a:rPr lang="es-CO" sz="1400" dirty="0" err="1">
                <a:solidFill>
                  <a:srgbClr val="DCDCAA"/>
                </a:solidFill>
                <a:latin typeface="Consolas" panose="020B0609020204030204" pitchFamily="49" charset="0"/>
              </a:rPr>
              <a:t>compile</a:t>
            </a:r>
            <a:r>
              <a:rPr lang="es-CO" sz="1400" dirty="0">
                <a:solidFill>
                  <a:srgbClr val="D4D4D4"/>
                </a:solidFill>
                <a:latin typeface="Consolas" panose="020B0609020204030204" pitchFamily="49" charset="0"/>
              </a:rPr>
              <a:t>(</a:t>
            </a:r>
            <a:r>
              <a:rPr lang="es-CO" sz="1400" dirty="0">
                <a:solidFill>
                  <a:srgbClr val="CE9178"/>
                </a:solidFill>
                <a:latin typeface="Consolas" panose="020B0609020204030204" pitchFamily="49" charset="0"/>
              </a:rPr>
              <a:t>"</a:t>
            </a:r>
            <a:r>
              <a:rPr lang="es-CO" sz="1400" dirty="0">
                <a:solidFill>
                  <a:srgbClr val="D7BA7D"/>
                </a:solidFill>
                <a:latin typeface="Consolas" panose="020B0609020204030204" pitchFamily="49" charset="0"/>
              </a:rPr>
              <a:t>\\</a:t>
            </a:r>
            <a:r>
              <a:rPr lang="es-CO" sz="1400" dirty="0">
                <a:solidFill>
                  <a:srgbClr val="CE9178"/>
                </a:solidFill>
                <a:latin typeface="Consolas" panose="020B0609020204030204" pitchFamily="49" charset="0"/>
              </a:rPr>
              <a:t>d*:</a:t>
            </a:r>
            <a:r>
              <a:rPr lang="es-CO" sz="1400" dirty="0">
                <a:solidFill>
                  <a:srgbClr val="D7BA7D"/>
                </a:solidFill>
                <a:latin typeface="Consolas" panose="020B0609020204030204" pitchFamily="49" charset="0"/>
              </a:rPr>
              <a:t>\\</a:t>
            </a:r>
            <a:r>
              <a:rPr lang="es-CO" sz="1400" dirty="0">
                <a:solidFill>
                  <a:srgbClr val="CE9178"/>
                </a:solidFill>
                <a:latin typeface="Consolas" panose="020B0609020204030204" pitchFamily="49" charset="0"/>
              </a:rPr>
              <a:t>d*:</a:t>
            </a:r>
            <a:r>
              <a:rPr lang="es-CO" sz="1400" dirty="0">
                <a:solidFill>
                  <a:srgbClr val="D7BA7D"/>
                </a:solidFill>
                <a:latin typeface="Consolas" panose="020B0609020204030204" pitchFamily="49" charset="0"/>
              </a:rPr>
              <a:t>\\</a:t>
            </a:r>
            <a:r>
              <a:rPr lang="es-CO" sz="1400" dirty="0">
                <a:solidFill>
                  <a:srgbClr val="CE9178"/>
                </a:solidFill>
                <a:latin typeface="Consolas" panose="020B0609020204030204" pitchFamily="49" charset="0"/>
              </a:rPr>
              <a:t>d* </a:t>
            </a:r>
            <a:r>
              <a:rPr lang="es-CO" sz="1400" dirty="0">
                <a:solidFill>
                  <a:srgbClr val="D7BA7D"/>
                </a:solidFill>
                <a:latin typeface="Consolas" panose="020B0609020204030204" pitchFamily="49" charset="0"/>
              </a:rPr>
              <a:t>\\</a:t>
            </a:r>
            <a:r>
              <a:rPr lang="es-CO" sz="1400" dirty="0">
                <a:solidFill>
                  <a:srgbClr val="CE9178"/>
                </a:solidFill>
                <a:latin typeface="Consolas" panose="020B0609020204030204" pitchFamily="49" charset="0"/>
              </a:rPr>
              <a:t>w*, </a:t>
            </a:r>
            <a:r>
              <a:rPr lang="es-CO" sz="1400" dirty="0">
                <a:solidFill>
                  <a:srgbClr val="D7BA7D"/>
                </a:solidFill>
                <a:latin typeface="Consolas" panose="020B0609020204030204" pitchFamily="49" charset="0"/>
              </a:rPr>
              <a:t>\\</a:t>
            </a:r>
            <a:r>
              <a:rPr lang="es-CO" sz="1400" dirty="0">
                <a:solidFill>
                  <a:srgbClr val="CE9178"/>
                </a:solidFill>
                <a:latin typeface="Consolas" panose="020B0609020204030204" pitchFamily="49" charset="0"/>
              </a:rPr>
              <a:t>w* </a:t>
            </a:r>
            <a:r>
              <a:rPr lang="es-CO" sz="1400" dirty="0">
                <a:solidFill>
                  <a:srgbClr val="D7BA7D"/>
                </a:solidFill>
                <a:latin typeface="Consolas" panose="020B0609020204030204" pitchFamily="49" charset="0"/>
              </a:rPr>
              <a:t>\\</a:t>
            </a:r>
            <a:r>
              <a:rPr lang="es-CO" sz="1400" dirty="0">
                <a:solidFill>
                  <a:srgbClr val="CE9178"/>
                </a:solidFill>
                <a:latin typeface="Consolas" panose="020B0609020204030204" pitchFamily="49" charset="0"/>
              </a:rPr>
              <a:t>d*, </a:t>
            </a:r>
            <a:r>
              <a:rPr lang="es-CO" sz="1400" dirty="0">
                <a:solidFill>
                  <a:srgbClr val="D7BA7D"/>
                </a:solidFill>
                <a:latin typeface="Consolas" panose="020B0609020204030204" pitchFamily="49" charset="0"/>
              </a:rPr>
              <a:t>\\</a:t>
            </a:r>
            <a:r>
              <a:rPr lang="es-CO" sz="1400" dirty="0">
                <a:solidFill>
                  <a:srgbClr val="CE9178"/>
                </a:solidFill>
                <a:latin typeface="Consolas" panose="020B0609020204030204" pitchFamily="49" charset="0"/>
              </a:rPr>
              <a:t>d*"</a:t>
            </a:r>
            <a:r>
              <a:rPr lang="es-CO" sz="1400" dirty="0">
                <a:solidFill>
                  <a:srgbClr val="D4D4D4"/>
                </a:solidFill>
                <a:latin typeface="Consolas" panose="020B0609020204030204" pitchFamily="49" charset="0"/>
              </a:rPr>
              <a:t>);</a:t>
            </a:r>
            <a:endParaRPr lang="es-CO"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4179380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Buenos </a:t>
            </a:r>
            <a:r>
              <a:rPr lang="en-US" dirty="0" err="1" smtClean="0"/>
              <a:t>Comentarios</a:t>
            </a:r>
            <a:endParaRPr lang="es-CO" dirty="0"/>
          </a:p>
        </p:txBody>
      </p:sp>
      <p:sp>
        <p:nvSpPr>
          <p:cNvPr id="3" name="Content Placeholder 2"/>
          <p:cNvSpPr>
            <a:spLocks noGrp="1"/>
          </p:cNvSpPr>
          <p:nvPr>
            <p:ph idx="1"/>
          </p:nvPr>
        </p:nvSpPr>
        <p:spPr/>
        <p:txBody>
          <a:bodyPr/>
          <a:lstStyle/>
          <a:p>
            <a:r>
              <a:rPr lang="en-US" dirty="0" err="1" smtClean="0"/>
              <a:t>Intención</a:t>
            </a:r>
            <a:endParaRPr lang="en-US" dirty="0" smtClean="0"/>
          </a:p>
        </p:txBody>
      </p:sp>
      <p:sp>
        <p:nvSpPr>
          <p:cNvPr id="5" name="Rectangle 4"/>
          <p:cNvSpPr/>
          <p:nvPr/>
        </p:nvSpPr>
        <p:spPr>
          <a:xfrm>
            <a:off x="458755" y="2153741"/>
            <a:ext cx="8507288" cy="415498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CO" sz="1200" dirty="0" err="1">
                <a:solidFill>
                  <a:srgbClr val="569CD6"/>
                </a:solidFill>
                <a:latin typeface="Consolas" panose="020B0609020204030204" pitchFamily="49" charset="0"/>
              </a:rPr>
              <a:t>public</a:t>
            </a:r>
            <a:r>
              <a:rPr lang="es-CO" sz="1200" dirty="0">
                <a:solidFill>
                  <a:srgbClr val="D4D4D4"/>
                </a:solidFill>
                <a:latin typeface="Consolas" panose="020B0609020204030204" pitchFamily="49" charset="0"/>
              </a:rPr>
              <a:t> </a:t>
            </a:r>
            <a:r>
              <a:rPr lang="es-CO" sz="1200" dirty="0" err="1">
                <a:solidFill>
                  <a:srgbClr val="569CD6"/>
                </a:solidFill>
                <a:latin typeface="Consolas" panose="020B0609020204030204" pitchFamily="49" charset="0"/>
              </a:rPr>
              <a:t>void</a:t>
            </a:r>
            <a:r>
              <a:rPr lang="es-CO" sz="1200" dirty="0">
                <a:solidFill>
                  <a:srgbClr val="D4D4D4"/>
                </a:solidFill>
                <a:latin typeface="Consolas" panose="020B0609020204030204" pitchFamily="49" charset="0"/>
              </a:rPr>
              <a:t> </a:t>
            </a:r>
            <a:r>
              <a:rPr lang="es-CO" sz="1200" dirty="0" err="1">
                <a:solidFill>
                  <a:srgbClr val="DCDCAA"/>
                </a:solidFill>
                <a:latin typeface="Consolas" panose="020B0609020204030204" pitchFamily="49" charset="0"/>
              </a:rPr>
              <a:t>TestConcurrentAddWidgets</a:t>
            </a:r>
            <a:r>
              <a:rPr lang="es-CO" sz="1200" dirty="0">
                <a:solidFill>
                  <a:srgbClr val="D4D4D4"/>
                </a:solidFill>
                <a:latin typeface="Consolas" panose="020B0609020204030204" pitchFamily="49" charset="0"/>
              </a:rPr>
              <a:t>() </a:t>
            </a:r>
          </a:p>
          <a:p>
            <a:r>
              <a:rPr lang="es-CO" sz="1200" dirty="0">
                <a:solidFill>
                  <a:srgbClr val="D4D4D4"/>
                </a:solidFill>
                <a:latin typeface="Consolas" panose="020B0609020204030204" pitchFamily="49" charset="0"/>
              </a:rPr>
              <a:t>{</a:t>
            </a:r>
          </a:p>
          <a:p>
            <a:r>
              <a:rPr lang="es-CO" sz="1200" dirty="0">
                <a:solidFill>
                  <a:srgbClr val="D4D4D4"/>
                </a:solidFill>
                <a:latin typeface="Consolas" panose="020B0609020204030204" pitchFamily="49" charset="0"/>
              </a:rPr>
              <a:t>  </a:t>
            </a:r>
            <a:r>
              <a:rPr lang="es-CO" sz="1200" dirty="0" err="1">
                <a:solidFill>
                  <a:srgbClr val="4EC9B0"/>
                </a:solidFill>
                <a:latin typeface="Consolas" panose="020B0609020204030204" pitchFamily="49" charset="0"/>
              </a:rPr>
              <a:t>WidgetBuilder</a:t>
            </a:r>
            <a:r>
              <a:rPr lang="es-CO" sz="1200" dirty="0">
                <a:solidFill>
                  <a:srgbClr val="D4D4D4"/>
                </a:solidFill>
                <a:latin typeface="Consolas" panose="020B0609020204030204" pitchFamily="49" charset="0"/>
              </a:rPr>
              <a:t> </a:t>
            </a:r>
            <a:r>
              <a:rPr lang="es-CO" sz="1200" dirty="0" err="1">
                <a:solidFill>
                  <a:srgbClr val="9CDCFE"/>
                </a:solidFill>
                <a:latin typeface="Consolas" panose="020B0609020204030204" pitchFamily="49" charset="0"/>
              </a:rPr>
              <a:t>widgetBuilder</a:t>
            </a:r>
            <a:r>
              <a:rPr lang="es-CO" sz="1200" dirty="0">
                <a:solidFill>
                  <a:srgbClr val="D4D4D4"/>
                </a:solidFill>
                <a:latin typeface="Consolas" panose="020B0609020204030204" pitchFamily="49" charset="0"/>
              </a:rPr>
              <a:t> = </a:t>
            </a:r>
            <a:r>
              <a:rPr lang="es-CO" sz="1200" dirty="0">
                <a:solidFill>
                  <a:srgbClr val="569CD6"/>
                </a:solidFill>
                <a:latin typeface="Consolas" panose="020B0609020204030204" pitchFamily="49" charset="0"/>
              </a:rPr>
              <a:t>new</a:t>
            </a:r>
            <a:r>
              <a:rPr lang="es-CO" sz="1200" dirty="0">
                <a:solidFill>
                  <a:srgbClr val="D4D4D4"/>
                </a:solidFill>
                <a:latin typeface="Consolas" panose="020B0609020204030204" pitchFamily="49" charset="0"/>
              </a:rPr>
              <a:t> </a:t>
            </a:r>
            <a:r>
              <a:rPr lang="es-CO" sz="1200" dirty="0" err="1">
                <a:solidFill>
                  <a:srgbClr val="4EC9B0"/>
                </a:solidFill>
                <a:latin typeface="Consolas" panose="020B0609020204030204" pitchFamily="49" charset="0"/>
              </a:rPr>
              <a:t>WidgetBuilder</a:t>
            </a:r>
            <a:r>
              <a:rPr lang="es-CO" sz="1200" dirty="0">
                <a:solidFill>
                  <a:srgbClr val="D4D4D4"/>
                </a:solidFill>
                <a:latin typeface="Consolas" panose="020B0609020204030204" pitchFamily="49" charset="0"/>
              </a:rPr>
              <a:t>(</a:t>
            </a:r>
            <a:r>
              <a:rPr lang="es-CO" sz="1200" dirty="0">
                <a:solidFill>
                  <a:srgbClr val="569CD6"/>
                </a:solidFill>
                <a:latin typeface="Consolas" panose="020B0609020204030204" pitchFamily="49" charset="0"/>
              </a:rPr>
              <a:t>new</a:t>
            </a:r>
            <a:r>
              <a:rPr lang="es-CO" sz="1200" dirty="0">
                <a:solidFill>
                  <a:srgbClr val="D4D4D4"/>
                </a:solidFill>
                <a:latin typeface="Consolas" panose="020B0609020204030204" pitchFamily="49" charset="0"/>
              </a:rPr>
              <a:t> </a:t>
            </a:r>
            <a:r>
              <a:rPr lang="es-CO" sz="1200" dirty="0" err="1">
                <a:solidFill>
                  <a:srgbClr val="4EC9B0"/>
                </a:solidFill>
                <a:latin typeface="Consolas" panose="020B0609020204030204" pitchFamily="49" charset="0"/>
              </a:rPr>
              <a:t>Class</a:t>
            </a:r>
            <a:r>
              <a:rPr lang="es-CO" sz="1200" dirty="0">
                <a:solidFill>
                  <a:srgbClr val="D4D4D4"/>
                </a:solidFill>
                <a:latin typeface="Consolas" panose="020B0609020204030204" pitchFamily="49" charset="0"/>
              </a:rPr>
              <a:t>[]{</a:t>
            </a:r>
            <a:r>
              <a:rPr lang="es-CO" sz="1200" dirty="0" err="1">
                <a:solidFill>
                  <a:srgbClr val="9CDCFE"/>
                </a:solidFill>
                <a:latin typeface="Consolas" panose="020B0609020204030204" pitchFamily="49" charset="0"/>
              </a:rPr>
              <a:t>BoldWidget</a:t>
            </a:r>
            <a:r>
              <a:rPr lang="es-CO" sz="1200" dirty="0" err="1">
                <a:solidFill>
                  <a:srgbClr val="D4D4D4"/>
                </a:solidFill>
                <a:latin typeface="Consolas" panose="020B0609020204030204" pitchFamily="49" charset="0"/>
              </a:rPr>
              <a:t>.</a:t>
            </a:r>
            <a:r>
              <a:rPr lang="es-CO" sz="1200" dirty="0" err="1">
                <a:solidFill>
                  <a:srgbClr val="9CDCFE"/>
                </a:solidFill>
                <a:latin typeface="Consolas" panose="020B0609020204030204" pitchFamily="49" charset="0"/>
              </a:rPr>
              <a:t>class</a:t>
            </a:r>
            <a:r>
              <a:rPr lang="es-CO" sz="1200" dirty="0">
                <a:solidFill>
                  <a:srgbClr val="D4D4D4"/>
                </a:solidFill>
                <a:latin typeface="Consolas" panose="020B0609020204030204" pitchFamily="49" charset="0"/>
              </a:rPr>
              <a:t>});</a:t>
            </a:r>
          </a:p>
          <a:p>
            <a:r>
              <a:rPr lang="es-CO" sz="1200" dirty="0">
                <a:solidFill>
                  <a:srgbClr val="D4D4D4"/>
                </a:solidFill>
                <a:latin typeface="Consolas" panose="020B0609020204030204" pitchFamily="49" charset="0"/>
              </a:rPr>
              <a:t>  </a:t>
            </a:r>
            <a:r>
              <a:rPr lang="es-CO" sz="1200" dirty="0" err="1">
                <a:solidFill>
                  <a:srgbClr val="4EC9B0"/>
                </a:solidFill>
                <a:latin typeface="Consolas" panose="020B0609020204030204" pitchFamily="49" charset="0"/>
              </a:rPr>
              <a:t>String</a:t>
            </a:r>
            <a:r>
              <a:rPr lang="es-CO" sz="1200" dirty="0">
                <a:solidFill>
                  <a:srgbClr val="D4D4D4"/>
                </a:solidFill>
                <a:latin typeface="Consolas" panose="020B0609020204030204" pitchFamily="49" charset="0"/>
              </a:rPr>
              <a:t> </a:t>
            </a:r>
            <a:r>
              <a:rPr lang="es-CO" sz="1200" dirty="0" err="1">
                <a:solidFill>
                  <a:srgbClr val="9CDCFE"/>
                </a:solidFill>
                <a:latin typeface="Consolas" panose="020B0609020204030204" pitchFamily="49" charset="0"/>
              </a:rPr>
              <a:t>text</a:t>
            </a:r>
            <a:r>
              <a:rPr lang="es-CO" sz="1200" dirty="0">
                <a:solidFill>
                  <a:srgbClr val="D4D4D4"/>
                </a:solidFill>
                <a:latin typeface="Consolas" panose="020B0609020204030204" pitchFamily="49" charset="0"/>
              </a:rPr>
              <a:t> = </a:t>
            </a:r>
            <a:r>
              <a:rPr lang="es-CO" sz="1200" dirty="0">
                <a:solidFill>
                  <a:srgbClr val="CE9178"/>
                </a:solidFill>
                <a:latin typeface="Consolas" panose="020B0609020204030204" pitchFamily="49" charset="0"/>
              </a:rPr>
              <a:t>"'''</a:t>
            </a:r>
            <a:r>
              <a:rPr lang="es-CO" sz="1200" dirty="0" err="1">
                <a:solidFill>
                  <a:srgbClr val="CE9178"/>
                </a:solidFill>
                <a:latin typeface="Consolas" panose="020B0609020204030204" pitchFamily="49" charset="0"/>
              </a:rPr>
              <a:t>bold</a:t>
            </a:r>
            <a:r>
              <a:rPr lang="es-CO" sz="1200" dirty="0">
                <a:solidFill>
                  <a:srgbClr val="CE9178"/>
                </a:solidFill>
                <a:latin typeface="Consolas" panose="020B0609020204030204" pitchFamily="49" charset="0"/>
              </a:rPr>
              <a:t> </a:t>
            </a:r>
            <a:r>
              <a:rPr lang="es-CO" sz="1200" dirty="0" err="1">
                <a:solidFill>
                  <a:srgbClr val="CE9178"/>
                </a:solidFill>
                <a:latin typeface="Consolas" panose="020B0609020204030204" pitchFamily="49" charset="0"/>
              </a:rPr>
              <a:t>text</a:t>
            </a:r>
            <a:r>
              <a:rPr lang="es-CO" sz="1200" dirty="0">
                <a:solidFill>
                  <a:srgbClr val="CE9178"/>
                </a:solidFill>
                <a:latin typeface="Consolas" panose="020B0609020204030204" pitchFamily="49" charset="0"/>
              </a:rPr>
              <a:t>'''"</a:t>
            </a:r>
            <a:r>
              <a:rPr lang="es-CO" sz="1200" dirty="0">
                <a:solidFill>
                  <a:srgbClr val="D4D4D4"/>
                </a:solidFill>
                <a:latin typeface="Consolas" panose="020B0609020204030204" pitchFamily="49" charset="0"/>
              </a:rPr>
              <a:t>;</a:t>
            </a:r>
          </a:p>
          <a:p>
            <a:r>
              <a:rPr lang="es-CO" sz="1200" dirty="0">
                <a:solidFill>
                  <a:srgbClr val="D4D4D4"/>
                </a:solidFill>
                <a:latin typeface="Consolas" panose="020B0609020204030204" pitchFamily="49" charset="0"/>
              </a:rPr>
              <a:t>  </a:t>
            </a:r>
            <a:r>
              <a:rPr lang="es-CO" sz="1200" dirty="0" err="1">
                <a:solidFill>
                  <a:srgbClr val="4EC9B0"/>
                </a:solidFill>
                <a:latin typeface="Consolas" panose="020B0609020204030204" pitchFamily="49" charset="0"/>
              </a:rPr>
              <a:t>ParentWidget</a:t>
            </a:r>
            <a:r>
              <a:rPr lang="es-CO" sz="1200" dirty="0">
                <a:solidFill>
                  <a:srgbClr val="D4D4D4"/>
                </a:solidFill>
                <a:latin typeface="Consolas" panose="020B0609020204030204" pitchFamily="49" charset="0"/>
              </a:rPr>
              <a:t> </a:t>
            </a:r>
            <a:r>
              <a:rPr lang="es-CO" sz="1200" dirty="0" err="1">
                <a:solidFill>
                  <a:srgbClr val="9CDCFE"/>
                </a:solidFill>
                <a:latin typeface="Consolas" panose="020B0609020204030204" pitchFamily="49" charset="0"/>
              </a:rPr>
              <a:t>parent</a:t>
            </a:r>
            <a:r>
              <a:rPr lang="es-CO" sz="1200" dirty="0">
                <a:solidFill>
                  <a:srgbClr val="D4D4D4"/>
                </a:solidFill>
                <a:latin typeface="Consolas" panose="020B0609020204030204" pitchFamily="49" charset="0"/>
              </a:rPr>
              <a:t> = </a:t>
            </a:r>
            <a:r>
              <a:rPr lang="es-CO" sz="1200" dirty="0">
                <a:solidFill>
                  <a:srgbClr val="569CD6"/>
                </a:solidFill>
                <a:latin typeface="Consolas" panose="020B0609020204030204" pitchFamily="49" charset="0"/>
              </a:rPr>
              <a:t>new</a:t>
            </a:r>
            <a:r>
              <a:rPr lang="es-CO" sz="1200" dirty="0">
                <a:solidFill>
                  <a:srgbClr val="D4D4D4"/>
                </a:solidFill>
                <a:latin typeface="Consolas" panose="020B0609020204030204" pitchFamily="49" charset="0"/>
              </a:rPr>
              <a:t> </a:t>
            </a:r>
            <a:r>
              <a:rPr lang="es-CO" sz="1200" dirty="0" err="1">
                <a:solidFill>
                  <a:srgbClr val="4EC9B0"/>
                </a:solidFill>
                <a:latin typeface="Consolas" panose="020B0609020204030204" pitchFamily="49" charset="0"/>
              </a:rPr>
              <a:t>BoldWidget</a:t>
            </a:r>
            <a:r>
              <a:rPr lang="es-CO" sz="1200" dirty="0">
                <a:solidFill>
                  <a:srgbClr val="D4D4D4"/>
                </a:solidFill>
                <a:latin typeface="Consolas" panose="020B0609020204030204" pitchFamily="49" charset="0"/>
              </a:rPr>
              <a:t>(</a:t>
            </a:r>
            <a:r>
              <a:rPr lang="es-CO" sz="1200" dirty="0">
                <a:solidFill>
                  <a:srgbClr val="569CD6"/>
                </a:solidFill>
                <a:latin typeface="Consolas" panose="020B0609020204030204" pitchFamily="49" charset="0"/>
              </a:rPr>
              <a:t>new</a:t>
            </a:r>
            <a:r>
              <a:rPr lang="es-CO" sz="1200" dirty="0">
                <a:solidFill>
                  <a:srgbClr val="D4D4D4"/>
                </a:solidFill>
                <a:latin typeface="Consolas" panose="020B0609020204030204" pitchFamily="49" charset="0"/>
              </a:rPr>
              <a:t> </a:t>
            </a:r>
            <a:r>
              <a:rPr lang="es-CO" sz="1200" dirty="0" err="1">
                <a:solidFill>
                  <a:srgbClr val="4EC9B0"/>
                </a:solidFill>
                <a:latin typeface="Consolas" panose="020B0609020204030204" pitchFamily="49" charset="0"/>
              </a:rPr>
              <a:t>MockWidgetRoot</a:t>
            </a:r>
            <a:r>
              <a:rPr lang="es-CO" sz="1200" dirty="0">
                <a:solidFill>
                  <a:srgbClr val="D4D4D4"/>
                </a:solidFill>
                <a:latin typeface="Consolas" panose="020B0609020204030204" pitchFamily="49" charset="0"/>
              </a:rPr>
              <a:t>(), </a:t>
            </a:r>
            <a:r>
              <a:rPr lang="es-CO" sz="1200" dirty="0">
                <a:solidFill>
                  <a:srgbClr val="CE9178"/>
                </a:solidFill>
                <a:latin typeface="Consolas" panose="020B0609020204030204" pitchFamily="49" charset="0"/>
              </a:rPr>
              <a:t>"'''</a:t>
            </a:r>
            <a:r>
              <a:rPr lang="es-CO" sz="1200" dirty="0" err="1">
                <a:solidFill>
                  <a:srgbClr val="CE9178"/>
                </a:solidFill>
                <a:latin typeface="Consolas" panose="020B0609020204030204" pitchFamily="49" charset="0"/>
              </a:rPr>
              <a:t>bold</a:t>
            </a:r>
            <a:r>
              <a:rPr lang="es-CO" sz="1200" dirty="0">
                <a:solidFill>
                  <a:srgbClr val="CE9178"/>
                </a:solidFill>
                <a:latin typeface="Consolas" panose="020B0609020204030204" pitchFamily="49" charset="0"/>
              </a:rPr>
              <a:t> </a:t>
            </a:r>
            <a:r>
              <a:rPr lang="es-CO" sz="1200" dirty="0" err="1">
                <a:solidFill>
                  <a:srgbClr val="CE9178"/>
                </a:solidFill>
                <a:latin typeface="Consolas" panose="020B0609020204030204" pitchFamily="49" charset="0"/>
              </a:rPr>
              <a:t>text</a:t>
            </a:r>
            <a:r>
              <a:rPr lang="es-CO" sz="1200" dirty="0">
                <a:solidFill>
                  <a:srgbClr val="CE9178"/>
                </a:solidFill>
                <a:latin typeface="Consolas" panose="020B0609020204030204" pitchFamily="49" charset="0"/>
              </a:rPr>
              <a:t>'''"</a:t>
            </a:r>
            <a:r>
              <a:rPr lang="es-CO" sz="1200" dirty="0">
                <a:solidFill>
                  <a:srgbClr val="D4D4D4"/>
                </a:solidFill>
                <a:latin typeface="Consolas" panose="020B0609020204030204" pitchFamily="49" charset="0"/>
              </a:rPr>
              <a:t>);</a:t>
            </a:r>
          </a:p>
          <a:p>
            <a:r>
              <a:rPr lang="es-CO" sz="1200" dirty="0">
                <a:solidFill>
                  <a:srgbClr val="D4D4D4"/>
                </a:solidFill>
                <a:latin typeface="Consolas" panose="020B0609020204030204" pitchFamily="49" charset="0"/>
              </a:rPr>
              <a:t>  </a:t>
            </a:r>
            <a:r>
              <a:rPr lang="es-CO" sz="1200" dirty="0" err="1">
                <a:solidFill>
                  <a:srgbClr val="4EC9B0"/>
                </a:solidFill>
                <a:latin typeface="Consolas" panose="020B0609020204030204" pitchFamily="49" charset="0"/>
              </a:rPr>
              <a:t>AtomicBoolean</a:t>
            </a:r>
            <a:r>
              <a:rPr lang="es-CO" sz="1200" dirty="0">
                <a:solidFill>
                  <a:srgbClr val="D4D4D4"/>
                </a:solidFill>
                <a:latin typeface="Consolas" panose="020B0609020204030204" pitchFamily="49" charset="0"/>
              </a:rPr>
              <a:t> </a:t>
            </a:r>
            <a:r>
              <a:rPr lang="es-CO" sz="1200" dirty="0" err="1">
                <a:solidFill>
                  <a:srgbClr val="9CDCFE"/>
                </a:solidFill>
                <a:latin typeface="Consolas" panose="020B0609020204030204" pitchFamily="49" charset="0"/>
              </a:rPr>
              <a:t>failFlag</a:t>
            </a:r>
            <a:r>
              <a:rPr lang="es-CO" sz="1200" dirty="0">
                <a:solidFill>
                  <a:srgbClr val="D4D4D4"/>
                </a:solidFill>
                <a:latin typeface="Consolas" panose="020B0609020204030204" pitchFamily="49" charset="0"/>
              </a:rPr>
              <a:t> = </a:t>
            </a:r>
            <a:r>
              <a:rPr lang="es-CO" sz="1200" dirty="0">
                <a:solidFill>
                  <a:srgbClr val="569CD6"/>
                </a:solidFill>
                <a:latin typeface="Consolas" panose="020B0609020204030204" pitchFamily="49" charset="0"/>
              </a:rPr>
              <a:t>new</a:t>
            </a:r>
            <a:r>
              <a:rPr lang="es-CO" sz="1200" dirty="0">
                <a:solidFill>
                  <a:srgbClr val="D4D4D4"/>
                </a:solidFill>
                <a:latin typeface="Consolas" panose="020B0609020204030204" pitchFamily="49" charset="0"/>
              </a:rPr>
              <a:t> </a:t>
            </a:r>
            <a:r>
              <a:rPr lang="es-CO" sz="1200" dirty="0" err="1">
                <a:solidFill>
                  <a:srgbClr val="4EC9B0"/>
                </a:solidFill>
                <a:latin typeface="Consolas" panose="020B0609020204030204" pitchFamily="49" charset="0"/>
              </a:rPr>
              <a:t>AtomicBoolean</a:t>
            </a:r>
            <a:r>
              <a:rPr lang="es-CO" sz="1200" dirty="0">
                <a:solidFill>
                  <a:srgbClr val="D4D4D4"/>
                </a:solidFill>
                <a:latin typeface="Consolas" panose="020B0609020204030204" pitchFamily="49" charset="0"/>
              </a:rPr>
              <a:t>();</a:t>
            </a:r>
          </a:p>
          <a:p>
            <a:r>
              <a:rPr lang="es-CO" sz="1200" dirty="0">
                <a:solidFill>
                  <a:srgbClr val="D4D4D4"/>
                </a:solidFill>
                <a:latin typeface="Consolas" panose="020B0609020204030204" pitchFamily="49" charset="0"/>
              </a:rPr>
              <a:t>  </a:t>
            </a:r>
            <a:r>
              <a:rPr lang="es-CO" sz="1200" dirty="0" err="1">
                <a:solidFill>
                  <a:srgbClr val="9CDCFE"/>
                </a:solidFill>
                <a:latin typeface="Consolas" panose="020B0609020204030204" pitchFamily="49" charset="0"/>
              </a:rPr>
              <a:t>failFlag</a:t>
            </a:r>
            <a:r>
              <a:rPr lang="es-CO" sz="1200" dirty="0" err="1">
                <a:solidFill>
                  <a:srgbClr val="D4D4D4"/>
                </a:solidFill>
                <a:latin typeface="Consolas" panose="020B0609020204030204" pitchFamily="49" charset="0"/>
              </a:rPr>
              <a:t>.</a:t>
            </a:r>
            <a:r>
              <a:rPr lang="es-CO" sz="1200" dirty="0" err="1">
                <a:solidFill>
                  <a:srgbClr val="DCDCAA"/>
                </a:solidFill>
                <a:latin typeface="Consolas" panose="020B0609020204030204" pitchFamily="49" charset="0"/>
              </a:rPr>
              <a:t>set</a:t>
            </a:r>
            <a:r>
              <a:rPr lang="es-CO" sz="1200" dirty="0">
                <a:solidFill>
                  <a:srgbClr val="D4D4D4"/>
                </a:solidFill>
                <a:latin typeface="Consolas" panose="020B0609020204030204" pitchFamily="49" charset="0"/>
              </a:rPr>
              <a:t>(</a:t>
            </a:r>
            <a:r>
              <a:rPr lang="es-CO" sz="1200" dirty="0">
                <a:solidFill>
                  <a:srgbClr val="569CD6"/>
                </a:solidFill>
                <a:latin typeface="Consolas" panose="020B0609020204030204" pitchFamily="49" charset="0"/>
              </a:rPr>
              <a:t>false</a:t>
            </a:r>
            <a:r>
              <a:rPr lang="es-CO" sz="1200" dirty="0">
                <a:solidFill>
                  <a:srgbClr val="D4D4D4"/>
                </a:solidFill>
                <a:latin typeface="Consolas" panose="020B0609020204030204" pitchFamily="49" charset="0"/>
              </a:rPr>
              <a:t>);</a:t>
            </a:r>
          </a:p>
          <a:p>
            <a:r>
              <a:rPr lang="es-CO" sz="1200" dirty="0">
                <a:solidFill>
                  <a:srgbClr val="D4D4D4"/>
                </a:solidFill>
                <a:latin typeface="Consolas" panose="020B0609020204030204" pitchFamily="49" charset="0"/>
              </a:rPr>
              <a:t/>
            </a:r>
            <a:br>
              <a:rPr lang="es-CO" sz="1200" dirty="0">
                <a:solidFill>
                  <a:srgbClr val="D4D4D4"/>
                </a:solidFill>
                <a:latin typeface="Consolas" panose="020B0609020204030204" pitchFamily="49" charset="0"/>
              </a:rPr>
            </a:br>
            <a:r>
              <a:rPr lang="es-CO" sz="1200" dirty="0">
                <a:solidFill>
                  <a:srgbClr val="D4D4D4"/>
                </a:solidFill>
                <a:latin typeface="Consolas" panose="020B0609020204030204" pitchFamily="49" charset="0"/>
              </a:rPr>
              <a:t>  </a:t>
            </a:r>
            <a:r>
              <a:rPr lang="es-CO" sz="1200" dirty="0">
                <a:solidFill>
                  <a:srgbClr val="6A9955"/>
                </a:solidFill>
                <a:latin typeface="Consolas" panose="020B0609020204030204" pitchFamily="49" charset="0"/>
              </a:rPr>
              <a:t>//</a:t>
            </a:r>
            <a:r>
              <a:rPr lang="es-CO" sz="1200" dirty="0" err="1">
                <a:solidFill>
                  <a:srgbClr val="6A9955"/>
                </a:solidFill>
                <a:latin typeface="Consolas" panose="020B0609020204030204" pitchFamily="49" charset="0"/>
              </a:rPr>
              <a:t>This</a:t>
            </a:r>
            <a:r>
              <a:rPr lang="es-CO" sz="1200" dirty="0">
                <a:solidFill>
                  <a:srgbClr val="6A9955"/>
                </a:solidFill>
                <a:latin typeface="Consolas" panose="020B0609020204030204" pitchFamily="49" charset="0"/>
              </a:rPr>
              <a:t> </a:t>
            </a:r>
            <a:r>
              <a:rPr lang="es-CO" sz="1200" dirty="0" err="1">
                <a:solidFill>
                  <a:srgbClr val="6A9955"/>
                </a:solidFill>
                <a:latin typeface="Consolas" panose="020B0609020204030204" pitchFamily="49" charset="0"/>
              </a:rPr>
              <a:t>is</a:t>
            </a:r>
            <a:r>
              <a:rPr lang="es-CO" sz="1200" dirty="0">
                <a:solidFill>
                  <a:srgbClr val="6A9955"/>
                </a:solidFill>
                <a:latin typeface="Consolas" panose="020B0609020204030204" pitchFamily="49" charset="0"/>
              </a:rPr>
              <a:t> </a:t>
            </a:r>
            <a:r>
              <a:rPr lang="es-CO" sz="1200" dirty="0" err="1">
                <a:solidFill>
                  <a:srgbClr val="6A9955"/>
                </a:solidFill>
                <a:latin typeface="Consolas" panose="020B0609020204030204" pitchFamily="49" charset="0"/>
              </a:rPr>
              <a:t>our</a:t>
            </a:r>
            <a:r>
              <a:rPr lang="es-CO" sz="1200" dirty="0">
                <a:solidFill>
                  <a:srgbClr val="6A9955"/>
                </a:solidFill>
                <a:latin typeface="Consolas" panose="020B0609020204030204" pitchFamily="49" charset="0"/>
              </a:rPr>
              <a:t> </a:t>
            </a:r>
            <a:r>
              <a:rPr lang="es-CO" sz="1200" dirty="0" err="1">
                <a:solidFill>
                  <a:srgbClr val="6A9955"/>
                </a:solidFill>
                <a:latin typeface="Consolas" panose="020B0609020204030204" pitchFamily="49" charset="0"/>
              </a:rPr>
              <a:t>best</a:t>
            </a:r>
            <a:r>
              <a:rPr lang="es-CO" sz="1200" dirty="0">
                <a:solidFill>
                  <a:srgbClr val="6A9955"/>
                </a:solidFill>
                <a:latin typeface="Consolas" panose="020B0609020204030204" pitchFamily="49" charset="0"/>
              </a:rPr>
              <a:t> </a:t>
            </a:r>
            <a:r>
              <a:rPr lang="es-CO" sz="1200" dirty="0" err="1">
                <a:solidFill>
                  <a:srgbClr val="6A9955"/>
                </a:solidFill>
                <a:latin typeface="Consolas" panose="020B0609020204030204" pitchFamily="49" charset="0"/>
              </a:rPr>
              <a:t>attempt</a:t>
            </a:r>
            <a:r>
              <a:rPr lang="es-CO" sz="1200" dirty="0">
                <a:solidFill>
                  <a:srgbClr val="6A9955"/>
                </a:solidFill>
                <a:latin typeface="Consolas" panose="020B0609020204030204" pitchFamily="49" charset="0"/>
              </a:rPr>
              <a:t> to </a:t>
            </a:r>
            <a:r>
              <a:rPr lang="es-CO" sz="1200" dirty="0" err="1">
                <a:solidFill>
                  <a:srgbClr val="6A9955"/>
                </a:solidFill>
                <a:latin typeface="Consolas" panose="020B0609020204030204" pitchFamily="49" charset="0"/>
              </a:rPr>
              <a:t>get</a:t>
            </a:r>
            <a:r>
              <a:rPr lang="es-CO" sz="1200" dirty="0">
                <a:solidFill>
                  <a:srgbClr val="6A9955"/>
                </a:solidFill>
                <a:latin typeface="Consolas" panose="020B0609020204030204" pitchFamily="49" charset="0"/>
              </a:rPr>
              <a:t> a </a:t>
            </a:r>
            <a:r>
              <a:rPr lang="es-CO" sz="1200" dirty="0" err="1">
                <a:solidFill>
                  <a:srgbClr val="6A9955"/>
                </a:solidFill>
                <a:latin typeface="Consolas" panose="020B0609020204030204" pitchFamily="49" charset="0"/>
              </a:rPr>
              <a:t>race</a:t>
            </a:r>
            <a:r>
              <a:rPr lang="es-CO" sz="1200" dirty="0">
                <a:solidFill>
                  <a:srgbClr val="6A9955"/>
                </a:solidFill>
                <a:latin typeface="Consolas" panose="020B0609020204030204" pitchFamily="49" charset="0"/>
              </a:rPr>
              <a:t> </a:t>
            </a:r>
            <a:r>
              <a:rPr lang="es-CO" sz="1200" dirty="0" err="1">
                <a:solidFill>
                  <a:srgbClr val="6A9955"/>
                </a:solidFill>
                <a:latin typeface="Consolas" panose="020B0609020204030204" pitchFamily="49" charset="0"/>
              </a:rPr>
              <a:t>condition</a:t>
            </a:r>
            <a:endParaRPr lang="es-CO" sz="1200" dirty="0">
              <a:solidFill>
                <a:srgbClr val="D4D4D4"/>
              </a:solidFill>
              <a:latin typeface="Consolas" panose="020B0609020204030204" pitchFamily="49" charset="0"/>
            </a:endParaRPr>
          </a:p>
          <a:p>
            <a:r>
              <a:rPr lang="es-CO" sz="1200" dirty="0">
                <a:solidFill>
                  <a:srgbClr val="D4D4D4"/>
                </a:solidFill>
                <a:latin typeface="Consolas" panose="020B0609020204030204" pitchFamily="49" charset="0"/>
              </a:rPr>
              <a:t>  </a:t>
            </a:r>
            <a:r>
              <a:rPr lang="es-CO" sz="1200" dirty="0">
                <a:solidFill>
                  <a:srgbClr val="6A9955"/>
                </a:solidFill>
                <a:latin typeface="Consolas" panose="020B0609020204030204" pitchFamily="49" charset="0"/>
              </a:rPr>
              <a:t>//</a:t>
            </a:r>
            <a:r>
              <a:rPr lang="es-CO" sz="1200" dirty="0" err="1">
                <a:solidFill>
                  <a:srgbClr val="6A9955"/>
                </a:solidFill>
                <a:latin typeface="Consolas" panose="020B0609020204030204" pitchFamily="49" charset="0"/>
              </a:rPr>
              <a:t>by</a:t>
            </a:r>
            <a:r>
              <a:rPr lang="es-CO" sz="1200" dirty="0">
                <a:solidFill>
                  <a:srgbClr val="6A9955"/>
                </a:solidFill>
                <a:latin typeface="Consolas" panose="020B0609020204030204" pitchFamily="49" charset="0"/>
              </a:rPr>
              <a:t> </a:t>
            </a:r>
            <a:r>
              <a:rPr lang="es-CO" sz="1200" dirty="0" err="1">
                <a:solidFill>
                  <a:srgbClr val="6A9955"/>
                </a:solidFill>
                <a:latin typeface="Consolas" panose="020B0609020204030204" pitchFamily="49" charset="0"/>
              </a:rPr>
              <a:t>creating</a:t>
            </a:r>
            <a:r>
              <a:rPr lang="es-CO" sz="1200" dirty="0">
                <a:solidFill>
                  <a:srgbClr val="6A9955"/>
                </a:solidFill>
                <a:latin typeface="Consolas" panose="020B0609020204030204" pitchFamily="49" charset="0"/>
              </a:rPr>
              <a:t> </a:t>
            </a:r>
            <a:r>
              <a:rPr lang="es-CO" sz="1200" dirty="0" err="1">
                <a:solidFill>
                  <a:srgbClr val="6A9955"/>
                </a:solidFill>
                <a:latin typeface="Consolas" panose="020B0609020204030204" pitchFamily="49" charset="0"/>
              </a:rPr>
              <a:t>large</a:t>
            </a:r>
            <a:r>
              <a:rPr lang="es-CO" sz="1200" dirty="0">
                <a:solidFill>
                  <a:srgbClr val="6A9955"/>
                </a:solidFill>
                <a:latin typeface="Consolas" panose="020B0609020204030204" pitchFamily="49" charset="0"/>
              </a:rPr>
              <a:t> </a:t>
            </a:r>
            <a:r>
              <a:rPr lang="es-CO" sz="1200" dirty="0" err="1">
                <a:solidFill>
                  <a:srgbClr val="6A9955"/>
                </a:solidFill>
                <a:latin typeface="Consolas" panose="020B0609020204030204" pitchFamily="49" charset="0"/>
              </a:rPr>
              <a:t>number</a:t>
            </a:r>
            <a:r>
              <a:rPr lang="es-CO" sz="1200" dirty="0">
                <a:solidFill>
                  <a:srgbClr val="6A9955"/>
                </a:solidFill>
                <a:latin typeface="Consolas" panose="020B0609020204030204" pitchFamily="49" charset="0"/>
              </a:rPr>
              <a:t> of </a:t>
            </a:r>
            <a:r>
              <a:rPr lang="es-CO" sz="1200" dirty="0" err="1">
                <a:solidFill>
                  <a:srgbClr val="6A9955"/>
                </a:solidFill>
                <a:latin typeface="Consolas" panose="020B0609020204030204" pitchFamily="49" charset="0"/>
              </a:rPr>
              <a:t>threads</a:t>
            </a:r>
            <a:r>
              <a:rPr lang="es-CO" sz="1200" dirty="0">
                <a:solidFill>
                  <a:srgbClr val="6A9955"/>
                </a:solidFill>
                <a:latin typeface="Consolas" panose="020B0609020204030204" pitchFamily="49" charset="0"/>
              </a:rPr>
              <a:t>.</a:t>
            </a:r>
            <a:endParaRPr lang="es-CO" sz="1200" dirty="0">
              <a:solidFill>
                <a:srgbClr val="D4D4D4"/>
              </a:solidFill>
              <a:latin typeface="Consolas" panose="020B0609020204030204" pitchFamily="49" charset="0"/>
            </a:endParaRPr>
          </a:p>
          <a:p>
            <a:r>
              <a:rPr lang="es-CO" sz="1200" dirty="0">
                <a:solidFill>
                  <a:srgbClr val="D4D4D4"/>
                </a:solidFill>
                <a:latin typeface="Consolas" panose="020B0609020204030204" pitchFamily="49" charset="0"/>
              </a:rPr>
              <a:t>  </a:t>
            </a:r>
            <a:r>
              <a:rPr lang="es-CO" sz="1200" dirty="0" err="1">
                <a:solidFill>
                  <a:srgbClr val="C586C0"/>
                </a:solidFill>
                <a:latin typeface="Consolas" panose="020B0609020204030204" pitchFamily="49" charset="0"/>
              </a:rPr>
              <a:t>for</a:t>
            </a:r>
            <a:r>
              <a:rPr lang="es-CO" sz="1200" dirty="0">
                <a:solidFill>
                  <a:srgbClr val="D4D4D4"/>
                </a:solidFill>
                <a:latin typeface="Consolas" panose="020B0609020204030204" pitchFamily="49" charset="0"/>
              </a:rPr>
              <a:t> (</a:t>
            </a:r>
            <a:r>
              <a:rPr lang="es-CO" sz="1200" dirty="0" err="1">
                <a:solidFill>
                  <a:srgbClr val="569CD6"/>
                </a:solidFill>
                <a:latin typeface="Consolas" panose="020B0609020204030204" pitchFamily="49" charset="0"/>
              </a:rPr>
              <a:t>int</a:t>
            </a:r>
            <a:r>
              <a:rPr lang="es-CO" sz="1200" dirty="0">
                <a:solidFill>
                  <a:srgbClr val="D4D4D4"/>
                </a:solidFill>
                <a:latin typeface="Consolas" panose="020B0609020204030204" pitchFamily="49" charset="0"/>
              </a:rPr>
              <a:t> </a:t>
            </a:r>
            <a:r>
              <a:rPr lang="es-CO" sz="1200" dirty="0">
                <a:solidFill>
                  <a:srgbClr val="9CDCFE"/>
                </a:solidFill>
                <a:latin typeface="Consolas" panose="020B0609020204030204" pitchFamily="49" charset="0"/>
              </a:rPr>
              <a:t>i</a:t>
            </a:r>
            <a:r>
              <a:rPr lang="es-CO" sz="1200" dirty="0">
                <a:solidFill>
                  <a:srgbClr val="D4D4D4"/>
                </a:solidFill>
                <a:latin typeface="Consolas" panose="020B0609020204030204" pitchFamily="49" charset="0"/>
              </a:rPr>
              <a:t> = </a:t>
            </a:r>
            <a:r>
              <a:rPr lang="es-CO" sz="1200" dirty="0">
                <a:solidFill>
                  <a:srgbClr val="B5CEA8"/>
                </a:solidFill>
                <a:latin typeface="Consolas" panose="020B0609020204030204" pitchFamily="49" charset="0"/>
              </a:rPr>
              <a:t>0</a:t>
            </a:r>
            <a:r>
              <a:rPr lang="es-CO" sz="1200" dirty="0">
                <a:solidFill>
                  <a:srgbClr val="D4D4D4"/>
                </a:solidFill>
                <a:latin typeface="Consolas" panose="020B0609020204030204" pitchFamily="49" charset="0"/>
              </a:rPr>
              <a:t>; </a:t>
            </a:r>
            <a:r>
              <a:rPr lang="es-CO" sz="1200" dirty="0">
                <a:solidFill>
                  <a:srgbClr val="9CDCFE"/>
                </a:solidFill>
                <a:latin typeface="Consolas" panose="020B0609020204030204" pitchFamily="49" charset="0"/>
              </a:rPr>
              <a:t>i</a:t>
            </a:r>
            <a:r>
              <a:rPr lang="es-CO" sz="1200" dirty="0">
                <a:solidFill>
                  <a:srgbClr val="D4D4D4"/>
                </a:solidFill>
                <a:latin typeface="Consolas" panose="020B0609020204030204" pitchFamily="49" charset="0"/>
              </a:rPr>
              <a:t> &lt; </a:t>
            </a:r>
            <a:r>
              <a:rPr lang="es-CO" sz="1200" dirty="0">
                <a:solidFill>
                  <a:srgbClr val="B5CEA8"/>
                </a:solidFill>
                <a:latin typeface="Consolas" panose="020B0609020204030204" pitchFamily="49" charset="0"/>
              </a:rPr>
              <a:t>25000</a:t>
            </a:r>
            <a:r>
              <a:rPr lang="es-CO" sz="1200" dirty="0">
                <a:solidFill>
                  <a:srgbClr val="D4D4D4"/>
                </a:solidFill>
                <a:latin typeface="Consolas" panose="020B0609020204030204" pitchFamily="49" charset="0"/>
              </a:rPr>
              <a:t>; </a:t>
            </a:r>
            <a:r>
              <a:rPr lang="es-CO" sz="1200" dirty="0">
                <a:solidFill>
                  <a:srgbClr val="9CDCFE"/>
                </a:solidFill>
                <a:latin typeface="Consolas" panose="020B0609020204030204" pitchFamily="49" charset="0"/>
              </a:rPr>
              <a:t>i</a:t>
            </a:r>
            <a:r>
              <a:rPr lang="es-CO" sz="1200" dirty="0">
                <a:solidFill>
                  <a:srgbClr val="D4D4D4"/>
                </a:solidFill>
                <a:latin typeface="Consolas" panose="020B0609020204030204" pitchFamily="49" charset="0"/>
              </a:rPr>
              <a:t>++)  </a:t>
            </a:r>
          </a:p>
          <a:p>
            <a:r>
              <a:rPr lang="es-CO" sz="1200" dirty="0">
                <a:solidFill>
                  <a:srgbClr val="D4D4D4"/>
                </a:solidFill>
                <a:latin typeface="Consolas" panose="020B0609020204030204" pitchFamily="49" charset="0"/>
              </a:rPr>
              <a:t>  {</a:t>
            </a:r>
          </a:p>
          <a:p>
            <a:r>
              <a:rPr lang="es-CO" sz="1200" dirty="0">
                <a:solidFill>
                  <a:srgbClr val="D4D4D4"/>
                </a:solidFill>
                <a:latin typeface="Consolas" panose="020B0609020204030204" pitchFamily="49" charset="0"/>
              </a:rPr>
              <a:t>    </a:t>
            </a:r>
            <a:r>
              <a:rPr lang="es-CO" sz="1200" dirty="0" err="1">
                <a:solidFill>
                  <a:srgbClr val="4EC9B0"/>
                </a:solidFill>
                <a:latin typeface="Consolas" panose="020B0609020204030204" pitchFamily="49" charset="0"/>
              </a:rPr>
              <a:t>WidgetBuilderThread</a:t>
            </a:r>
            <a:r>
              <a:rPr lang="es-CO" sz="1200" dirty="0">
                <a:solidFill>
                  <a:srgbClr val="D4D4D4"/>
                </a:solidFill>
                <a:latin typeface="Consolas" panose="020B0609020204030204" pitchFamily="49" charset="0"/>
              </a:rPr>
              <a:t> </a:t>
            </a:r>
            <a:r>
              <a:rPr lang="es-CO" sz="1200" dirty="0" err="1">
                <a:solidFill>
                  <a:srgbClr val="9CDCFE"/>
                </a:solidFill>
                <a:latin typeface="Consolas" panose="020B0609020204030204" pitchFamily="49" charset="0"/>
              </a:rPr>
              <a:t>widgetBuilderThread</a:t>
            </a:r>
            <a:r>
              <a:rPr lang="es-CO" sz="1200" dirty="0">
                <a:solidFill>
                  <a:srgbClr val="D4D4D4"/>
                </a:solidFill>
                <a:latin typeface="Consolas" panose="020B0609020204030204" pitchFamily="49" charset="0"/>
              </a:rPr>
              <a:t> = </a:t>
            </a:r>
            <a:r>
              <a:rPr lang="es-CO" sz="1200" dirty="0">
                <a:solidFill>
                  <a:srgbClr val="569CD6"/>
                </a:solidFill>
                <a:latin typeface="Consolas" panose="020B0609020204030204" pitchFamily="49" charset="0"/>
              </a:rPr>
              <a:t>new</a:t>
            </a:r>
            <a:r>
              <a:rPr lang="es-CO" sz="1200" dirty="0">
                <a:solidFill>
                  <a:srgbClr val="D4D4D4"/>
                </a:solidFill>
                <a:latin typeface="Consolas" panose="020B0609020204030204" pitchFamily="49" charset="0"/>
              </a:rPr>
              <a:t> </a:t>
            </a:r>
            <a:r>
              <a:rPr lang="es-CO" sz="1200" dirty="0" err="1">
                <a:solidFill>
                  <a:srgbClr val="4EC9B0"/>
                </a:solidFill>
                <a:latin typeface="Consolas" panose="020B0609020204030204" pitchFamily="49" charset="0"/>
              </a:rPr>
              <a:t>WidgetBuilderThread</a:t>
            </a:r>
            <a:r>
              <a:rPr lang="es-CO" sz="1200" dirty="0">
                <a:solidFill>
                  <a:srgbClr val="D4D4D4"/>
                </a:solidFill>
                <a:latin typeface="Consolas" panose="020B0609020204030204" pitchFamily="49" charset="0"/>
              </a:rPr>
              <a:t>(</a:t>
            </a:r>
            <a:r>
              <a:rPr lang="es-CO" sz="1200" dirty="0" err="1">
                <a:solidFill>
                  <a:srgbClr val="9CDCFE"/>
                </a:solidFill>
                <a:latin typeface="Consolas" panose="020B0609020204030204" pitchFamily="49" charset="0"/>
              </a:rPr>
              <a:t>widgetBuilder</a:t>
            </a:r>
            <a:r>
              <a:rPr lang="es-CO" sz="1200" dirty="0">
                <a:solidFill>
                  <a:srgbClr val="D4D4D4"/>
                </a:solidFill>
                <a:latin typeface="Consolas" panose="020B0609020204030204" pitchFamily="49" charset="0"/>
              </a:rPr>
              <a:t>, </a:t>
            </a:r>
          </a:p>
          <a:p>
            <a:r>
              <a:rPr lang="es-CO" sz="1200" dirty="0">
                <a:solidFill>
                  <a:srgbClr val="D4D4D4"/>
                </a:solidFill>
                <a:latin typeface="Consolas" panose="020B0609020204030204" pitchFamily="49" charset="0"/>
              </a:rPr>
              <a:t>                                                                      </a:t>
            </a:r>
            <a:r>
              <a:rPr lang="es-CO" sz="1200" dirty="0" err="1">
                <a:solidFill>
                  <a:srgbClr val="9CDCFE"/>
                </a:solidFill>
                <a:latin typeface="Consolas" panose="020B0609020204030204" pitchFamily="49" charset="0"/>
              </a:rPr>
              <a:t>text</a:t>
            </a:r>
            <a:r>
              <a:rPr lang="es-CO" sz="1200" dirty="0">
                <a:solidFill>
                  <a:srgbClr val="D4D4D4"/>
                </a:solidFill>
                <a:latin typeface="Consolas" panose="020B0609020204030204" pitchFamily="49" charset="0"/>
              </a:rPr>
              <a:t>, </a:t>
            </a:r>
          </a:p>
          <a:p>
            <a:r>
              <a:rPr lang="es-CO" sz="1200" dirty="0">
                <a:solidFill>
                  <a:srgbClr val="D4D4D4"/>
                </a:solidFill>
                <a:latin typeface="Consolas" panose="020B0609020204030204" pitchFamily="49" charset="0"/>
              </a:rPr>
              <a:t>                                                                      </a:t>
            </a:r>
            <a:r>
              <a:rPr lang="es-CO" sz="1200" dirty="0" err="1">
                <a:solidFill>
                  <a:srgbClr val="9CDCFE"/>
                </a:solidFill>
                <a:latin typeface="Consolas" panose="020B0609020204030204" pitchFamily="49" charset="0"/>
              </a:rPr>
              <a:t>parent</a:t>
            </a:r>
            <a:r>
              <a:rPr lang="es-CO" sz="1200" dirty="0">
                <a:solidFill>
                  <a:srgbClr val="D4D4D4"/>
                </a:solidFill>
                <a:latin typeface="Consolas" panose="020B0609020204030204" pitchFamily="49" charset="0"/>
              </a:rPr>
              <a:t>, </a:t>
            </a:r>
          </a:p>
          <a:p>
            <a:r>
              <a:rPr lang="es-CO" sz="1200" dirty="0">
                <a:solidFill>
                  <a:srgbClr val="D4D4D4"/>
                </a:solidFill>
                <a:latin typeface="Consolas" panose="020B0609020204030204" pitchFamily="49" charset="0"/>
              </a:rPr>
              <a:t>                                                                      </a:t>
            </a:r>
            <a:r>
              <a:rPr lang="es-CO" sz="1200" dirty="0" err="1">
                <a:solidFill>
                  <a:srgbClr val="9CDCFE"/>
                </a:solidFill>
                <a:latin typeface="Consolas" panose="020B0609020204030204" pitchFamily="49" charset="0"/>
              </a:rPr>
              <a:t>failFlag</a:t>
            </a:r>
            <a:r>
              <a:rPr lang="es-CO" sz="1200" dirty="0">
                <a:solidFill>
                  <a:srgbClr val="D4D4D4"/>
                </a:solidFill>
                <a:latin typeface="Consolas" panose="020B0609020204030204" pitchFamily="49" charset="0"/>
              </a:rPr>
              <a:t>);</a:t>
            </a:r>
          </a:p>
          <a:p>
            <a:r>
              <a:rPr lang="es-CO" sz="1200" dirty="0">
                <a:solidFill>
                  <a:srgbClr val="D4D4D4"/>
                </a:solidFill>
                <a:latin typeface="Consolas" panose="020B0609020204030204" pitchFamily="49" charset="0"/>
              </a:rPr>
              <a:t>    </a:t>
            </a:r>
            <a:r>
              <a:rPr lang="es-CO" sz="1200" dirty="0" err="1">
                <a:solidFill>
                  <a:srgbClr val="4EC9B0"/>
                </a:solidFill>
                <a:latin typeface="Consolas" panose="020B0609020204030204" pitchFamily="49" charset="0"/>
              </a:rPr>
              <a:t>Thread</a:t>
            </a:r>
            <a:r>
              <a:rPr lang="es-CO" sz="1200" dirty="0">
                <a:solidFill>
                  <a:srgbClr val="D4D4D4"/>
                </a:solidFill>
                <a:latin typeface="Consolas" panose="020B0609020204030204" pitchFamily="49" charset="0"/>
              </a:rPr>
              <a:t> </a:t>
            </a:r>
            <a:r>
              <a:rPr lang="es-CO" sz="1200" dirty="0" err="1">
                <a:solidFill>
                  <a:srgbClr val="9CDCFE"/>
                </a:solidFill>
                <a:latin typeface="Consolas" panose="020B0609020204030204" pitchFamily="49" charset="0"/>
              </a:rPr>
              <a:t>thread</a:t>
            </a:r>
            <a:r>
              <a:rPr lang="es-CO" sz="1200" dirty="0">
                <a:solidFill>
                  <a:srgbClr val="D4D4D4"/>
                </a:solidFill>
                <a:latin typeface="Consolas" panose="020B0609020204030204" pitchFamily="49" charset="0"/>
              </a:rPr>
              <a:t> = </a:t>
            </a:r>
            <a:r>
              <a:rPr lang="es-CO" sz="1200" dirty="0">
                <a:solidFill>
                  <a:srgbClr val="569CD6"/>
                </a:solidFill>
                <a:latin typeface="Consolas" panose="020B0609020204030204" pitchFamily="49" charset="0"/>
              </a:rPr>
              <a:t>new</a:t>
            </a:r>
            <a:r>
              <a:rPr lang="es-CO" sz="1200" dirty="0">
                <a:solidFill>
                  <a:srgbClr val="D4D4D4"/>
                </a:solidFill>
                <a:latin typeface="Consolas" panose="020B0609020204030204" pitchFamily="49" charset="0"/>
              </a:rPr>
              <a:t> </a:t>
            </a:r>
            <a:r>
              <a:rPr lang="es-CO" sz="1200" dirty="0" err="1">
                <a:solidFill>
                  <a:srgbClr val="4EC9B0"/>
                </a:solidFill>
                <a:latin typeface="Consolas" panose="020B0609020204030204" pitchFamily="49" charset="0"/>
              </a:rPr>
              <a:t>Thread</a:t>
            </a:r>
            <a:r>
              <a:rPr lang="es-CO" sz="1200" dirty="0">
                <a:solidFill>
                  <a:srgbClr val="D4D4D4"/>
                </a:solidFill>
                <a:latin typeface="Consolas" panose="020B0609020204030204" pitchFamily="49" charset="0"/>
              </a:rPr>
              <a:t>(</a:t>
            </a:r>
            <a:r>
              <a:rPr lang="es-CO" sz="1200" dirty="0" err="1">
                <a:solidFill>
                  <a:srgbClr val="9CDCFE"/>
                </a:solidFill>
                <a:latin typeface="Consolas" panose="020B0609020204030204" pitchFamily="49" charset="0"/>
              </a:rPr>
              <a:t>widgetBuilderThread</a:t>
            </a:r>
            <a:r>
              <a:rPr lang="es-CO" sz="1200" dirty="0">
                <a:solidFill>
                  <a:srgbClr val="D4D4D4"/>
                </a:solidFill>
                <a:latin typeface="Consolas" panose="020B0609020204030204" pitchFamily="49" charset="0"/>
              </a:rPr>
              <a:t>);</a:t>
            </a:r>
          </a:p>
          <a:p>
            <a:r>
              <a:rPr lang="es-CO" sz="1200" dirty="0">
                <a:solidFill>
                  <a:srgbClr val="D4D4D4"/>
                </a:solidFill>
                <a:latin typeface="Consolas" panose="020B0609020204030204" pitchFamily="49" charset="0"/>
              </a:rPr>
              <a:t>    </a:t>
            </a:r>
            <a:r>
              <a:rPr lang="es-CO" sz="1200" dirty="0" err="1">
                <a:solidFill>
                  <a:srgbClr val="9CDCFE"/>
                </a:solidFill>
                <a:latin typeface="Consolas" panose="020B0609020204030204" pitchFamily="49" charset="0"/>
              </a:rPr>
              <a:t>thread</a:t>
            </a:r>
            <a:r>
              <a:rPr lang="es-CO" sz="1200" dirty="0" err="1">
                <a:solidFill>
                  <a:srgbClr val="D4D4D4"/>
                </a:solidFill>
                <a:latin typeface="Consolas" panose="020B0609020204030204" pitchFamily="49" charset="0"/>
              </a:rPr>
              <a:t>.</a:t>
            </a:r>
            <a:r>
              <a:rPr lang="es-CO" sz="1200" dirty="0" err="1">
                <a:solidFill>
                  <a:srgbClr val="DCDCAA"/>
                </a:solidFill>
                <a:latin typeface="Consolas" panose="020B0609020204030204" pitchFamily="49" charset="0"/>
              </a:rPr>
              <a:t>start</a:t>
            </a:r>
            <a:r>
              <a:rPr lang="es-CO" sz="1200" dirty="0">
                <a:solidFill>
                  <a:srgbClr val="D4D4D4"/>
                </a:solidFill>
                <a:latin typeface="Consolas" panose="020B0609020204030204" pitchFamily="49" charset="0"/>
              </a:rPr>
              <a:t>();</a:t>
            </a:r>
          </a:p>
          <a:p>
            <a:r>
              <a:rPr lang="es-CO" sz="1200" dirty="0">
                <a:solidFill>
                  <a:srgbClr val="D4D4D4"/>
                </a:solidFill>
                <a:latin typeface="Consolas" panose="020B0609020204030204" pitchFamily="49" charset="0"/>
              </a:rPr>
              <a:t>  }</a:t>
            </a:r>
          </a:p>
          <a:p>
            <a:r>
              <a:rPr lang="es-CO" sz="1200" dirty="0">
                <a:solidFill>
                  <a:srgbClr val="D4D4D4"/>
                </a:solidFill>
                <a:latin typeface="Consolas" panose="020B0609020204030204" pitchFamily="49" charset="0"/>
              </a:rPr>
              <a:t/>
            </a:r>
            <a:br>
              <a:rPr lang="es-CO" sz="1200" dirty="0">
                <a:solidFill>
                  <a:srgbClr val="D4D4D4"/>
                </a:solidFill>
                <a:latin typeface="Consolas" panose="020B0609020204030204" pitchFamily="49" charset="0"/>
              </a:rPr>
            </a:br>
            <a:r>
              <a:rPr lang="es-CO" sz="1200" dirty="0">
                <a:solidFill>
                  <a:srgbClr val="D4D4D4"/>
                </a:solidFill>
                <a:latin typeface="Consolas" panose="020B0609020204030204" pitchFamily="49" charset="0"/>
              </a:rPr>
              <a:t>  </a:t>
            </a:r>
            <a:r>
              <a:rPr lang="es-CO" sz="1200" dirty="0" err="1">
                <a:solidFill>
                  <a:srgbClr val="DCDCAA"/>
                </a:solidFill>
                <a:latin typeface="Consolas" panose="020B0609020204030204" pitchFamily="49" charset="0"/>
              </a:rPr>
              <a:t>AssertEquals</a:t>
            </a:r>
            <a:r>
              <a:rPr lang="es-CO" sz="1200" dirty="0">
                <a:solidFill>
                  <a:srgbClr val="D4D4D4"/>
                </a:solidFill>
                <a:latin typeface="Consolas" panose="020B0609020204030204" pitchFamily="49" charset="0"/>
              </a:rPr>
              <a:t>(</a:t>
            </a:r>
            <a:r>
              <a:rPr lang="es-CO" sz="1200" dirty="0">
                <a:solidFill>
                  <a:srgbClr val="569CD6"/>
                </a:solidFill>
                <a:latin typeface="Consolas" panose="020B0609020204030204" pitchFamily="49" charset="0"/>
              </a:rPr>
              <a:t>false</a:t>
            </a:r>
            <a:r>
              <a:rPr lang="es-CO" sz="1200" dirty="0">
                <a:solidFill>
                  <a:srgbClr val="D4D4D4"/>
                </a:solidFill>
                <a:latin typeface="Consolas" panose="020B0609020204030204" pitchFamily="49" charset="0"/>
              </a:rPr>
              <a:t>, </a:t>
            </a:r>
            <a:r>
              <a:rPr lang="es-CO" sz="1200" dirty="0" err="1">
                <a:solidFill>
                  <a:srgbClr val="9CDCFE"/>
                </a:solidFill>
                <a:latin typeface="Consolas" panose="020B0609020204030204" pitchFamily="49" charset="0"/>
              </a:rPr>
              <a:t>failFlag</a:t>
            </a:r>
            <a:r>
              <a:rPr lang="es-CO" sz="1200" dirty="0" err="1">
                <a:solidFill>
                  <a:srgbClr val="D4D4D4"/>
                </a:solidFill>
                <a:latin typeface="Consolas" panose="020B0609020204030204" pitchFamily="49" charset="0"/>
              </a:rPr>
              <a:t>.</a:t>
            </a:r>
            <a:r>
              <a:rPr lang="es-CO" sz="1200" dirty="0" err="1">
                <a:solidFill>
                  <a:srgbClr val="DCDCAA"/>
                </a:solidFill>
                <a:latin typeface="Consolas" panose="020B0609020204030204" pitchFamily="49" charset="0"/>
              </a:rPr>
              <a:t>get</a:t>
            </a:r>
            <a:r>
              <a:rPr lang="es-CO" sz="1200" dirty="0">
                <a:solidFill>
                  <a:srgbClr val="D4D4D4"/>
                </a:solidFill>
                <a:latin typeface="Consolas" panose="020B0609020204030204" pitchFamily="49" charset="0"/>
              </a:rPr>
              <a:t>());</a:t>
            </a:r>
          </a:p>
          <a:p>
            <a:r>
              <a:rPr lang="es-CO" sz="1200" dirty="0">
                <a:solidFill>
                  <a:srgbClr val="D4D4D4"/>
                </a:solidFill>
                <a:latin typeface="Consolas" panose="020B0609020204030204" pitchFamily="49" charset="0"/>
              </a:rPr>
              <a:t>}</a:t>
            </a:r>
            <a:endParaRPr lang="es-CO" sz="12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3219163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Buenos </a:t>
            </a:r>
            <a:r>
              <a:rPr lang="en-US" dirty="0" err="1" smtClean="0"/>
              <a:t>Comentarios</a:t>
            </a:r>
            <a:endParaRPr lang="es-CO" dirty="0"/>
          </a:p>
        </p:txBody>
      </p:sp>
      <p:sp>
        <p:nvSpPr>
          <p:cNvPr id="3" name="Content Placeholder 2"/>
          <p:cNvSpPr>
            <a:spLocks noGrp="1"/>
          </p:cNvSpPr>
          <p:nvPr>
            <p:ph idx="1"/>
          </p:nvPr>
        </p:nvSpPr>
        <p:spPr/>
        <p:txBody>
          <a:bodyPr/>
          <a:lstStyle/>
          <a:p>
            <a:r>
              <a:rPr lang="en-US" dirty="0" err="1" smtClean="0"/>
              <a:t>Advertir</a:t>
            </a:r>
            <a:endParaRPr lang="es-CO" dirty="0"/>
          </a:p>
        </p:txBody>
      </p:sp>
      <p:sp>
        <p:nvSpPr>
          <p:cNvPr id="4" name="Rectangle 3"/>
          <p:cNvSpPr/>
          <p:nvPr/>
        </p:nvSpPr>
        <p:spPr>
          <a:xfrm>
            <a:off x="899592" y="2462797"/>
            <a:ext cx="7560840" cy="280076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CO" sz="1600" dirty="0">
                <a:solidFill>
                  <a:srgbClr val="6A9955"/>
                </a:solidFill>
                <a:latin typeface="Consolas" panose="020B0609020204030204" pitchFamily="49" charset="0"/>
              </a:rPr>
              <a:t>// </a:t>
            </a:r>
            <a:r>
              <a:rPr lang="es-CO" sz="1600" dirty="0" err="1">
                <a:solidFill>
                  <a:srgbClr val="6A9955"/>
                </a:solidFill>
                <a:latin typeface="Consolas" panose="020B0609020204030204" pitchFamily="49" charset="0"/>
              </a:rPr>
              <a:t>Don't</a:t>
            </a:r>
            <a:r>
              <a:rPr lang="es-CO" sz="1600" dirty="0">
                <a:solidFill>
                  <a:srgbClr val="6A9955"/>
                </a:solidFill>
                <a:latin typeface="Consolas" panose="020B0609020204030204" pitchFamily="49" charset="0"/>
              </a:rPr>
              <a:t> run </a:t>
            </a:r>
            <a:r>
              <a:rPr lang="es-CO" sz="1600" dirty="0" err="1">
                <a:solidFill>
                  <a:srgbClr val="6A9955"/>
                </a:solidFill>
                <a:latin typeface="Consolas" panose="020B0609020204030204" pitchFamily="49" charset="0"/>
              </a:rPr>
              <a:t>unless</a:t>
            </a:r>
            <a:r>
              <a:rPr lang="es-CO" sz="1600" dirty="0">
                <a:solidFill>
                  <a:srgbClr val="6A9955"/>
                </a:solidFill>
                <a:latin typeface="Consolas" panose="020B0609020204030204" pitchFamily="49" charset="0"/>
              </a:rPr>
              <a:t> </a:t>
            </a:r>
            <a:r>
              <a:rPr lang="es-CO" sz="1600" dirty="0" err="1">
                <a:solidFill>
                  <a:srgbClr val="6A9955"/>
                </a:solidFill>
                <a:latin typeface="Consolas" panose="020B0609020204030204" pitchFamily="49" charset="0"/>
              </a:rPr>
              <a:t>you</a:t>
            </a:r>
            <a:endParaRPr lang="es-CO" sz="1600" dirty="0">
              <a:solidFill>
                <a:srgbClr val="D4D4D4"/>
              </a:solidFill>
              <a:latin typeface="Consolas" panose="020B0609020204030204" pitchFamily="49" charset="0"/>
            </a:endParaRPr>
          </a:p>
          <a:p>
            <a:r>
              <a:rPr lang="es-CO" sz="1600" dirty="0">
                <a:solidFill>
                  <a:srgbClr val="6A9955"/>
                </a:solidFill>
                <a:latin typeface="Consolas" panose="020B0609020204030204" pitchFamily="49" charset="0"/>
              </a:rPr>
              <a:t>// </a:t>
            </a:r>
            <a:r>
              <a:rPr lang="es-CO" sz="1600" dirty="0" err="1">
                <a:solidFill>
                  <a:srgbClr val="6A9955"/>
                </a:solidFill>
                <a:latin typeface="Consolas" panose="020B0609020204030204" pitchFamily="49" charset="0"/>
              </a:rPr>
              <a:t>have</a:t>
            </a:r>
            <a:r>
              <a:rPr lang="es-CO" sz="1600" dirty="0">
                <a:solidFill>
                  <a:srgbClr val="6A9955"/>
                </a:solidFill>
                <a:latin typeface="Consolas" panose="020B0609020204030204" pitchFamily="49" charset="0"/>
              </a:rPr>
              <a:t> </a:t>
            </a:r>
            <a:r>
              <a:rPr lang="es-CO" sz="1600" dirty="0" err="1">
                <a:solidFill>
                  <a:srgbClr val="6A9955"/>
                </a:solidFill>
                <a:latin typeface="Consolas" panose="020B0609020204030204" pitchFamily="49" charset="0"/>
              </a:rPr>
              <a:t>some</a:t>
            </a:r>
            <a:r>
              <a:rPr lang="es-CO" sz="1600" dirty="0">
                <a:solidFill>
                  <a:srgbClr val="6A9955"/>
                </a:solidFill>
                <a:latin typeface="Consolas" panose="020B0609020204030204" pitchFamily="49" charset="0"/>
              </a:rPr>
              <a:t> time to </a:t>
            </a:r>
            <a:r>
              <a:rPr lang="es-CO" sz="1600" dirty="0" err="1">
                <a:solidFill>
                  <a:srgbClr val="6A9955"/>
                </a:solidFill>
                <a:latin typeface="Consolas" panose="020B0609020204030204" pitchFamily="49" charset="0"/>
              </a:rPr>
              <a:t>kill</a:t>
            </a:r>
            <a:r>
              <a:rPr lang="es-CO" sz="1600" dirty="0">
                <a:solidFill>
                  <a:srgbClr val="6A9955"/>
                </a:solidFill>
                <a:latin typeface="Consolas" panose="020B0609020204030204" pitchFamily="49" charset="0"/>
              </a:rPr>
              <a:t>.</a:t>
            </a:r>
            <a:endParaRPr lang="es-CO" sz="1600" dirty="0">
              <a:solidFill>
                <a:srgbClr val="D4D4D4"/>
              </a:solidFill>
              <a:latin typeface="Consolas" panose="020B0609020204030204" pitchFamily="49" charset="0"/>
            </a:endParaRPr>
          </a:p>
          <a:p>
            <a:r>
              <a:rPr lang="es-CO" sz="1600" dirty="0" err="1">
                <a:solidFill>
                  <a:srgbClr val="569CD6"/>
                </a:solidFill>
                <a:latin typeface="Consolas" panose="020B0609020204030204" pitchFamily="49" charset="0"/>
              </a:rPr>
              <a:t>public</a:t>
            </a:r>
            <a:r>
              <a:rPr lang="es-CO" sz="1600" dirty="0">
                <a:solidFill>
                  <a:srgbClr val="D4D4D4"/>
                </a:solidFill>
                <a:latin typeface="Consolas" panose="020B0609020204030204" pitchFamily="49" charset="0"/>
              </a:rPr>
              <a:t> </a:t>
            </a:r>
            <a:r>
              <a:rPr lang="es-CO" sz="1600" dirty="0" err="1">
                <a:solidFill>
                  <a:srgbClr val="569CD6"/>
                </a:solidFill>
                <a:latin typeface="Consolas" panose="020B0609020204030204" pitchFamily="49" charset="0"/>
              </a:rPr>
              <a:t>void</a:t>
            </a:r>
            <a:r>
              <a:rPr lang="es-CO" sz="1600" dirty="0">
                <a:solidFill>
                  <a:srgbClr val="D4D4D4"/>
                </a:solidFill>
                <a:latin typeface="Consolas" panose="020B0609020204030204" pitchFamily="49" charset="0"/>
              </a:rPr>
              <a:t> </a:t>
            </a:r>
            <a:r>
              <a:rPr lang="es-CO" sz="1600" dirty="0" err="1">
                <a:solidFill>
                  <a:srgbClr val="DCDCAA"/>
                </a:solidFill>
                <a:latin typeface="Consolas" panose="020B0609020204030204" pitchFamily="49" charset="0"/>
              </a:rPr>
              <a:t>TestWithReallyBigFile</a:t>
            </a:r>
            <a:r>
              <a:rPr lang="es-CO" sz="1600" dirty="0">
                <a:solidFill>
                  <a:srgbClr val="D4D4D4"/>
                </a:solidFill>
                <a:latin typeface="Consolas" panose="020B0609020204030204" pitchFamily="49" charset="0"/>
              </a:rPr>
              <a:t>()</a:t>
            </a:r>
          </a:p>
          <a:p>
            <a:r>
              <a:rPr lang="es-CO" sz="1600" dirty="0">
                <a:solidFill>
                  <a:srgbClr val="D4D4D4"/>
                </a:solidFill>
                <a:latin typeface="Consolas" panose="020B0609020204030204" pitchFamily="49" charset="0"/>
              </a:rPr>
              <a:t>{</a:t>
            </a:r>
          </a:p>
          <a:p>
            <a:r>
              <a:rPr lang="es-CO" sz="1600" dirty="0">
                <a:solidFill>
                  <a:srgbClr val="D4D4D4"/>
                </a:solidFill>
                <a:latin typeface="Consolas" panose="020B0609020204030204" pitchFamily="49" charset="0"/>
              </a:rPr>
              <a:t>  </a:t>
            </a:r>
            <a:r>
              <a:rPr lang="es-CO" sz="1600" dirty="0" err="1">
                <a:solidFill>
                  <a:srgbClr val="DCDCAA"/>
                </a:solidFill>
                <a:latin typeface="Consolas" panose="020B0609020204030204" pitchFamily="49" charset="0"/>
              </a:rPr>
              <a:t>writeLinesToFile</a:t>
            </a:r>
            <a:r>
              <a:rPr lang="es-CO" sz="1600" dirty="0">
                <a:solidFill>
                  <a:srgbClr val="D4D4D4"/>
                </a:solidFill>
                <a:latin typeface="Consolas" panose="020B0609020204030204" pitchFamily="49" charset="0"/>
              </a:rPr>
              <a:t>(</a:t>
            </a:r>
            <a:r>
              <a:rPr lang="es-CO" sz="1600" dirty="0">
                <a:solidFill>
                  <a:srgbClr val="B5CEA8"/>
                </a:solidFill>
                <a:latin typeface="Consolas" panose="020B0609020204030204" pitchFamily="49" charset="0"/>
              </a:rPr>
              <a:t>10000000</a:t>
            </a:r>
            <a:r>
              <a:rPr lang="es-CO" sz="1600" dirty="0">
                <a:solidFill>
                  <a:srgbClr val="D4D4D4"/>
                </a:solidFill>
                <a:latin typeface="Consolas" panose="020B0609020204030204" pitchFamily="49" charset="0"/>
              </a:rPr>
              <a:t>);</a:t>
            </a:r>
          </a:p>
          <a:p>
            <a:r>
              <a:rPr lang="es-CO" sz="1600" dirty="0">
                <a:solidFill>
                  <a:srgbClr val="D4D4D4"/>
                </a:solidFill>
                <a:latin typeface="Consolas" panose="020B0609020204030204" pitchFamily="49" charset="0"/>
              </a:rPr>
              <a:t>  </a:t>
            </a:r>
            <a:r>
              <a:rPr lang="es-CO" sz="1600" dirty="0" err="1">
                <a:solidFill>
                  <a:srgbClr val="9CDCFE"/>
                </a:solidFill>
                <a:latin typeface="Consolas" panose="020B0609020204030204" pitchFamily="49" charset="0"/>
              </a:rPr>
              <a:t>response</a:t>
            </a:r>
            <a:r>
              <a:rPr lang="es-CO" sz="1600" dirty="0" err="1">
                <a:solidFill>
                  <a:srgbClr val="D4D4D4"/>
                </a:solidFill>
                <a:latin typeface="Consolas" panose="020B0609020204030204" pitchFamily="49" charset="0"/>
              </a:rPr>
              <a:t>.</a:t>
            </a:r>
            <a:r>
              <a:rPr lang="es-CO" sz="1600" dirty="0" err="1">
                <a:solidFill>
                  <a:srgbClr val="DCDCAA"/>
                </a:solidFill>
                <a:latin typeface="Consolas" panose="020B0609020204030204" pitchFamily="49" charset="0"/>
              </a:rPr>
              <a:t>setBody</a:t>
            </a:r>
            <a:r>
              <a:rPr lang="es-CO" sz="1600" dirty="0">
                <a:solidFill>
                  <a:srgbClr val="D4D4D4"/>
                </a:solidFill>
                <a:latin typeface="Consolas" panose="020B0609020204030204" pitchFamily="49" charset="0"/>
              </a:rPr>
              <a:t>(</a:t>
            </a:r>
            <a:r>
              <a:rPr lang="es-CO" sz="1600" dirty="0" err="1">
                <a:solidFill>
                  <a:srgbClr val="9CDCFE"/>
                </a:solidFill>
                <a:latin typeface="Consolas" panose="020B0609020204030204" pitchFamily="49" charset="0"/>
              </a:rPr>
              <a:t>testFile</a:t>
            </a:r>
            <a:r>
              <a:rPr lang="es-CO" sz="1600" dirty="0">
                <a:solidFill>
                  <a:srgbClr val="D4D4D4"/>
                </a:solidFill>
                <a:latin typeface="Consolas" panose="020B0609020204030204" pitchFamily="49" charset="0"/>
              </a:rPr>
              <a:t>);</a:t>
            </a:r>
          </a:p>
          <a:p>
            <a:r>
              <a:rPr lang="es-CO" sz="1600" dirty="0">
                <a:solidFill>
                  <a:srgbClr val="D4D4D4"/>
                </a:solidFill>
                <a:latin typeface="Consolas" panose="020B0609020204030204" pitchFamily="49" charset="0"/>
              </a:rPr>
              <a:t>  </a:t>
            </a:r>
            <a:r>
              <a:rPr lang="es-CO" sz="1600" dirty="0" err="1">
                <a:solidFill>
                  <a:srgbClr val="9CDCFE"/>
                </a:solidFill>
                <a:latin typeface="Consolas" panose="020B0609020204030204" pitchFamily="49" charset="0"/>
              </a:rPr>
              <a:t>response</a:t>
            </a:r>
            <a:r>
              <a:rPr lang="es-CO" sz="1600" dirty="0" err="1">
                <a:solidFill>
                  <a:srgbClr val="D4D4D4"/>
                </a:solidFill>
                <a:latin typeface="Consolas" panose="020B0609020204030204" pitchFamily="49" charset="0"/>
              </a:rPr>
              <a:t>.</a:t>
            </a:r>
            <a:r>
              <a:rPr lang="es-CO" sz="1600" dirty="0" err="1">
                <a:solidFill>
                  <a:srgbClr val="DCDCAA"/>
                </a:solidFill>
                <a:latin typeface="Consolas" panose="020B0609020204030204" pitchFamily="49" charset="0"/>
              </a:rPr>
              <a:t>readyToSend</a:t>
            </a:r>
            <a:r>
              <a:rPr lang="es-CO" sz="1600" dirty="0">
                <a:solidFill>
                  <a:srgbClr val="D4D4D4"/>
                </a:solidFill>
                <a:latin typeface="Consolas" panose="020B0609020204030204" pitchFamily="49" charset="0"/>
              </a:rPr>
              <a:t>(</a:t>
            </a:r>
            <a:r>
              <a:rPr lang="es-CO" sz="1600" dirty="0" err="1">
                <a:solidFill>
                  <a:srgbClr val="569CD6"/>
                </a:solidFill>
                <a:latin typeface="Consolas" panose="020B0609020204030204" pitchFamily="49" charset="0"/>
              </a:rPr>
              <a:t>this</a:t>
            </a:r>
            <a:r>
              <a:rPr lang="es-CO" sz="1600" dirty="0">
                <a:solidFill>
                  <a:srgbClr val="D4D4D4"/>
                </a:solidFill>
                <a:latin typeface="Consolas" panose="020B0609020204030204" pitchFamily="49" charset="0"/>
              </a:rPr>
              <a:t>);</a:t>
            </a:r>
          </a:p>
          <a:p>
            <a:r>
              <a:rPr lang="es-CO" sz="1600" dirty="0">
                <a:solidFill>
                  <a:srgbClr val="D4D4D4"/>
                </a:solidFill>
                <a:latin typeface="Consolas" panose="020B0609020204030204" pitchFamily="49" charset="0"/>
              </a:rPr>
              <a:t>  </a:t>
            </a:r>
            <a:r>
              <a:rPr lang="es-CO" sz="1600" dirty="0" err="1">
                <a:solidFill>
                  <a:srgbClr val="4EC9B0"/>
                </a:solidFill>
                <a:latin typeface="Consolas" panose="020B0609020204030204" pitchFamily="49" charset="0"/>
              </a:rPr>
              <a:t>String</a:t>
            </a:r>
            <a:r>
              <a:rPr lang="es-CO" sz="1600" dirty="0">
                <a:solidFill>
                  <a:srgbClr val="D4D4D4"/>
                </a:solidFill>
                <a:latin typeface="Consolas" panose="020B0609020204030204" pitchFamily="49" charset="0"/>
              </a:rPr>
              <a:t> </a:t>
            </a:r>
            <a:r>
              <a:rPr lang="es-CO" sz="1600" dirty="0" err="1">
                <a:solidFill>
                  <a:srgbClr val="9CDCFE"/>
                </a:solidFill>
                <a:latin typeface="Consolas" panose="020B0609020204030204" pitchFamily="49" charset="0"/>
              </a:rPr>
              <a:t>responseString</a:t>
            </a:r>
            <a:r>
              <a:rPr lang="es-CO" sz="1600" dirty="0">
                <a:solidFill>
                  <a:srgbClr val="D4D4D4"/>
                </a:solidFill>
                <a:latin typeface="Consolas" panose="020B0609020204030204" pitchFamily="49" charset="0"/>
              </a:rPr>
              <a:t> = </a:t>
            </a:r>
            <a:r>
              <a:rPr lang="es-CO" sz="1600" dirty="0" err="1">
                <a:solidFill>
                  <a:srgbClr val="9CDCFE"/>
                </a:solidFill>
                <a:latin typeface="Consolas" panose="020B0609020204030204" pitchFamily="49" charset="0"/>
              </a:rPr>
              <a:t>output</a:t>
            </a:r>
            <a:r>
              <a:rPr lang="es-CO" sz="1600" dirty="0" err="1">
                <a:solidFill>
                  <a:srgbClr val="D4D4D4"/>
                </a:solidFill>
                <a:latin typeface="Consolas" panose="020B0609020204030204" pitchFamily="49" charset="0"/>
              </a:rPr>
              <a:t>.</a:t>
            </a:r>
            <a:r>
              <a:rPr lang="es-CO" sz="1600" dirty="0" err="1">
                <a:solidFill>
                  <a:srgbClr val="DCDCAA"/>
                </a:solidFill>
                <a:latin typeface="Consolas" panose="020B0609020204030204" pitchFamily="49" charset="0"/>
              </a:rPr>
              <a:t>toString</a:t>
            </a:r>
            <a:r>
              <a:rPr lang="es-CO" sz="1600" dirty="0">
                <a:solidFill>
                  <a:srgbClr val="D4D4D4"/>
                </a:solidFill>
                <a:latin typeface="Consolas" panose="020B0609020204030204" pitchFamily="49" charset="0"/>
              </a:rPr>
              <a:t>();</a:t>
            </a:r>
          </a:p>
          <a:p>
            <a:r>
              <a:rPr lang="es-CO" sz="1600" dirty="0">
                <a:solidFill>
                  <a:srgbClr val="D4D4D4"/>
                </a:solidFill>
                <a:latin typeface="Consolas" panose="020B0609020204030204" pitchFamily="49" charset="0"/>
              </a:rPr>
              <a:t>  </a:t>
            </a:r>
            <a:r>
              <a:rPr lang="es-CO" sz="1600" dirty="0" err="1">
                <a:solidFill>
                  <a:srgbClr val="DCDCAA"/>
                </a:solidFill>
                <a:latin typeface="Consolas" panose="020B0609020204030204" pitchFamily="49" charset="0"/>
              </a:rPr>
              <a:t>assertSubString</a:t>
            </a:r>
            <a:r>
              <a:rPr lang="es-CO" sz="1600" dirty="0">
                <a:solidFill>
                  <a:srgbClr val="D4D4D4"/>
                </a:solidFill>
                <a:latin typeface="Consolas" panose="020B0609020204030204" pitchFamily="49" charset="0"/>
              </a:rPr>
              <a:t>(</a:t>
            </a:r>
            <a:r>
              <a:rPr lang="es-CO" sz="1600" dirty="0">
                <a:solidFill>
                  <a:srgbClr val="CE9178"/>
                </a:solidFill>
                <a:latin typeface="Consolas" panose="020B0609020204030204" pitchFamily="49" charset="0"/>
              </a:rPr>
              <a:t>"Content-</a:t>
            </a:r>
            <a:r>
              <a:rPr lang="es-CO" sz="1600" dirty="0" err="1">
                <a:solidFill>
                  <a:srgbClr val="CE9178"/>
                </a:solidFill>
                <a:latin typeface="Consolas" panose="020B0609020204030204" pitchFamily="49" charset="0"/>
              </a:rPr>
              <a:t>Length</a:t>
            </a:r>
            <a:r>
              <a:rPr lang="es-CO" sz="1600" dirty="0">
                <a:solidFill>
                  <a:srgbClr val="CE9178"/>
                </a:solidFill>
                <a:latin typeface="Consolas" panose="020B0609020204030204" pitchFamily="49" charset="0"/>
              </a:rPr>
              <a:t>: 1000000000"</a:t>
            </a:r>
            <a:r>
              <a:rPr lang="es-CO" sz="1600" dirty="0">
                <a:solidFill>
                  <a:srgbClr val="D4D4D4"/>
                </a:solidFill>
                <a:latin typeface="Consolas" panose="020B0609020204030204" pitchFamily="49" charset="0"/>
              </a:rPr>
              <a:t>, </a:t>
            </a:r>
            <a:r>
              <a:rPr lang="es-CO" sz="1600" dirty="0" err="1">
                <a:solidFill>
                  <a:srgbClr val="9CDCFE"/>
                </a:solidFill>
                <a:latin typeface="Consolas" panose="020B0609020204030204" pitchFamily="49" charset="0"/>
              </a:rPr>
              <a:t>responseString</a:t>
            </a:r>
            <a:r>
              <a:rPr lang="es-CO" sz="1600" dirty="0">
                <a:solidFill>
                  <a:srgbClr val="D4D4D4"/>
                </a:solidFill>
                <a:latin typeface="Consolas" panose="020B0609020204030204" pitchFamily="49" charset="0"/>
              </a:rPr>
              <a:t>);</a:t>
            </a:r>
          </a:p>
          <a:p>
            <a:r>
              <a:rPr lang="es-CO" sz="1600" dirty="0">
                <a:solidFill>
                  <a:srgbClr val="D4D4D4"/>
                </a:solidFill>
                <a:latin typeface="Consolas" panose="020B0609020204030204" pitchFamily="49" charset="0"/>
              </a:rPr>
              <a:t>  </a:t>
            </a:r>
            <a:r>
              <a:rPr lang="es-CO" sz="1600" dirty="0" err="1">
                <a:solidFill>
                  <a:srgbClr val="DCDCAA"/>
                </a:solidFill>
                <a:latin typeface="Consolas" panose="020B0609020204030204" pitchFamily="49" charset="0"/>
              </a:rPr>
              <a:t>assertTrue</a:t>
            </a:r>
            <a:r>
              <a:rPr lang="es-CO" sz="1600" dirty="0">
                <a:solidFill>
                  <a:srgbClr val="D4D4D4"/>
                </a:solidFill>
                <a:latin typeface="Consolas" panose="020B0609020204030204" pitchFamily="49" charset="0"/>
              </a:rPr>
              <a:t>(</a:t>
            </a:r>
            <a:r>
              <a:rPr lang="es-CO" sz="1600" dirty="0" err="1">
                <a:solidFill>
                  <a:srgbClr val="9CDCFE"/>
                </a:solidFill>
                <a:latin typeface="Consolas" panose="020B0609020204030204" pitchFamily="49" charset="0"/>
              </a:rPr>
              <a:t>bytesSent</a:t>
            </a:r>
            <a:r>
              <a:rPr lang="es-CO" sz="1600" dirty="0">
                <a:solidFill>
                  <a:srgbClr val="D4D4D4"/>
                </a:solidFill>
                <a:latin typeface="Consolas" panose="020B0609020204030204" pitchFamily="49" charset="0"/>
              </a:rPr>
              <a:t> &gt; </a:t>
            </a:r>
            <a:r>
              <a:rPr lang="es-CO" sz="1600" dirty="0">
                <a:solidFill>
                  <a:srgbClr val="B5CEA8"/>
                </a:solidFill>
                <a:latin typeface="Consolas" panose="020B0609020204030204" pitchFamily="49" charset="0"/>
              </a:rPr>
              <a:t>1000000000</a:t>
            </a:r>
            <a:r>
              <a:rPr lang="es-CO" sz="1600" dirty="0">
                <a:solidFill>
                  <a:srgbClr val="D4D4D4"/>
                </a:solidFill>
                <a:latin typeface="Consolas" panose="020B0609020204030204" pitchFamily="49" charset="0"/>
              </a:rPr>
              <a:t>);</a:t>
            </a:r>
          </a:p>
          <a:p>
            <a:r>
              <a:rPr lang="es-CO" sz="1600" dirty="0">
                <a:solidFill>
                  <a:srgbClr val="D4D4D4"/>
                </a:solidFill>
                <a:latin typeface="Consolas" panose="020B0609020204030204" pitchFamily="49" charset="0"/>
              </a:rPr>
              <a:t>}</a:t>
            </a:r>
            <a:endParaRPr lang="es-CO"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4068952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Buenos </a:t>
            </a:r>
            <a:r>
              <a:rPr lang="en-US" dirty="0" err="1" smtClean="0"/>
              <a:t>Comentarios</a:t>
            </a:r>
            <a:endParaRPr lang="es-CO" dirty="0"/>
          </a:p>
        </p:txBody>
      </p:sp>
      <p:sp>
        <p:nvSpPr>
          <p:cNvPr id="3" name="Content Placeholder 2"/>
          <p:cNvSpPr>
            <a:spLocks noGrp="1"/>
          </p:cNvSpPr>
          <p:nvPr>
            <p:ph idx="1"/>
          </p:nvPr>
        </p:nvSpPr>
        <p:spPr/>
        <p:txBody>
          <a:bodyPr/>
          <a:lstStyle/>
          <a:p>
            <a:r>
              <a:rPr lang="en-US" dirty="0" err="1" smtClean="0"/>
              <a:t>Generar</a:t>
            </a:r>
            <a:r>
              <a:rPr lang="en-US" dirty="0" smtClean="0"/>
              <a:t> </a:t>
            </a:r>
            <a:r>
              <a:rPr lang="en-US" dirty="0" err="1" smtClean="0"/>
              <a:t>Documentación</a:t>
            </a:r>
            <a:r>
              <a:rPr lang="en-US" dirty="0" smtClean="0"/>
              <a:t> </a:t>
            </a:r>
            <a:endParaRPr lang="es-CO" dirty="0"/>
          </a:p>
        </p:txBody>
      </p:sp>
      <p:sp>
        <p:nvSpPr>
          <p:cNvPr id="5" name="Rectangle 4"/>
          <p:cNvSpPr/>
          <p:nvPr/>
        </p:nvSpPr>
        <p:spPr>
          <a:xfrm>
            <a:off x="683568" y="2780928"/>
            <a:ext cx="8147248" cy="289310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CO" sz="1400" dirty="0">
                <a:solidFill>
                  <a:srgbClr val="6A9955"/>
                </a:solidFill>
                <a:latin typeface="Consolas" panose="020B0609020204030204" pitchFamily="49" charset="0"/>
              </a:rPr>
              <a:t>/// </a:t>
            </a:r>
            <a:r>
              <a:rPr lang="es-CO" sz="1400" dirty="0">
                <a:solidFill>
                  <a:srgbClr val="808080"/>
                </a:solidFill>
                <a:latin typeface="Consolas" panose="020B0609020204030204" pitchFamily="49" charset="0"/>
              </a:rPr>
              <a:t>&lt;</a:t>
            </a:r>
            <a:r>
              <a:rPr lang="es-CO" sz="1400" dirty="0" err="1">
                <a:solidFill>
                  <a:srgbClr val="569CD6"/>
                </a:solidFill>
                <a:latin typeface="Consolas" panose="020B0609020204030204" pitchFamily="49" charset="0"/>
              </a:rPr>
              <a:t>summary</a:t>
            </a:r>
            <a:r>
              <a:rPr lang="es-CO" sz="1400" dirty="0">
                <a:solidFill>
                  <a:srgbClr val="808080"/>
                </a:solidFill>
                <a:latin typeface="Consolas" panose="020B0609020204030204" pitchFamily="49" charset="0"/>
              </a:rPr>
              <a:t>&gt;</a:t>
            </a:r>
            <a:endParaRPr lang="es-CO" sz="1400" dirty="0">
              <a:solidFill>
                <a:srgbClr val="D4D4D4"/>
              </a:solidFill>
              <a:latin typeface="Consolas" panose="020B0609020204030204" pitchFamily="49" charset="0"/>
            </a:endParaRPr>
          </a:p>
          <a:p>
            <a:r>
              <a:rPr lang="es-CO" sz="1400" dirty="0">
                <a:solidFill>
                  <a:srgbClr val="6A9955"/>
                </a:solidFill>
                <a:latin typeface="Consolas" panose="020B0609020204030204" pitchFamily="49" charset="0"/>
              </a:rPr>
              <a:t>/// Obtener todos los datos de la persona </a:t>
            </a:r>
            <a:r>
              <a:rPr lang="es-CO" sz="1400" dirty="0" err="1">
                <a:solidFill>
                  <a:srgbClr val="6A9955"/>
                </a:solidFill>
                <a:latin typeface="Consolas" panose="020B0609020204030204" pitchFamily="49" charset="0"/>
              </a:rPr>
              <a:t>segun</a:t>
            </a:r>
            <a:r>
              <a:rPr lang="es-CO" sz="1400" dirty="0">
                <a:solidFill>
                  <a:srgbClr val="6A9955"/>
                </a:solidFill>
                <a:latin typeface="Consolas" panose="020B0609020204030204" pitchFamily="49" charset="0"/>
              </a:rPr>
              <a:t> su identificador</a:t>
            </a:r>
            <a:endParaRPr lang="es-CO" sz="1400" dirty="0">
              <a:solidFill>
                <a:srgbClr val="D4D4D4"/>
              </a:solidFill>
              <a:latin typeface="Consolas" panose="020B0609020204030204" pitchFamily="49" charset="0"/>
            </a:endParaRPr>
          </a:p>
          <a:p>
            <a:r>
              <a:rPr lang="es-CO" sz="1400" dirty="0">
                <a:solidFill>
                  <a:srgbClr val="6A9955"/>
                </a:solidFill>
                <a:latin typeface="Consolas" panose="020B0609020204030204" pitchFamily="49" charset="0"/>
              </a:rPr>
              <a:t>/// </a:t>
            </a:r>
            <a:r>
              <a:rPr lang="es-CO" sz="1400" dirty="0">
                <a:solidFill>
                  <a:srgbClr val="808080"/>
                </a:solidFill>
                <a:latin typeface="Consolas" panose="020B0609020204030204" pitchFamily="49" charset="0"/>
              </a:rPr>
              <a:t>&lt;/</a:t>
            </a:r>
            <a:r>
              <a:rPr lang="es-CO" sz="1400" dirty="0" err="1">
                <a:solidFill>
                  <a:srgbClr val="569CD6"/>
                </a:solidFill>
                <a:latin typeface="Consolas" panose="020B0609020204030204" pitchFamily="49" charset="0"/>
              </a:rPr>
              <a:t>summary</a:t>
            </a:r>
            <a:r>
              <a:rPr lang="es-CO" sz="1400" dirty="0">
                <a:solidFill>
                  <a:srgbClr val="808080"/>
                </a:solidFill>
                <a:latin typeface="Consolas" panose="020B0609020204030204" pitchFamily="49" charset="0"/>
              </a:rPr>
              <a:t>&gt;</a:t>
            </a:r>
            <a:endParaRPr lang="es-CO" sz="1400" dirty="0">
              <a:solidFill>
                <a:srgbClr val="D4D4D4"/>
              </a:solidFill>
              <a:latin typeface="Consolas" panose="020B0609020204030204" pitchFamily="49" charset="0"/>
            </a:endParaRPr>
          </a:p>
          <a:p>
            <a:r>
              <a:rPr lang="es-CO" sz="1400" dirty="0">
                <a:solidFill>
                  <a:srgbClr val="6A9955"/>
                </a:solidFill>
                <a:latin typeface="Consolas" panose="020B0609020204030204" pitchFamily="49" charset="0"/>
              </a:rPr>
              <a:t>/// </a:t>
            </a:r>
            <a:r>
              <a:rPr lang="es-CO" sz="1400" dirty="0">
                <a:solidFill>
                  <a:srgbClr val="808080"/>
                </a:solidFill>
                <a:latin typeface="Consolas" panose="020B0609020204030204" pitchFamily="49" charset="0"/>
              </a:rPr>
              <a:t>&lt;</a:t>
            </a:r>
            <a:r>
              <a:rPr lang="es-CO" sz="1400" dirty="0" err="1">
                <a:solidFill>
                  <a:srgbClr val="569CD6"/>
                </a:solidFill>
                <a:latin typeface="Consolas" panose="020B0609020204030204" pitchFamily="49" charset="0"/>
              </a:rPr>
              <a:t>param</a:t>
            </a:r>
            <a:r>
              <a:rPr lang="es-CO" sz="1400" dirty="0">
                <a:solidFill>
                  <a:srgbClr val="6A9955"/>
                </a:solidFill>
                <a:latin typeface="Consolas" panose="020B0609020204030204" pitchFamily="49" charset="0"/>
              </a:rPr>
              <a:t> </a:t>
            </a:r>
            <a:r>
              <a:rPr lang="es-CO" sz="1400" dirty="0" err="1">
                <a:solidFill>
                  <a:srgbClr val="9CDCFE"/>
                </a:solidFill>
                <a:latin typeface="Consolas" panose="020B0609020204030204" pitchFamily="49" charset="0"/>
              </a:rPr>
              <a:t>name</a:t>
            </a:r>
            <a:r>
              <a:rPr lang="es-CO" sz="1400" dirty="0">
                <a:solidFill>
                  <a:srgbClr val="6A9955"/>
                </a:solidFill>
                <a:latin typeface="Consolas" panose="020B0609020204030204" pitchFamily="49" charset="0"/>
              </a:rPr>
              <a:t>=</a:t>
            </a:r>
            <a:r>
              <a:rPr lang="es-CO" sz="1400" dirty="0">
                <a:solidFill>
                  <a:srgbClr val="CE9178"/>
                </a:solidFill>
                <a:latin typeface="Consolas" panose="020B0609020204030204" pitchFamily="49" charset="0"/>
              </a:rPr>
              <a:t>"</a:t>
            </a:r>
            <a:r>
              <a:rPr lang="es-CO" sz="1400" dirty="0" err="1">
                <a:solidFill>
                  <a:srgbClr val="CE9178"/>
                </a:solidFill>
                <a:latin typeface="Consolas" panose="020B0609020204030204" pitchFamily="49" charset="0"/>
              </a:rPr>
              <a:t>person_Id</a:t>
            </a:r>
            <a:r>
              <a:rPr lang="es-CO" sz="1400" dirty="0">
                <a:solidFill>
                  <a:srgbClr val="CE9178"/>
                </a:solidFill>
                <a:latin typeface="Consolas" panose="020B0609020204030204" pitchFamily="49" charset="0"/>
              </a:rPr>
              <a:t>"</a:t>
            </a:r>
            <a:r>
              <a:rPr lang="es-CO" sz="1400" dirty="0">
                <a:solidFill>
                  <a:srgbClr val="808080"/>
                </a:solidFill>
                <a:latin typeface="Consolas" panose="020B0609020204030204" pitchFamily="49" charset="0"/>
              </a:rPr>
              <a:t>&gt;</a:t>
            </a:r>
            <a:r>
              <a:rPr lang="es-CO" sz="1400" dirty="0">
                <a:solidFill>
                  <a:srgbClr val="6A9955"/>
                </a:solidFill>
                <a:latin typeface="Consolas" panose="020B0609020204030204" pitchFamily="49" charset="0"/>
              </a:rPr>
              <a:t>Identificador de la persona</a:t>
            </a:r>
            <a:r>
              <a:rPr lang="es-CO" sz="1400" dirty="0">
                <a:solidFill>
                  <a:srgbClr val="808080"/>
                </a:solidFill>
                <a:latin typeface="Consolas" panose="020B0609020204030204" pitchFamily="49" charset="0"/>
              </a:rPr>
              <a:t>&lt;/</a:t>
            </a:r>
            <a:r>
              <a:rPr lang="es-CO" sz="1400" dirty="0" err="1">
                <a:solidFill>
                  <a:srgbClr val="569CD6"/>
                </a:solidFill>
                <a:latin typeface="Consolas" panose="020B0609020204030204" pitchFamily="49" charset="0"/>
              </a:rPr>
              <a:t>param</a:t>
            </a:r>
            <a:r>
              <a:rPr lang="es-CO" sz="1400" dirty="0">
                <a:solidFill>
                  <a:srgbClr val="808080"/>
                </a:solidFill>
                <a:latin typeface="Consolas" panose="020B0609020204030204" pitchFamily="49" charset="0"/>
              </a:rPr>
              <a:t>&gt;</a:t>
            </a:r>
            <a:endParaRPr lang="es-CO" sz="1400" dirty="0">
              <a:solidFill>
                <a:srgbClr val="D4D4D4"/>
              </a:solidFill>
              <a:latin typeface="Consolas" panose="020B0609020204030204" pitchFamily="49" charset="0"/>
            </a:endParaRPr>
          </a:p>
          <a:p>
            <a:r>
              <a:rPr lang="es-CO" sz="1400" dirty="0">
                <a:solidFill>
                  <a:srgbClr val="6A9955"/>
                </a:solidFill>
                <a:latin typeface="Consolas" panose="020B0609020204030204" pitchFamily="49" charset="0"/>
              </a:rPr>
              <a:t>/// </a:t>
            </a:r>
            <a:r>
              <a:rPr lang="es-CO" sz="1400" dirty="0">
                <a:solidFill>
                  <a:srgbClr val="808080"/>
                </a:solidFill>
                <a:latin typeface="Consolas" panose="020B0609020204030204" pitchFamily="49" charset="0"/>
              </a:rPr>
              <a:t>&lt;</a:t>
            </a:r>
            <a:r>
              <a:rPr lang="es-CO" sz="1400" dirty="0" err="1">
                <a:solidFill>
                  <a:srgbClr val="569CD6"/>
                </a:solidFill>
                <a:latin typeface="Consolas" panose="020B0609020204030204" pitchFamily="49" charset="0"/>
              </a:rPr>
              <a:t>returns</a:t>
            </a:r>
            <a:r>
              <a:rPr lang="es-CO" sz="1400" dirty="0">
                <a:solidFill>
                  <a:srgbClr val="808080"/>
                </a:solidFill>
                <a:latin typeface="Consolas" panose="020B0609020204030204" pitchFamily="49" charset="0"/>
              </a:rPr>
              <a:t>&gt;</a:t>
            </a:r>
            <a:r>
              <a:rPr lang="es-CO" sz="1400" dirty="0">
                <a:solidFill>
                  <a:srgbClr val="6A9955"/>
                </a:solidFill>
                <a:latin typeface="Consolas" panose="020B0609020204030204" pitchFamily="49" charset="0"/>
              </a:rPr>
              <a:t>los datos de la persona</a:t>
            </a:r>
            <a:r>
              <a:rPr lang="es-CO" sz="1400" dirty="0">
                <a:solidFill>
                  <a:srgbClr val="808080"/>
                </a:solidFill>
                <a:latin typeface="Consolas" panose="020B0609020204030204" pitchFamily="49" charset="0"/>
              </a:rPr>
              <a:t>&lt;/</a:t>
            </a:r>
            <a:r>
              <a:rPr lang="es-CO" sz="1400" dirty="0" err="1">
                <a:solidFill>
                  <a:srgbClr val="569CD6"/>
                </a:solidFill>
                <a:latin typeface="Consolas" panose="020B0609020204030204" pitchFamily="49" charset="0"/>
              </a:rPr>
              <a:t>returns</a:t>
            </a:r>
            <a:r>
              <a:rPr lang="es-CO" sz="1400" dirty="0">
                <a:solidFill>
                  <a:srgbClr val="808080"/>
                </a:solidFill>
                <a:latin typeface="Consolas" panose="020B0609020204030204" pitchFamily="49" charset="0"/>
              </a:rPr>
              <a:t>&gt;</a:t>
            </a:r>
            <a:endParaRPr lang="es-CO" sz="1400" dirty="0">
              <a:solidFill>
                <a:srgbClr val="D4D4D4"/>
              </a:solidFill>
              <a:latin typeface="Consolas" panose="020B0609020204030204" pitchFamily="49" charset="0"/>
            </a:endParaRPr>
          </a:p>
          <a:p>
            <a:r>
              <a:rPr lang="es-CO" sz="1400" dirty="0" err="1">
                <a:solidFill>
                  <a:srgbClr val="569CD6"/>
                </a:solidFill>
                <a:latin typeface="Consolas" panose="020B0609020204030204" pitchFamily="49" charset="0"/>
              </a:rPr>
              <a:t>public</a:t>
            </a:r>
            <a:r>
              <a:rPr lang="es-CO" sz="1400" dirty="0">
                <a:solidFill>
                  <a:srgbClr val="D4D4D4"/>
                </a:solidFill>
                <a:latin typeface="Consolas" panose="020B0609020204030204" pitchFamily="49" charset="0"/>
              </a:rPr>
              <a:t> </a:t>
            </a:r>
            <a:r>
              <a:rPr lang="es-CO" sz="1400" dirty="0" err="1">
                <a:solidFill>
                  <a:srgbClr val="4EC9B0"/>
                </a:solidFill>
                <a:latin typeface="Consolas" panose="020B0609020204030204" pitchFamily="49" charset="0"/>
              </a:rPr>
              <a:t>Person</a:t>
            </a:r>
            <a:r>
              <a:rPr lang="es-CO" sz="1400" dirty="0">
                <a:solidFill>
                  <a:srgbClr val="D4D4D4"/>
                </a:solidFill>
                <a:latin typeface="Consolas" panose="020B0609020204030204" pitchFamily="49" charset="0"/>
              </a:rPr>
              <a:t> </a:t>
            </a:r>
            <a:r>
              <a:rPr lang="es-CO" sz="1400" dirty="0" err="1">
                <a:solidFill>
                  <a:srgbClr val="DCDCAA"/>
                </a:solidFill>
                <a:latin typeface="Consolas" panose="020B0609020204030204" pitchFamily="49" charset="0"/>
              </a:rPr>
              <a:t>ReadPersonById</a:t>
            </a:r>
            <a:r>
              <a:rPr lang="es-CO" sz="1400" dirty="0">
                <a:solidFill>
                  <a:srgbClr val="D4D4D4"/>
                </a:solidFill>
                <a:latin typeface="Consolas" panose="020B0609020204030204" pitchFamily="49" charset="0"/>
              </a:rPr>
              <a:t>(</a:t>
            </a:r>
            <a:r>
              <a:rPr lang="es-CO" sz="1400" dirty="0" err="1">
                <a:solidFill>
                  <a:srgbClr val="569CD6"/>
                </a:solidFill>
                <a:latin typeface="Consolas" panose="020B0609020204030204" pitchFamily="49" charset="0"/>
              </a:rPr>
              <a:t>long</a:t>
            </a:r>
            <a:r>
              <a:rPr lang="es-CO" sz="1400" dirty="0">
                <a:solidFill>
                  <a:srgbClr val="D4D4D4"/>
                </a:solidFill>
                <a:latin typeface="Consolas" panose="020B0609020204030204" pitchFamily="49" charset="0"/>
              </a:rPr>
              <a:t> </a:t>
            </a:r>
            <a:r>
              <a:rPr lang="es-CO" sz="1400" dirty="0" err="1">
                <a:solidFill>
                  <a:srgbClr val="9CDCFE"/>
                </a:solidFill>
                <a:latin typeface="Consolas" panose="020B0609020204030204" pitchFamily="49" charset="0"/>
              </a:rPr>
              <a:t>person_Id</a:t>
            </a:r>
            <a:r>
              <a:rPr lang="es-CO" sz="1400" dirty="0">
                <a:solidFill>
                  <a:srgbClr val="D4D4D4"/>
                </a:solidFill>
                <a:latin typeface="Consolas" panose="020B0609020204030204" pitchFamily="49" charset="0"/>
              </a:rPr>
              <a:t>)</a:t>
            </a:r>
          </a:p>
          <a:p>
            <a:r>
              <a:rPr lang="es-CO" sz="1400" dirty="0">
                <a:solidFill>
                  <a:srgbClr val="D4D4D4"/>
                </a:solidFill>
                <a:latin typeface="Consolas" panose="020B0609020204030204" pitchFamily="49" charset="0"/>
              </a:rPr>
              <a:t>{</a:t>
            </a:r>
          </a:p>
          <a:p>
            <a:r>
              <a:rPr lang="es-CO" sz="1400" dirty="0">
                <a:solidFill>
                  <a:srgbClr val="D4D4D4"/>
                </a:solidFill>
                <a:latin typeface="Consolas" panose="020B0609020204030204" pitchFamily="49" charset="0"/>
              </a:rPr>
              <a:t>    </a:t>
            </a:r>
            <a:r>
              <a:rPr lang="es-CO" sz="1400" dirty="0" err="1">
                <a:solidFill>
                  <a:srgbClr val="4EC9B0"/>
                </a:solidFill>
                <a:latin typeface="Consolas" panose="020B0609020204030204" pitchFamily="49" charset="0"/>
              </a:rPr>
              <a:t>PersonDAL</a:t>
            </a:r>
            <a:r>
              <a:rPr lang="es-CO" sz="1400" dirty="0">
                <a:solidFill>
                  <a:srgbClr val="D4D4D4"/>
                </a:solidFill>
                <a:latin typeface="Consolas" panose="020B0609020204030204" pitchFamily="49" charset="0"/>
              </a:rPr>
              <a:t> </a:t>
            </a:r>
            <a:r>
              <a:rPr lang="es-CO" sz="1400" dirty="0" err="1">
                <a:solidFill>
                  <a:srgbClr val="9CDCFE"/>
                </a:solidFill>
                <a:latin typeface="Consolas" panose="020B0609020204030204" pitchFamily="49" charset="0"/>
              </a:rPr>
              <a:t>personDAL</a:t>
            </a:r>
            <a:r>
              <a:rPr lang="es-CO" sz="1400" dirty="0">
                <a:solidFill>
                  <a:srgbClr val="D4D4D4"/>
                </a:solidFill>
                <a:latin typeface="Consolas" panose="020B0609020204030204" pitchFamily="49" charset="0"/>
              </a:rPr>
              <a:t> = </a:t>
            </a:r>
            <a:r>
              <a:rPr lang="es-CO" sz="1400" dirty="0">
                <a:solidFill>
                  <a:srgbClr val="569CD6"/>
                </a:solidFill>
                <a:latin typeface="Consolas" panose="020B0609020204030204" pitchFamily="49" charset="0"/>
              </a:rPr>
              <a:t>new</a:t>
            </a:r>
            <a:r>
              <a:rPr lang="es-CO" sz="1400" dirty="0">
                <a:solidFill>
                  <a:srgbClr val="D4D4D4"/>
                </a:solidFill>
                <a:latin typeface="Consolas" panose="020B0609020204030204" pitchFamily="49" charset="0"/>
              </a:rPr>
              <a:t> </a:t>
            </a:r>
            <a:r>
              <a:rPr lang="es-CO" sz="1400" dirty="0" err="1">
                <a:solidFill>
                  <a:srgbClr val="4EC9B0"/>
                </a:solidFill>
                <a:latin typeface="Consolas" panose="020B0609020204030204" pitchFamily="49" charset="0"/>
              </a:rPr>
              <a:t>PersonDAL</a:t>
            </a:r>
            <a:r>
              <a:rPr lang="es-CO" sz="1400" dirty="0">
                <a:solidFill>
                  <a:srgbClr val="D4D4D4"/>
                </a:solidFill>
                <a:latin typeface="Consolas" panose="020B0609020204030204" pitchFamily="49" charset="0"/>
              </a:rPr>
              <a:t>();</a:t>
            </a:r>
          </a:p>
          <a:p>
            <a:r>
              <a:rPr lang="es-CO" sz="1400" dirty="0">
                <a:solidFill>
                  <a:srgbClr val="D4D4D4"/>
                </a:solidFill>
                <a:latin typeface="Consolas" panose="020B0609020204030204" pitchFamily="49" charset="0"/>
              </a:rPr>
              <a:t/>
            </a:r>
            <a:br>
              <a:rPr lang="es-CO" sz="1400" dirty="0">
                <a:solidFill>
                  <a:srgbClr val="D4D4D4"/>
                </a:solidFill>
                <a:latin typeface="Consolas" panose="020B0609020204030204" pitchFamily="49" charset="0"/>
              </a:rPr>
            </a:br>
            <a:r>
              <a:rPr lang="es-CO" sz="1400" dirty="0">
                <a:solidFill>
                  <a:srgbClr val="D4D4D4"/>
                </a:solidFill>
                <a:latin typeface="Consolas" panose="020B0609020204030204" pitchFamily="49" charset="0"/>
              </a:rPr>
              <a:t>    </a:t>
            </a:r>
            <a:r>
              <a:rPr lang="es-CO" sz="1400" dirty="0" err="1">
                <a:solidFill>
                  <a:srgbClr val="4EC9B0"/>
                </a:solidFill>
                <a:latin typeface="Consolas" panose="020B0609020204030204" pitchFamily="49" charset="0"/>
              </a:rPr>
              <a:t>Person</a:t>
            </a:r>
            <a:r>
              <a:rPr lang="es-CO" sz="1400" dirty="0">
                <a:solidFill>
                  <a:srgbClr val="D4D4D4"/>
                </a:solidFill>
                <a:latin typeface="Consolas" panose="020B0609020204030204" pitchFamily="49" charset="0"/>
              </a:rPr>
              <a:t> </a:t>
            </a:r>
            <a:r>
              <a:rPr lang="es-CO" sz="1400" dirty="0" err="1">
                <a:solidFill>
                  <a:srgbClr val="9CDCFE"/>
                </a:solidFill>
                <a:latin typeface="Consolas" panose="020B0609020204030204" pitchFamily="49" charset="0"/>
              </a:rPr>
              <a:t>person</a:t>
            </a:r>
            <a:r>
              <a:rPr lang="es-CO" sz="1400" dirty="0">
                <a:solidFill>
                  <a:srgbClr val="D4D4D4"/>
                </a:solidFill>
                <a:latin typeface="Consolas" panose="020B0609020204030204" pitchFamily="49" charset="0"/>
              </a:rPr>
              <a:t> = </a:t>
            </a:r>
            <a:r>
              <a:rPr lang="es-CO" sz="1400" dirty="0" err="1">
                <a:solidFill>
                  <a:srgbClr val="9CDCFE"/>
                </a:solidFill>
                <a:latin typeface="Consolas" panose="020B0609020204030204" pitchFamily="49" charset="0"/>
              </a:rPr>
              <a:t>personDAL</a:t>
            </a:r>
            <a:r>
              <a:rPr lang="es-CO" sz="1400" dirty="0" err="1">
                <a:solidFill>
                  <a:srgbClr val="D4D4D4"/>
                </a:solidFill>
                <a:latin typeface="Consolas" panose="020B0609020204030204" pitchFamily="49" charset="0"/>
              </a:rPr>
              <a:t>.</a:t>
            </a:r>
            <a:r>
              <a:rPr lang="es-CO" sz="1400" dirty="0" err="1">
                <a:solidFill>
                  <a:srgbClr val="DCDCAA"/>
                </a:solidFill>
                <a:latin typeface="Consolas" panose="020B0609020204030204" pitchFamily="49" charset="0"/>
              </a:rPr>
              <a:t>ReadPersonById</a:t>
            </a:r>
            <a:r>
              <a:rPr lang="es-CO" sz="1400" dirty="0">
                <a:solidFill>
                  <a:srgbClr val="D4D4D4"/>
                </a:solidFill>
                <a:latin typeface="Consolas" panose="020B0609020204030204" pitchFamily="49" charset="0"/>
              </a:rPr>
              <a:t>(</a:t>
            </a:r>
            <a:r>
              <a:rPr lang="es-CO" sz="1400" dirty="0" err="1">
                <a:solidFill>
                  <a:srgbClr val="9CDCFE"/>
                </a:solidFill>
                <a:latin typeface="Consolas" panose="020B0609020204030204" pitchFamily="49" charset="0"/>
              </a:rPr>
              <a:t>person_Id</a:t>
            </a:r>
            <a:r>
              <a:rPr lang="es-CO" sz="1400" dirty="0">
                <a:solidFill>
                  <a:srgbClr val="D4D4D4"/>
                </a:solidFill>
                <a:latin typeface="Consolas" panose="020B0609020204030204" pitchFamily="49" charset="0"/>
              </a:rPr>
              <a:t>);</a:t>
            </a:r>
          </a:p>
          <a:p>
            <a:r>
              <a:rPr lang="es-CO" sz="1400" dirty="0">
                <a:solidFill>
                  <a:srgbClr val="D4D4D4"/>
                </a:solidFill>
                <a:latin typeface="Consolas" panose="020B0609020204030204" pitchFamily="49" charset="0"/>
              </a:rPr>
              <a:t/>
            </a:r>
            <a:br>
              <a:rPr lang="es-CO" sz="1400" dirty="0">
                <a:solidFill>
                  <a:srgbClr val="D4D4D4"/>
                </a:solidFill>
                <a:latin typeface="Consolas" panose="020B0609020204030204" pitchFamily="49" charset="0"/>
              </a:rPr>
            </a:br>
            <a:r>
              <a:rPr lang="es-CO" sz="1400" dirty="0">
                <a:solidFill>
                  <a:srgbClr val="D4D4D4"/>
                </a:solidFill>
                <a:latin typeface="Consolas" panose="020B0609020204030204" pitchFamily="49" charset="0"/>
              </a:rPr>
              <a:t>    </a:t>
            </a:r>
            <a:r>
              <a:rPr lang="es-CO" sz="1400" dirty="0" err="1">
                <a:solidFill>
                  <a:srgbClr val="C586C0"/>
                </a:solidFill>
                <a:latin typeface="Consolas" panose="020B0609020204030204" pitchFamily="49" charset="0"/>
              </a:rPr>
              <a:t>return</a:t>
            </a:r>
            <a:r>
              <a:rPr lang="es-CO" sz="1400" dirty="0">
                <a:solidFill>
                  <a:srgbClr val="D4D4D4"/>
                </a:solidFill>
                <a:latin typeface="Consolas" panose="020B0609020204030204" pitchFamily="49" charset="0"/>
              </a:rPr>
              <a:t> </a:t>
            </a:r>
            <a:r>
              <a:rPr lang="es-CO" sz="1400" dirty="0" err="1">
                <a:solidFill>
                  <a:srgbClr val="9CDCFE"/>
                </a:solidFill>
                <a:latin typeface="Consolas" panose="020B0609020204030204" pitchFamily="49" charset="0"/>
              </a:rPr>
              <a:t>person</a:t>
            </a:r>
            <a:r>
              <a:rPr lang="es-CO" sz="1400" dirty="0">
                <a:solidFill>
                  <a:srgbClr val="D4D4D4"/>
                </a:solidFill>
                <a:latin typeface="Consolas" panose="020B0609020204030204" pitchFamily="49" charset="0"/>
              </a:rPr>
              <a:t>;</a:t>
            </a:r>
          </a:p>
          <a:p>
            <a:r>
              <a:rPr lang="es-CO" sz="1400" dirty="0">
                <a:solidFill>
                  <a:srgbClr val="D4D4D4"/>
                </a:solidFill>
                <a:latin typeface="Consolas" panose="020B0609020204030204" pitchFamily="49" charset="0"/>
              </a:rPr>
              <a:t>}</a:t>
            </a:r>
            <a:endParaRPr lang="es-CO"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856761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xmlns="" id="{C5B171DF-57FF-4055-814E-B8F7F63DB6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7696" y="2204864"/>
            <a:ext cx="5508608" cy="3672408"/>
          </a:xfrm>
          <a:prstGeom prst="rect">
            <a:avLst/>
          </a:prstGeom>
        </p:spPr>
      </p:pic>
      <p:sp>
        <p:nvSpPr>
          <p:cNvPr id="4" name="Title 3"/>
          <p:cNvSpPr>
            <a:spLocks noGrp="1"/>
          </p:cNvSpPr>
          <p:nvPr>
            <p:ph type="title"/>
          </p:nvPr>
        </p:nvSpPr>
        <p:spPr/>
        <p:txBody>
          <a:bodyPr/>
          <a:lstStyle/>
          <a:p>
            <a:pPr algn="ctr"/>
            <a:r>
              <a:rPr lang="es-CO" dirty="0" smtClean="0"/>
              <a:t>Comencemos</a:t>
            </a:r>
            <a:endParaRPr lang="en-US" dirty="0"/>
          </a:p>
        </p:txBody>
      </p:sp>
    </p:spTree>
    <p:extLst>
      <p:ext uri="{BB962C8B-B14F-4D97-AF65-F5344CB8AC3E}">
        <p14:creationId xmlns:p14="http://schemas.microsoft.com/office/powerpoint/2010/main" val="540407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Comentarios</a:t>
            </a:r>
            <a:r>
              <a:rPr lang="en-US" dirty="0" smtClean="0"/>
              <a:t> </a:t>
            </a:r>
            <a:r>
              <a:rPr lang="en-US" dirty="0" err="1" smtClean="0"/>
              <a:t>Incorrectos</a:t>
            </a:r>
            <a:endParaRPr lang="es-CO" dirty="0"/>
          </a:p>
        </p:txBody>
      </p:sp>
      <p:sp>
        <p:nvSpPr>
          <p:cNvPr id="3" name="Content Placeholder 2"/>
          <p:cNvSpPr>
            <a:spLocks noGrp="1"/>
          </p:cNvSpPr>
          <p:nvPr>
            <p:ph idx="1"/>
          </p:nvPr>
        </p:nvSpPr>
        <p:spPr/>
        <p:txBody>
          <a:bodyPr/>
          <a:lstStyle/>
          <a:p>
            <a:r>
              <a:rPr lang="en-US" dirty="0" err="1" smtClean="0"/>
              <a:t>Balbucear</a:t>
            </a:r>
            <a:endParaRPr lang="es-CO" dirty="0"/>
          </a:p>
        </p:txBody>
      </p:sp>
      <p:sp>
        <p:nvSpPr>
          <p:cNvPr id="4" name="Rectangle 3"/>
          <p:cNvSpPr/>
          <p:nvPr/>
        </p:nvSpPr>
        <p:spPr>
          <a:xfrm>
            <a:off x="791580" y="2616686"/>
            <a:ext cx="7895220" cy="249299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CO" sz="1200" dirty="0" err="1">
                <a:solidFill>
                  <a:srgbClr val="569CD6"/>
                </a:solidFill>
                <a:latin typeface="Consolas" panose="020B0609020204030204" pitchFamily="49" charset="0"/>
              </a:rPr>
              <a:t>public</a:t>
            </a:r>
            <a:r>
              <a:rPr lang="es-CO" sz="1200" dirty="0">
                <a:solidFill>
                  <a:srgbClr val="D4D4D4"/>
                </a:solidFill>
                <a:latin typeface="Consolas" panose="020B0609020204030204" pitchFamily="49" charset="0"/>
              </a:rPr>
              <a:t> </a:t>
            </a:r>
            <a:r>
              <a:rPr lang="es-CO" sz="1200" dirty="0" err="1">
                <a:solidFill>
                  <a:srgbClr val="569CD6"/>
                </a:solidFill>
                <a:latin typeface="Consolas" panose="020B0609020204030204" pitchFamily="49" charset="0"/>
              </a:rPr>
              <a:t>void</a:t>
            </a:r>
            <a:r>
              <a:rPr lang="es-CO" sz="1200" dirty="0">
                <a:solidFill>
                  <a:srgbClr val="D4D4D4"/>
                </a:solidFill>
                <a:latin typeface="Consolas" panose="020B0609020204030204" pitchFamily="49" charset="0"/>
              </a:rPr>
              <a:t> </a:t>
            </a:r>
            <a:r>
              <a:rPr lang="es-CO" sz="1200" dirty="0" err="1">
                <a:solidFill>
                  <a:srgbClr val="DCDCAA"/>
                </a:solidFill>
                <a:latin typeface="Consolas" panose="020B0609020204030204" pitchFamily="49" charset="0"/>
              </a:rPr>
              <a:t>LoadProperties</a:t>
            </a:r>
            <a:r>
              <a:rPr lang="es-CO" sz="1200" dirty="0">
                <a:solidFill>
                  <a:srgbClr val="D4D4D4"/>
                </a:solidFill>
                <a:latin typeface="Consolas" panose="020B0609020204030204" pitchFamily="49" charset="0"/>
              </a:rPr>
              <a:t>()</a:t>
            </a:r>
          </a:p>
          <a:p>
            <a:r>
              <a:rPr lang="es-CO" sz="1200" dirty="0">
                <a:solidFill>
                  <a:srgbClr val="D4D4D4"/>
                </a:solidFill>
                <a:latin typeface="Consolas" panose="020B0609020204030204" pitchFamily="49" charset="0"/>
              </a:rPr>
              <a:t>{</a:t>
            </a:r>
          </a:p>
          <a:p>
            <a:r>
              <a:rPr lang="es-CO" sz="1200" dirty="0">
                <a:solidFill>
                  <a:srgbClr val="D4D4D4"/>
                </a:solidFill>
                <a:latin typeface="Consolas" panose="020B0609020204030204" pitchFamily="49" charset="0"/>
              </a:rPr>
              <a:t>  </a:t>
            </a:r>
            <a:r>
              <a:rPr lang="es-CO" sz="1200" dirty="0">
                <a:solidFill>
                  <a:srgbClr val="C586C0"/>
                </a:solidFill>
                <a:latin typeface="Consolas" panose="020B0609020204030204" pitchFamily="49" charset="0"/>
              </a:rPr>
              <a:t>try</a:t>
            </a:r>
            <a:endParaRPr lang="es-CO" sz="1200" dirty="0">
              <a:solidFill>
                <a:srgbClr val="D4D4D4"/>
              </a:solidFill>
              <a:latin typeface="Consolas" panose="020B0609020204030204" pitchFamily="49" charset="0"/>
            </a:endParaRPr>
          </a:p>
          <a:p>
            <a:r>
              <a:rPr lang="es-CO" sz="1200" dirty="0">
                <a:solidFill>
                  <a:srgbClr val="D4D4D4"/>
                </a:solidFill>
                <a:latin typeface="Consolas" panose="020B0609020204030204" pitchFamily="49" charset="0"/>
              </a:rPr>
              <a:t>  {</a:t>
            </a:r>
          </a:p>
          <a:p>
            <a:r>
              <a:rPr lang="es-CO" sz="1200" dirty="0">
                <a:solidFill>
                  <a:srgbClr val="D4D4D4"/>
                </a:solidFill>
                <a:latin typeface="Consolas" panose="020B0609020204030204" pitchFamily="49" charset="0"/>
              </a:rPr>
              <a:t>    </a:t>
            </a:r>
            <a:r>
              <a:rPr lang="es-CO" sz="1200" dirty="0" err="1">
                <a:solidFill>
                  <a:srgbClr val="4EC9B0"/>
                </a:solidFill>
                <a:latin typeface="Consolas" panose="020B0609020204030204" pitchFamily="49" charset="0"/>
              </a:rPr>
              <a:t>String</a:t>
            </a:r>
            <a:r>
              <a:rPr lang="es-CO" sz="1200" dirty="0">
                <a:solidFill>
                  <a:srgbClr val="D4D4D4"/>
                </a:solidFill>
                <a:latin typeface="Consolas" panose="020B0609020204030204" pitchFamily="49" charset="0"/>
              </a:rPr>
              <a:t> </a:t>
            </a:r>
            <a:r>
              <a:rPr lang="es-CO" sz="1200" dirty="0" err="1">
                <a:solidFill>
                  <a:srgbClr val="9CDCFE"/>
                </a:solidFill>
                <a:latin typeface="Consolas" panose="020B0609020204030204" pitchFamily="49" charset="0"/>
              </a:rPr>
              <a:t>propertiesPath</a:t>
            </a:r>
            <a:r>
              <a:rPr lang="es-CO" sz="1200" dirty="0">
                <a:solidFill>
                  <a:srgbClr val="D4D4D4"/>
                </a:solidFill>
                <a:latin typeface="Consolas" panose="020B0609020204030204" pitchFamily="49" charset="0"/>
              </a:rPr>
              <a:t> = </a:t>
            </a:r>
            <a:r>
              <a:rPr lang="es-CO" sz="1200" dirty="0" err="1">
                <a:solidFill>
                  <a:srgbClr val="9CDCFE"/>
                </a:solidFill>
                <a:latin typeface="Consolas" panose="020B0609020204030204" pitchFamily="49" charset="0"/>
              </a:rPr>
              <a:t>propertiesLocation</a:t>
            </a:r>
            <a:r>
              <a:rPr lang="es-CO" sz="1200" dirty="0">
                <a:solidFill>
                  <a:srgbClr val="D4D4D4"/>
                </a:solidFill>
                <a:latin typeface="Consolas" panose="020B0609020204030204" pitchFamily="49" charset="0"/>
              </a:rPr>
              <a:t> + </a:t>
            </a:r>
            <a:r>
              <a:rPr lang="es-CO" sz="1200" dirty="0">
                <a:solidFill>
                  <a:srgbClr val="CE9178"/>
                </a:solidFill>
                <a:latin typeface="Consolas" panose="020B0609020204030204" pitchFamily="49" charset="0"/>
              </a:rPr>
              <a:t>"/"</a:t>
            </a:r>
            <a:r>
              <a:rPr lang="es-CO" sz="1200" dirty="0">
                <a:solidFill>
                  <a:srgbClr val="D4D4D4"/>
                </a:solidFill>
                <a:latin typeface="Consolas" panose="020B0609020204030204" pitchFamily="49" charset="0"/>
              </a:rPr>
              <a:t> + </a:t>
            </a:r>
            <a:r>
              <a:rPr lang="es-CO" sz="1200" dirty="0">
                <a:solidFill>
                  <a:srgbClr val="9CDCFE"/>
                </a:solidFill>
                <a:latin typeface="Consolas" panose="020B0609020204030204" pitchFamily="49" charset="0"/>
              </a:rPr>
              <a:t>PROPERTIES_FILE</a:t>
            </a:r>
            <a:r>
              <a:rPr lang="es-CO" sz="1200" dirty="0">
                <a:solidFill>
                  <a:srgbClr val="D4D4D4"/>
                </a:solidFill>
                <a:latin typeface="Consolas" panose="020B0609020204030204" pitchFamily="49" charset="0"/>
              </a:rPr>
              <a:t>;</a:t>
            </a:r>
          </a:p>
          <a:p>
            <a:r>
              <a:rPr lang="es-CO" sz="1200" dirty="0">
                <a:solidFill>
                  <a:srgbClr val="D4D4D4"/>
                </a:solidFill>
                <a:latin typeface="Consolas" panose="020B0609020204030204" pitchFamily="49" charset="0"/>
              </a:rPr>
              <a:t>    </a:t>
            </a:r>
            <a:r>
              <a:rPr lang="es-CO" sz="1200" dirty="0" err="1">
                <a:solidFill>
                  <a:srgbClr val="4EC9B0"/>
                </a:solidFill>
                <a:latin typeface="Consolas" panose="020B0609020204030204" pitchFamily="49" charset="0"/>
              </a:rPr>
              <a:t>FileInputStream</a:t>
            </a:r>
            <a:r>
              <a:rPr lang="es-CO" sz="1200" dirty="0">
                <a:solidFill>
                  <a:srgbClr val="D4D4D4"/>
                </a:solidFill>
                <a:latin typeface="Consolas" panose="020B0609020204030204" pitchFamily="49" charset="0"/>
              </a:rPr>
              <a:t> </a:t>
            </a:r>
            <a:r>
              <a:rPr lang="es-CO" sz="1200" dirty="0" err="1">
                <a:solidFill>
                  <a:srgbClr val="9CDCFE"/>
                </a:solidFill>
                <a:latin typeface="Consolas" panose="020B0609020204030204" pitchFamily="49" charset="0"/>
              </a:rPr>
              <a:t>propertiesStream</a:t>
            </a:r>
            <a:r>
              <a:rPr lang="es-CO" sz="1200" dirty="0">
                <a:solidFill>
                  <a:srgbClr val="D4D4D4"/>
                </a:solidFill>
                <a:latin typeface="Consolas" panose="020B0609020204030204" pitchFamily="49" charset="0"/>
              </a:rPr>
              <a:t> = </a:t>
            </a:r>
            <a:r>
              <a:rPr lang="es-CO" sz="1200" dirty="0">
                <a:solidFill>
                  <a:srgbClr val="569CD6"/>
                </a:solidFill>
                <a:latin typeface="Consolas" panose="020B0609020204030204" pitchFamily="49" charset="0"/>
              </a:rPr>
              <a:t>new</a:t>
            </a:r>
            <a:r>
              <a:rPr lang="es-CO" sz="1200" dirty="0">
                <a:solidFill>
                  <a:srgbClr val="D4D4D4"/>
                </a:solidFill>
                <a:latin typeface="Consolas" panose="020B0609020204030204" pitchFamily="49" charset="0"/>
              </a:rPr>
              <a:t> </a:t>
            </a:r>
            <a:r>
              <a:rPr lang="es-CO" sz="1200" dirty="0" err="1">
                <a:solidFill>
                  <a:srgbClr val="4EC9B0"/>
                </a:solidFill>
                <a:latin typeface="Consolas" panose="020B0609020204030204" pitchFamily="49" charset="0"/>
              </a:rPr>
              <a:t>FileInputStream</a:t>
            </a:r>
            <a:r>
              <a:rPr lang="es-CO" sz="1200" dirty="0">
                <a:solidFill>
                  <a:srgbClr val="D4D4D4"/>
                </a:solidFill>
                <a:latin typeface="Consolas" panose="020B0609020204030204" pitchFamily="49" charset="0"/>
              </a:rPr>
              <a:t>(</a:t>
            </a:r>
            <a:r>
              <a:rPr lang="es-CO" sz="1200" dirty="0" err="1">
                <a:solidFill>
                  <a:srgbClr val="9CDCFE"/>
                </a:solidFill>
                <a:latin typeface="Consolas" panose="020B0609020204030204" pitchFamily="49" charset="0"/>
              </a:rPr>
              <a:t>propertiesPath</a:t>
            </a:r>
            <a:r>
              <a:rPr lang="es-CO" sz="1200" dirty="0">
                <a:solidFill>
                  <a:srgbClr val="D4D4D4"/>
                </a:solidFill>
                <a:latin typeface="Consolas" panose="020B0609020204030204" pitchFamily="49" charset="0"/>
              </a:rPr>
              <a:t>);</a:t>
            </a:r>
          </a:p>
          <a:p>
            <a:r>
              <a:rPr lang="es-CO" sz="1200" dirty="0">
                <a:solidFill>
                  <a:srgbClr val="D4D4D4"/>
                </a:solidFill>
                <a:latin typeface="Consolas" panose="020B0609020204030204" pitchFamily="49" charset="0"/>
              </a:rPr>
              <a:t>    </a:t>
            </a:r>
            <a:r>
              <a:rPr lang="es-CO" sz="1200" dirty="0" err="1">
                <a:solidFill>
                  <a:srgbClr val="9CDCFE"/>
                </a:solidFill>
                <a:latin typeface="Consolas" panose="020B0609020204030204" pitchFamily="49" charset="0"/>
              </a:rPr>
              <a:t>loadedProperties</a:t>
            </a:r>
            <a:r>
              <a:rPr lang="es-CO" sz="1200" dirty="0" err="1">
                <a:solidFill>
                  <a:srgbClr val="D4D4D4"/>
                </a:solidFill>
                <a:latin typeface="Consolas" panose="020B0609020204030204" pitchFamily="49" charset="0"/>
              </a:rPr>
              <a:t>.</a:t>
            </a:r>
            <a:r>
              <a:rPr lang="es-CO" sz="1200" dirty="0" err="1">
                <a:solidFill>
                  <a:srgbClr val="DCDCAA"/>
                </a:solidFill>
                <a:latin typeface="Consolas" panose="020B0609020204030204" pitchFamily="49" charset="0"/>
              </a:rPr>
              <a:t>load</a:t>
            </a:r>
            <a:r>
              <a:rPr lang="es-CO" sz="1200" dirty="0">
                <a:solidFill>
                  <a:srgbClr val="D4D4D4"/>
                </a:solidFill>
                <a:latin typeface="Consolas" panose="020B0609020204030204" pitchFamily="49" charset="0"/>
              </a:rPr>
              <a:t>(</a:t>
            </a:r>
            <a:r>
              <a:rPr lang="es-CO" sz="1200" dirty="0" err="1">
                <a:solidFill>
                  <a:srgbClr val="9CDCFE"/>
                </a:solidFill>
                <a:latin typeface="Consolas" panose="020B0609020204030204" pitchFamily="49" charset="0"/>
              </a:rPr>
              <a:t>propertiesStream</a:t>
            </a:r>
            <a:r>
              <a:rPr lang="es-CO" sz="1200" dirty="0">
                <a:solidFill>
                  <a:srgbClr val="D4D4D4"/>
                </a:solidFill>
                <a:latin typeface="Consolas" panose="020B0609020204030204" pitchFamily="49" charset="0"/>
              </a:rPr>
              <a:t>);</a:t>
            </a:r>
          </a:p>
          <a:p>
            <a:r>
              <a:rPr lang="es-CO" sz="1200" dirty="0">
                <a:solidFill>
                  <a:srgbClr val="D4D4D4"/>
                </a:solidFill>
                <a:latin typeface="Consolas" panose="020B0609020204030204" pitchFamily="49" charset="0"/>
              </a:rPr>
              <a:t>  }</a:t>
            </a:r>
          </a:p>
          <a:p>
            <a:r>
              <a:rPr lang="es-CO" sz="1200" dirty="0">
                <a:solidFill>
                  <a:srgbClr val="D4D4D4"/>
                </a:solidFill>
                <a:latin typeface="Consolas" panose="020B0609020204030204" pitchFamily="49" charset="0"/>
              </a:rPr>
              <a:t>  </a:t>
            </a:r>
            <a:r>
              <a:rPr lang="es-CO" sz="1200" dirty="0">
                <a:solidFill>
                  <a:srgbClr val="C586C0"/>
                </a:solidFill>
                <a:latin typeface="Consolas" panose="020B0609020204030204" pitchFamily="49" charset="0"/>
              </a:rPr>
              <a:t>catch</a:t>
            </a:r>
            <a:r>
              <a:rPr lang="es-CO" sz="1200" dirty="0">
                <a:solidFill>
                  <a:srgbClr val="D4D4D4"/>
                </a:solidFill>
                <a:latin typeface="Consolas" panose="020B0609020204030204" pitchFamily="49" charset="0"/>
              </a:rPr>
              <a:t>(</a:t>
            </a:r>
            <a:r>
              <a:rPr lang="es-CO" sz="1200" dirty="0" err="1">
                <a:solidFill>
                  <a:srgbClr val="4EC9B0"/>
                </a:solidFill>
                <a:latin typeface="Consolas" panose="020B0609020204030204" pitchFamily="49" charset="0"/>
              </a:rPr>
              <a:t>IOException</a:t>
            </a:r>
            <a:r>
              <a:rPr lang="es-CO" sz="1200" dirty="0">
                <a:solidFill>
                  <a:srgbClr val="D4D4D4"/>
                </a:solidFill>
                <a:latin typeface="Consolas" panose="020B0609020204030204" pitchFamily="49" charset="0"/>
              </a:rPr>
              <a:t> </a:t>
            </a:r>
            <a:r>
              <a:rPr lang="es-CO" sz="1200" dirty="0">
                <a:solidFill>
                  <a:srgbClr val="9CDCFE"/>
                </a:solidFill>
                <a:latin typeface="Consolas" panose="020B0609020204030204" pitchFamily="49" charset="0"/>
              </a:rPr>
              <a:t>e</a:t>
            </a:r>
            <a:r>
              <a:rPr lang="es-CO" sz="1200" dirty="0">
                <a:solidFill>
                  <a:srgbClr val="D4D4D4"/>
                </a:solidFill>
                <a:latin typeface="Consolas" panose="020B0609020204030204" pitchFamily="49" charset="0"/>
              </a:rPr>
              <a:t>)</a:t>
            </a:r>
          </a:p>
          <a:p>
            <a:r>
              <a:rPr lang="es-CO" sz="1200" dirty="0">
                <a:solidFill>
                  <a:srgbClr val="D4D4D4"/>
                </a:solidFill>
                <a:latin typeface="Consolas" panose="020B0609020204030204" pitchFamily="49" charset="0"/>
              </a:rPr>
              <a:t>  {</a:t>
            </a:r>
          </a:p>
          <a:p>
            <a:r>
              <a:rPr lang="es-CO" sz="1200" dirty="0">
                <a:solidFill>
                  <a:srgbClr val="D4D4D4"/>
                </a:solidFill>
                <a:latin typeface="Consolas" panose="020B0609020204030204" pitchFamily="49" charset="0"/>
              </a:rPr>
              <a:t>    </a:t>
            </a:r>
            <a:r>
              <a:rPr lang="es-CO" sz="1200" dirty="0">
                <a:solidFill>
                  <a:srgbClr val="6A9955"/>
                </a:solidFill>
                <a:latin typeface="Consolas" panose="020B0609020204030204" pitchFamily="49" charset="0"/>
              </a:rPr>
              <a:t>// No </a:t>
            </a:r>
            <a:r>
              <a:rPr lang="es-CO" sz="1200" dirty="0" err="1">
                <a:solidFill>
                  <a:srgbClr val="6A9955"/>
                </a:solidFill>
                <a:latin typeface="Consolas" panose="020B0609020204030204" pitchFamily="49" charset="0"/>
              </a:rPr>
              <a:t>properties</a:t>
            </a:r>
            <a:r>
              <a:rPr lang="es-CO" sz="1200" dirty="0">
                <a:solidFill>
                  <a:srgbClr val="6A9955"/>
                </a:solidFill>
                <a:latin typeface="Consolas" panose="020B0609020204030204" pitchFamily="49" charset="0"/>
              </a:rPr>
              <a:t> files </a:t>
            </a:r>
            <a:r>
              <a:rPr lang="es-CO" sz="1200" dirty="0" err="1">
                <a:solidFill>
                  <a:srgbClr val="6A9955"/>
                </a:solidFill>
                <a:latin typeface="Consolas" panose="020B0609020204030204" pitchFamily="49" charset="0"/>
              </a:rPr>
              <a:t>means</a:t>
            </a:r>
            <a:r>
              <a:rPr lang="es-CO" sz="1200" dirty="0">
                <a:solidFill>
                  <a:srgbClr val="6A9955"/>
                </a:solidFill>
                <a:latin typeface="Consolas" panose="020B0609020204030204" pitchFamily="49" charset="0"/>
              </a:rPr>
              <a:t> </a:t>
            </a:r>
            <a:r>
              <a:rPr lang="es-CO" sz="1200" dirty="0" err="1">
                <a:solidFill>
                  <a:srgbClr val="6A9955"/>
                </a:solidFill>
                <a:latin typeface="Consolas" panose="020B0609020204030204" pitchFamily="49" charset="0"/>
              </a:rPr>
              <a:t>all</a:t>
            </a:r>
            <a:r>
              <a:rPr lang="es-CO" sz="1200" dirty="0">
                <a:solidFill>
                  <a:srgbClr val="6A9955"/>
                </a:solidFill>
                <a:latin typeface="Consolas" panose="020B0609020204030204" pitchFamily="49" charset="0"/>
              </a:rPr>
              <a:t> defaults are </a:t>
            </a:r>
            <a:r>
              <a:rPr lang="es-CO" sz="1200" dirty="0" err="1">
                <a:solidFill>
                  <a:srgbClr val="6A9955"/>
                </a:solidFill>
                <a:latin typeface="Consolas" panose="020B0609020204030204" pitchFamily="49" charset="0"/>
              </a:rPr>
              <a:t>loaded</a:t>
            </a:r>
            <a:endParaRPr lang="es-CO" sz="1200" dirty="0">
              <a:solidFill>
                <a:srgbClr val="D4D4D4"/>
              </a:solidFill>
              <a:latin typeface="Consolas" panose="020B0609020204030204" pitchFamily="49" charset="0"/>
            </a:endParaRPr>
          </a:p>
          <a:p>
            <a:r>
              <a:rPr lang="es-CO" sz="1200" dirty="0">
                <a:solidFill>
                  <a:srgbClr val="D4D4D4"/>
                </a:solidFill>
                <a:latin typeface="Consolas" panose="020B0609020204030204" pitchFamily="49" charset="0"/>
              </a:rPr>
              <a:t>  }</a:t>
            </a:r>
          </a:p>
          <a:p>
            <a:r>
              <a:rPr lang="es-CO" sz="1200" dirty="0" smtClean="0">
                <a:solidFill>
                  <a:srgbClr val="D4D4D4"/>
                </a:solidFill>
                <a:latin typeface="Consolas" panose="020B0609020204030204" pitchFamily="49" charset="0"/>
              </a:rPr>
              <a:t>}</a:t>
            </a:r>
            <a:endParaRPr lang="es-CO" sz="1200"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160919542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Comentarios</a:t>
            </a:r>
            <a:r>
              <a:rPr lang="en-US" dirty="0"/>
              <a:t> </a:t>
            </a:r>
            <a:r>
              <a:rPr lang="en-US" dirty="0" err="1"/>
              <a:t>Incorrectos</a:t>
            </a:r>
            <a:endParaRPr lang="es-CO" dirty="0"/>
          </a:p>
        </p:txBody>
      </p:sp>
      <p:sp>
        <p:nvSpPr>
          <p:cNvPr id="3" name="Content Placeholder 2"/>
          <p:cNvSpPr>
            <a:spLocks noGrp="1"/>
          </p:cNvSpPr>
          <p:nvPr>
            <p:ph idx="1"/>
          </p:nvPr>
        </p:nvSpPr>
        <p:spPr/>
        <p:txBody>
          <a:bodyPr/>
          <a:lstStyle/>
          <a:p>
            <a:r>
              <a:rPr lang="en-US" dirty="0" err="1" smtClean="0"/>
              <a:t>Redundantes</a:t>
            </a:r>
            <a:endParaRPr lang="es-CO" dirty="0"/>
          </a:p>
        </p:txBody>
      </p:sp>
      <p:sp>
        <p:nvSpPr>
          <p:cNvPr id="5" name="Rectangle 4"/>
          <p:cNvSpPr/>
          <p:nvPr/>
        </p:nvSpPr>
        <p:spPr>
          <a:xfrm>
            <a:off x="971600" y="2524353"/>
            <a:ext cx="7560840" cy="267765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dirty="0">
                <a:solidFill>
                  <a:srgbClr val="6A9955"/>
                </a:solidFill>
                <a:latin typeface="Consolas" panose="020B0609020204030204" pitchFamily="49" charset="0"/>
              </a:rPr>
              <a:t>// Utility method that returns when </a:t>
            </a:r>
            <a:r>
              <a:rPr lang="en-US" sz="1400" dirty="0" err="1">
                <a:solidFill>
                  <a:srgbClr val="6A9955"/>
                </a:solidFill>
                <a:latin typeface="Consolas" panose="020B0609020204030204" pitchFamily="49" charset="0"/>
              </a:rPr>
              <a:t>this.closed</a:t>
            </a:r>
            <a:r>
              <a:rPr lang="en-US" sz="1400" dirty="0">
                <a:solidFill>
                  <a:srgbClr val="6A9955"/>
                </a:solidFill>
                <a:latin typeface="Consolas" panose="020B0609020204030204" pitchFamily="49" charset="0"/>
              </a:rPr>
              <a:t> is true. Throws an exception</a:t>
            </a:r>
            <a:endParaRPr lang="en-US" sz="1400" dirty="0">
              <a:solidFill>
                <a:srgbClr val="D4D4D4"/>
              </a:solidFill>
              <a:latin typeface="Consolas" panose="020B0609020204030204" pitchFamily="49" charset="0"/>
            </a:endParaRPr>
          </a:p>
          <a:p>
            <a:r>
              <a:rPr lang="en-US" sz="1400" dirty="0">
                <a:solidFill>
                  <a:srgbClr val="6A9955"/>
                </a:solidFill>
                <a:latin typeface="Consolas" panose="020B0609020204030204" pitchFamily="49" charset="0"/>
              </a:rPr>
              <a:t>// if the timeout is reached.</a:t>
            </a:r>
            <a:endParaRPr lang="en-US" sz="1400" dirty="0">
              <a:solidFill>
                <a:srgbClr val="D4D4D4"/>
              </a:solidFill>
              <a:latin typeface="Consolas" panose="020B0609020204030204" pitchFamily="49" charset="0"/>
            </a:endParaRPr>
          </a:p>
          <a:p>
            <a:r>
              <a:rPr lang="en-US" sz="1400" dirty="0">
                <a:solidFill>
                  <a:srgbClr val="569CD6"/>
                </a:solidFill>
                <a:latin typeface="Consolas" panose="020B0609020204030204" pitchFamily="49" charset="0"/>
              </a:rPr>
              <a:t>public</a:t>
            </a:r>
            <a:r>
              <a:rPr lang="en-US" sz="1400" dirty="0">
                <a:solidFill>
                  <a:srgbClr val="D4D4D4"/>
                </a:solidFill>
                <a:latin typeface="Consolas" panose="020B0609020204030204" pitchFamily="49" charset="0"/>
              </a:rPr>
              <a:t> </a:t>
            </a:r>
            <a:r>
              <a:rPr lang="en-US" sz="1400" dirty="0">
                <a:solidFill>
                  <a:srgbClr val="9CDCFE"/>
                </a:solidFill>
                <a:latin typeface="Consolas" panose="020B0609020204030204" pitchFamily="49" charset="0"/>
              </a:rPr>
              <a:t>synchronized</a:t>
            </a:r>
            <a:r>
              <a:rPr lang="en-US" sz="1400" dirty="0">
                <a:solidFill>
                  <a:srgbClr val="D4D4D4"/>
                </a:solidFill>
                <a:latin typeface="Consolas" panose="020B0609020204030204" pitchFamily="49" charset="0"/>
              </a:rPr>
              <a:t> </a:t>
            </a:r>
            <a:r>
              <a:rPr lang="en-US" sz="1400" dirty="0">
                <a:solidFill>
                  <a:srgbClr val="569CD6"/>
                </a:solidFill>
                <a:latin typeface="Consolas" panose="020B0609020204030204" pitchFamily="49" charset="0"/>
              </a:rPr>
              <a:t>void</a:t>
            </a:r>
            <a:r>
              <a:rPr lang="en-US" sz="1400" dirty="0">
                <a:solidFill>
                  <a:srgbClr val="D4D4D4"/>
                </a:solidFill>
                <a:latin typeface="Consolas" panose="020B0609020204030204" pitchFamily="49" charset="0"/>
              </a:rPr>
              <a:t> </a:t>
            </a:r>
            <a:r>
              <a:rPr lang="en-US" sz="1400" dirty="0" err="1">
                <a:solidFill>
                  <a:srgbClr val="DCDCAA"/>
                </a:solidFill>
                <a:latin typeface="Consolas" panose="020B0609020204030204" pitchFamily="49" charset="0"/>
              </a:rPr>
              <a:t>WaitForClose</a:t>
            </a:r>
            <a:r>
              <a:rPr lang="en-US" sz="1400" dirty="0">
                <a:solidFill>
                  <a:srgbClr val="D4D4D4"/>
                </a:solidFill>
                <a:latin typeface="Consolas" panose="020B0609020204030204" pitchFamily="49" charset="0"/>
              </a:rPr>
              <a:t>(</a:t>
            </a:r>
            <a:r>
              <a:rPr lang="en-US" sz="1400" dirty="0">
                <a:solidFill>
                  <a:srgbClr val="4EC9B0"/>
                </a:solidFill>
                <a:latin typeface="Consolas" panose="020B0609020204030204" pitchFamily="49" charset="0"/>
              </a:rPr>
              <a:t>final</a:t>
            </a:r>
            <a:r>
              <a:rPr lang="en-US" sz="1400" dirty="0">
                <a:solidFill>
                  <a:srgbClr val="D4D4D4"/>
                </a:solidFill>
                <a:latin typeface="Consolas" panose="020B0609020204030204" pitchFamily="49" charset="0"/>
              </a:rPr>
              <a:t> </a:t>
            </a:r>
            <a:r>
              <a:rPr lang="en-US" sz="1400" dirty="0">
                <a:solidFill>
                  <a:srgbClr val="9CDCFE"/>
                </a:solidFill>
                <a:latin typeface="Consolas" panose="020B0609020204030204" pitchFamily="49" charset="0"/>
              </a:rPr>
              <a:t>long</a:t>
            </a:r>
            <a:r>
              <a:rPr lang="en-US" sz="1400" dirty="0">
                <a:solidFill>
                  <a:srgbClr val="D4D4D4"/>
                </a:solidFill>
                <a:latin typeface="Consolas" panose="020B0609020204030204" pitchFamily="49" charset="0"/>
              </a:rPr>
              <a:t> </a:t>
            </a:r>
            <a:r>
              <a:rPr lang="en-US" sz="1400" dirty="0" err="1">
                <a:solidFill>
                  <a:srgbClr val="D4D4D4"/>
                </a:solidFill>
                <a:latin typeface="Consolas" panose="020B0609020204030204" pitchFamily="49" charset="0"/>
              </a:rPr>
              <a:t>timeoutMillis</a:t>
            </a:r>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  </a:t>
            </a:r>
            <a:r>
              <a:rPr lang="en-US" sz="1400" dirty="0">
                <a:solidFill>
                  <a:srgbClr val="C586C0"/>
                </a:solidFill>
                <a:latin typeface="Consolas" panose="020B0609020204030204" pitchFamily="49" charset="0"/>
              </a:rPr>
              <a:t>if</a:t>
            </a:r>
            <a:r>
              <a:rPr lang="en-US" sz="1400" dirty="0">
                <a:solidFill>
                  <a:srgbClr val="D4D4D4"/>
                </a:solidFill>
                <a:latin typeface="Consolas" panose="020B0609020204030204" pitchFamily="49" charset="0"/>
              </a:rPr>
              <a:t>(!</a:t>
            </a:r>
            <a:r>
              <a:rPr lang="en-US" sz="1400" dirty="0">
                <a:solidFill>
                  <a:srgbClr val="9CDCFE"/>
                </a:solidFill>
                <a:latin typeface="Consolas" panose="020B0609020204030204" pitchFamily="49" charset="0"/>
              </a:rPr>
              <a:t>closed</a:t>
            </a:r>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  {</a:t>
            </a:r>
          </a:p>
          <a:p>
            <a:r>
              <a:rPr lang="en-US" sz="1400" dirty="0">
                <a:solidFill>
                  <a:srgbClr val="D4D4D4"/>
                </a:solidFill>
                <a:latin typeface="Consolas" panose="020B0609020204030204" pitchFamily="49" charset="0"/>
              </a:rPr>
              <a:t>    </a:t>
            </a:r>
            <a:r>
              <a:rPr lang="en-US" sz="1400" dirty="0">
                <a:solidFill>
                  <a:srgbClr val="DCDCAA"/>
                </a:solidFill>
                <a:latin typeface="Consolas" panose="020B0609020204030204" pitchFamily="49" charset="0"/>
              </a:rPr>
              <a:t>wait</a:t>
            </a:r>
            <a:r>
              <a:rPr lang="en-US" sz="1400" dirty="0">
                <a:solidFill>
                  <a:srgbClr val="D4D4D4"/>
                </a:solidFill>
                <a:latin typeface="Consolas" panose="020B0609020204030204" pitchFamily="49" charset="0"/>
              </a:rPr>
              <a:t>(</a:t>
            </a:r>
            <a:r>
              <a:rPr lang="en-US" sz="1400" dirty="0" err="1">
                <a:solidFill>
                  <a:srgbClr val="9CDCFE"/>
                </a:solidFill>
                <a:latin typeface="Consolas" panose="020B0609020204030204" pitchFamily="49" charset="0"/>
              </a:rPr>
              <a:t>timeoutMillis</a:t>
            </a:r>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    </a:t>
            </a:r>
            <a:r>
              <a:rPr lang="en-US" sz="1400" dirty="0">
                <a:solidFill>
                  <a:srgbClr val="C586C0"/>
                </a:solidFill>
                <a:latin typeface="Consolas" panose="020B0609020204030204" pitchFamily="49" charset="0"/>
              </a:rPr>
              <a:t>if</a:t>
            </a:r>
            <a:r>
              <a:rPr lang="en-US" sz="1400" dirty="0">
                <a:solidFill>
                  <a:srgbClr val="D4D4D4"/>
                </a:solidFill>
                <a:latin typeface="Consolas" panose="020B0609020204030204" pitchFamily="49" charset="0"/>
              </a:rPr>
              <a:t>(!</a:t>
            </a:r>
            <a:r>
              <a:rPr lang="en-US" sz="1400" dirty="0">
                <a:solidFill>
                  <a:srgbClr val="9CDCFE"/>
                </a:solidFill>
                <a:latin typeface="Consolas" panose="020B0609020204030204" pitchFamily="49" charset="0"/>
              </a:rPr>
              <a:t>closed</a:t>
            </a:r>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      </a:t>
            </a:r>
            <a:r>
              <a:rPr lang="en-US" sz="1400" dirty="0">
                <a:solidFill>
                  <a:srgbClr val="C586C0"/>
                </a:solidFill>
                <a:latin typeface="Consolas" panose="020B0609020204030204" pitchFamily="49" charset="0"/>
              </a:rPr>
              <a:t>throw</a:t>
            </a:r>
            <a:r>
              <a:rPr lang="en-US" sz="1400" dirty="0">
                <a:solidFill>
                  <a:srgbClr val="D4D4D4"/>
                </a:solidFill>
                <a:latin typeface="Consolas" panose="020B0609020204030204" pitchFamily="49" charset="0"/>
              </a:rPr>
              <a:t> </a:t>
            </a:r>
            <a:r>
              <a:rPr lang="en-US" sz="1400" dirty="0">
                <a:solidFill>
                  <a:srgbClr val="569CD6"/>
                </a:solidFill>
                <a:latin typeface="Consolas" panose="020B0609020204030204" pitchFamily="49" charset="0"/>
              </a:rPr>
              <a:t>new</a:t>
            </a:r>
            <a:r>
              <a:rPr lang="en-US" sz="1400" dirty="0">
                <a:solidFill>
                  <a:srgbClr val="D4D4D4"/>
                </a:solidFill>
                <a:latin typeface="Consolas" panose="020B0609020204030204" pitchFamily="49" charset="0"/>
              </a:rPr>
              <a:t> </a:t>
            </a:r>
            <a:r>
              <a:rPr lang="en-US" sz="1400" dirty="0">
                <a:solidFill>
                  <a:srgbClr val="4EC9B0"/>
                </a:solidFill>
                <a:latin typeface="Consolas" panose="020B0609020204030204" pitchFamily="49" charset="0"/>
              </a:rPr>
              <a:t>Exception</a:t>
            </a:r>
            <a:r>
              <a:rPr lang="en-US" sz="1400" dirty="0">
                <a:solidFill>
                  <a:srgbClr val="D4D4D4"/>
                </a:solidFill>
                <a:latin typeface="Consolas" panose="020B0609020204030204" pitchFamily="49" charset="0"/>
              </a:rPr>
              <a:t>(</a:t>
            </a:r>
            <a:r>
              <a:rPr lang="en-US" sz="1400" dirty="0">
                <a:solidFill>
                  <a:srgbClr val="CE9178"/>
                </a:solidFill>
                <a:latin typeface="Consolas" panose="020B0609020204030204" pitchFamily="49" charset="0"/>
              </a:rPr>
              <a:t>"</a:t>
            </a:r>
            <a:r>
              <a:rPr lang="en-US" sz="1400" dirty="0" err="1">
                <a:solidFill>
                  <a:srgbClr val="CE9178"/>
                </a:solidFill>
                <a:latin typeface="Consolas" panose="020B0609020204030204" pitchFamily="49" charset="0"/>
              </a:rPr>
              <a:t>MockResponseSender</a:t>
            </a:r>
            <a:r>
              <a:rPr lang="en-US" sz="1400" dirty="0">
                <a:solidFill>
                  <a:srgbClr val="CE9178"/>
                </a:solidFill>
                <a:latin typeface="Consolas" panose="020B0609020204030204" pitchFamily="49" charset="0"/>
              </a:rPr>
              <a:t> could not be closed"</a:t>
            </a:r>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  }</a:t>
            </a:r>
          </a:p>
          <a:p>
            <a:r>
              <a:rPr lang="en-US" sz="1400" dirty="0">
                <a:solidFill>
                  <a:srgbClr val="D4D4D4"/>
                </a:solidFill>
                <a:latin typeface="Consolas" panose="020B0609020204030204" pitchFamily="49" charset="0"/>
              </a:rPr>
              <a:t>}</a:t>
            </a:r>
            <a:endParaRPr lang="en-US"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70139980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Comentarios</a:t>
            </a:r>
            <a:r>
              <a:rPr lang="en-US" dirty="0" smtClean="0"/>
              <a:t> </a:t>
            </a:r>
            <a:r>
              <a:rPr lang="en-US" dirty="0" err="1" smtClean="0"/>
              <a:t>Incorrectos</a:t>
            </a:r>
            <a:endParaRPr lang="es-CO" dirty="0"/>
          </a:p>
        </p:txBody>
      </p:sp>
      <p:sp>
        <p:nvSpPr>
          <p:cNvPr id="3" name="Content Placeholder 2"/>
          <p:cNvSpPr>
            <a:spLocks noGrp="1"/>
          </p:cNvSpPr>
          <p:nvPr>
            <p:ph idx="1"/>
          </p:nvPr>
        </p:nvSpPr>
        <p:spPr/>
        <p:txBody>
          <a:bodyPr/>
          <a:lstStyle/>
          <a:p>
            <a:r>
              <a:rPr lang="en-US" dirty="0" err="1" smtClean="0"/>
              <a:t>Periodicos</a:t>
            </a:r>
            <a:r>
              <a:rPr lang="en-US" dirty="0" smtClean="0"/>
              <a:t> o de </a:t>
            </a:r>
            <a:r>
              <a:rPr lang="en-US" dirty="0" err="1" smtClean="0"/>
              <a:t>modificaciones</a:t>
            </a:r>
            <a:endParaRPr lang="es-CO" dirty="0"/>
          </a:p>
        </p:txBody>
      </p:sp>
      <p:sp>
        <p:nvSpPr>
          <p:cNvPr id="5" name="Rectangle 4"/>
          <p:cNvSpPr/>
          <p:nvPr/>
        </p:nvSpPr>
        <p:spPr>
          <a:xfrm>
            <a:off x="611560" y="2420888"/>
            <a:ext cx="8229600" cy="310854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CO" sz="1400" dirty="0">
                <a:solidFill>
                  <a:srgbClr val="569CD6"/>
                </a:solidFill>
                <a:latin typeface="Consolas" panose="020B0609020204030204" pitchFamily="49" charset="0"/>
              </a:rPr>
              <a:t>#</a:t>
            </a:r>
            <a:r>
              <a:rPr lang="es-CO" sz="1400" dirty="0" err="1">
                <a:solidFill>
                  <a:srgbClr val="569CD6"/>
                </a:solidFill>
                <a:latin typeface="Consolas" panose="020B0609020204030204" pitchFamily="49" charset="0"/>
              </a:rPr>
              <a:t>region</a:t>
            </a:r>
            <a:r>
              <a:rPr lang="es-CO" sz="1400" dirty="0">
                <a:solidFill>
                  <a:srgbClr val="569CD6"/>
                </a:solidFill>
                <a:latin typeface="Consolas" panose="020B0609020204030204" pitchFamily="49" charset="0"/>
              </a:rPr>
              <a:t> </a:t>
            </a:r>
            <a:r>
              <a:rPr lang="es-CO" sz="1400" dirty="0">
                <a:solidFill>
                  <a:srgbClr val="CE9178"/>
                </a:solidFill>
                <a:latin typeface="Consolas" panose="020B0609020204030204" pitchFamily="49" charset="0"/>
              </a:rPr>
              <a:t>Documentación</a:t>
            </a:r>
            <a:endParaRPr lang="es-CO" sz="1400" dirty="0">
              <a:solidFill>
                <a:srgbClr val="D4D4D4"/>
              </a:solidFill>
              <a:latin typeface="Consolas" panose="020B0609020204030204" pitchFamily="49" charset="0"/>
            </a:endParaRPr>
          </a:p>
          <a:p>
            <a:r>
              <a:rPr lang="es-CO" sz="1400" dirty="0">
                <a:solidFill>
                  <a:srgbClr val="6A9955"/>
                </a:solidFill>
                <a:latin typeface="Consolas" panose="020B0609020204030204" pitchFamily="49" charset="0"/>
              </a:rPr>
              <a:t>/*********************************************************************</a:t>
            </a:r>
            <a:endParaRPr lang="es-CO" sz="1400" dirty="0">
              <a:solidFill>
                <a:srgbClr val="D4D4D4"/>
              </a:solidFill>
              <a:latin typeface="Consolas" panose="020B0609020204030204" pitchFamily="49" charset="0"/>
            </a:endParaRPr>
          </a:p>
          <a:p>
            <a:r>
              <a:rPr lang="es-CO" sz="1400" dirty="0">
                <a:solidFill>
                  <a:srgbClr val="6A9955"/>
                </a:solidFill>
                <a:latin typeface="Consolas" panose="020B0609020204030204" pitchFamily="49" charset="0"/>
              </a:rPr>
              <a:t> * Propiedad intelectual de </a:t>
            </a:r>
            <a:r>
              <a:rPr lang="es-CO" sz="1400" dirty="0" err="1">
                <a:solidFill>
                  <a:srgbClr val="6A9955"/>
                </a:solidFill>
                <a:latin typeface="Consolas" panose="020B0609020204030204" pitchFamily="49" charset="0"/>
              </a:rPr>
              <a:t>Engineers</a:t>
            </a:r>
            <a:r>
              <a:rPr lang="es-CO" sz="1400" dirty="0">
                <a:solidFill>
                  <a:srgbClr val="6A9955"/>
                </a:solidFill>
                <a:latin typeface="Consolas" panose="020B0609020204030204" pitchFamily="49" charset="0"/>
              </a:rPr>
              <a:t> &amp; Tools (c).                    </a:t>
            </a:r>
            <a:endParaRPr lang="es-CO" sz="1400" dirty="0">
              <a:solidFill>
                <a:srgbClr val="D4D4D4"/>
              </a:solidFill>
              <a:latin typeface="Consolas" panose="020B0609020204030204" pitchFamily="49" charset="0"/>
            </a:endParaRPr>
          </a:p>
          <a:p>
            <a:r>
              <a:rPr lang="es-CO" sz="1400" dirty="0">
                <a:solidFill>
                  <a:srgbClr val="6A9955"/>
                </a:solidFill>
                <a:latin typeface="Consolas" panose="020B0609020204030204" pitchFamily="49" charset="0"/>
              </a:rPr>
              <a:t> *********************************************************************</a:t>
            </a:r>
            <a:endParaRPr lang="es-CO" sz="1400" dirty="0">
              <a:solidFill>
                <a:srgbClr val="D4D4D4"/>
              </a:solidFill>
              <a:latin typeface="Consolas" panose="020B0609020204030204" pitchFamily="49" charset="0"/>
            </a:endParaRPr>
          </a:p>
          <a:p>
            <a:r>
              <a:rPr lang="es-CO" sz="1400" dirty="0">
                <a:solidFill>
                  <a:srgbClr val="6A9955"/>
                </a:solidFill>
                <a:latin typeface="Consolas" panose="020B0609020204030204" pitchFamily="49" charset="0"/>
              </a:rPr>
              <a:t> * Unidad        : </a:t>
            </a:r>
            <a:r>
              <a:rPr lang="es-CO" sz="1400" dirty="0" err="1">
                <a:solidFill>
                  <a:srgbClr val="6A9955"/>
                </a:solidFill>
                <a:latin typeface="Consolas" panose="020B0609020204030204" pitchFamily="49" charset="0"/>
              </a:rPr>
              <a:t>Telephone.cs</a:t>
            </a:r>
            <a:r>
              <a:rPr lang="es-CO" sz="1400" dirty="0">
                <a:solidFill>
                  <a:srgbClr val="6A9955"/>
                </a:solidFill>
                <a:latin typeface="Consolas" panose="020B0609020204030204" pitchFamily="49" charset="0"/>
              </a:rPr>
              <a:t>                                    </a:t>
            </a:r>
            <a:endParaRPr lang="es-CO" sz="1400" dirty="0">
              <a:solidFill>
                <a:srgbClr val="D4D4D4"/>
              </a:solidFill>
              <a:latin typeface="Consolas" panose="020B0609020204030204" pitchFamily="49" charset="0"/>
            </a:endParaRPr>
          </a:p>
          <a:p>
            <a:r>
              <a:rPr lang="es-CO" sz="1400" dirty="0">
                <a:solidFill>
                  <a:srgbClr val="6A9955"/>
                </a:solidFill>
                <a:latin typeface="Consolas" panose="020B0609020204030204" pitchFamily="49" charset="0"/>
              </a:rPr>
              <a:t> * </a:t>
            </a:r>
            <a:r>
              <a:rPr lang="es-CO" sz="1400" dirty="0" err="1">
                <a:solidFill>
                  <a:srgbClr val="6A9955"/>
                </a:solidFill>
                <a:latin typeface="Consolas" panose="020B0609020204030204" pitchFamily="49" charset="0"/>
              </a:rPr>
              <a:t>Descripcion</a:t>
            </a:r>
            <a:r>
              <a:rPr lang="es-CO" sz="1400" dirty="0">
                <a:solidFill>
                  <a:srgbClr val="6A9955"/>
                </a:solidFill>
                <a:latin typeface="Consolas" panose="020B0609020204030204" pitchFamily="49" charset="0"/>
              </a:rPr>
              <a:t>   : Entidad para manejar los datos de los </a:t>
            </a:r>
            <a:r>
              <a:rPr lang="es-CO" sz="1400" dirty="0" err="1">
                <a:solidFill>
                  <a:srgbClr val="6A9955"/>
                </a:solidFill>
                <a:latin typeface="Consolas" panose="020B0609020204030204" pitchFamily="49" charset="0"/>
              </a:rPr>
              <a:t>telefonos</a:t>
            </a:r>
            <a:r>
              <a:rPr lang="es-CO" sz="1400" dirty="0">
                <a:solidFill>
                  <a:srgbClr val="6A9955"/>
                </a:solidFill>
                <a:latin typeface="Consolas" panose="020B0609020204030204" pitchFamily="49" charset="0"/>
              </a:rPr>
              <a:t> </a:t>
            </a:r>
            <a:endParaRPr lang="es-CO" sz="1400" dirty="0">
              <a:solidFill>
                <a:srgbClr val="D4D4D4"/>
              </a:solidFill>
              <a:latin typeface="Consolas" panose="020B0609020204030204" pitchFamily="49" charset="0"/>
            </a:endParaRPr>
          </a:p>
          <a:p>
            <a:r>
              <a:rPr lang="es-CO" sz="1400" dirty="0">
                <a:solidFill>
                  <a:srgbClr val="6A9955"/>
                </a:solidFill>
                <a:latin typeface="Consolas" panose="020B0609020204030204" pitchFamily="49" charset="0"/>
              </a:rPr>
              <a:t> * Autor         : Julio Cesar Robles Uribe - Jucer                </a:t>
            </a:r>
            <a:endParaRPr lang="es-CO" sz="1400" dirty="0">
              <a:solidFill>
                <a:srgbClr val="D4D4D4"/>
              </a:solidFill>
              <a:latin typeface="Consolas" panose="020B0609020204030204" pitchFamily="49" charset="0"/>
            </a:endParaRPr>
          </a:p>
          <a:p>
            <a:r>
              <a:rPr lang="es-CO" sz="1400" dirty="0">
                <a:solidFill>
                  <a:srgbClr val="6A9955"/>
                </a:solidFill>
                <a:latin typeface="Consolas" panose="020B0609020204030204" pitchFamily="49" charset="0"/>
              </a:rPr>
              <a:t> * Fecha         : 21-May-2010                                      </a:t>
            </a:r>
            <a:endParaRPr lang="es-CO" sz="1400" dirty="0">
              <a:solidFill>
                <a:srgbClr val="D4D4D4"/>
              </a:solidFill>
              <a:latin typeface="Consolas" panose="020B0609020204030204" pitchFamily="49" charset="0"/>
            </a:endParaRPr>
          </a:p>
          <a:p>
            <a:r>
              <a:rPr lang="es-CO" sz="1400" dirty="0">
                <a:solidFill>
                  <a:srgbClr val="6A9955"/>
                </a:solidFill>
                <a:latin typeface="Consolas" panose="020B0609020204030204" pitchFamily="49" charset="0"/>
              </a:rPr>
              <a:t> *                                                                    </a:t>
            </a:r>
            <a:endParaRPr lang="es-CO" sz="1400" dirty="0">
              <a:solidFill>
                <a:srgbClr val="D4D4D4"/>
              </a:solidFill>
              <a:latin typeface="Consolas" panose="020B0609020204030204" pitchFamily="49" charset="0"/>
            </a:endParaRPr>
          </a:p>
          <a:p>
            <a:r>
              <a:rPr lang="es-CO" sz="1400" dirty="0">
                <a:solidFill>
                  <a:srgbClr val="6A9955"/>
                </a:solidFill>
                <a:latin typeface="Consolas" panose="020B0609020204030204" pitchFamily="49" charset="0"/>
              </a:rPr>
              <a:t> * Fecha         Autor          Modificación                          </a:t>
            </a:r>
            <a:endParaRPr lang="es-CO" sz="1400" dirty="0">
              <a:solidFill>
                <a:srgbClr val="D4D4D4"/>
              </a:solidFill>
              <a:latin typeface="Consolas" panose="020B0609020204030204" pitchFamily="49" charset="0"/>
            </a:endParaRPr>
          </a:p>
          <a:p>
            <a:r>
              <a:rPr lang="es-CO" sz="1400" dirty="0">
                <a:solidFill>
                  <a:srgbClr val="6A9955"/>
                </a:solidFill>
                <a:latin typeface="Consolas" panose="020B0609020204030204" pitchFamily="49" charset="0"/>
              </a:rPr>
              <a:t> * ===========   ============   ===================================== </a:t>
            </a:r>
            <a:endParaRPr lang="es-CO" sz="1400" dirty="0">
              <a:solidFill>
                <a:srgbClr val="D4D4D4"/>
              </a:solidFill>
              <a:latin typeface="Consolas" panose="020B0609020204030204" pitchFamily="49" charset="0"/>
            </a:endParaRPr>
          </a:p>
          <a:p>
            <a:r>
              <a:rPr lang="es-CO" sz="1400" dirty="0">
                <a:solidFill>
                  <a:srgbClr val="6A9955"/>
                </a:solidFill>
                <a:latin typeface="Consolas" panose="020B0609020204030204" pitchFamily="49" charset="0"/>
              </a:rPr>
              <a:t> * 21-May-2010   Jucer          1 - </a:t>
            </a:r>
            <a:r>
              <a:rPr lang="es-CO" sz="1400" dirty="0" err="1">
                <a:solidFill>
                  <a:srgbClr val="6A9955"/>
                </a:solidFill>
                <a:latin typeface="Consolas" panose="020B0609020204030204" pitchFamily="49" charset="0"/>
              </a:rPr>
              <a:t>Version</a:t>
            </a:r>
            <a:r>
              <a:rPr lang="es-CO" sz="1400" dirty="0">
                <a:solidFill>
                  <a:srgbClr val="6A9955"/>
                </a:solidFill>
                <a:latin typeface="Consolas" panose="020B0609020204030204" pitchFamily="49" charset="0"/>
              </a:rPr>
              <a:t> Inicial                   </a:t>
            </a:r>
            <a:endParaRPr lang="es-CO" sz="1400" dirty="0">
              <a:solidFill>
                <a:srgbClr val="D4D4D4"/>
              </a:solidFill>
              <a:latin typeface="Consolas" panose="020B0609020204030204" pitchFamily="49" charset="0"/>
            </a:endParaRPr>
          </a:p>
          <a:p>
            <a:r>
              <a:rPr lang="es-CO" sz="1400" dirty="0">
                <a:solidFill>
                  <a:srgbClr val="6A9955"/>
                </a:solidFill>
                <a:latin typeface="Consolas" panose="020B0609020204030204" pitchFamily="49" charset="0"/>
              </a:rPr>
              <a:t> ********************************************************************/</a:t>
            </a:r>
            <a:endParaRPr lang="es-CO" sz="1400" dirty="0">
              <a:solidFill>
                <a:srgbClr val="D4D4D4"/>
              </a:solidFill>
              <a:latin typeface="Consolas" panose="020B0609020204030204" pitchFamily="49" charset="0"/>
            </a:endParaRPr>
          </a:p>
          <a:p>
            <a:r>
              <a:rPr lang="es-CO" sz="1400" dirty="0">
                <a:solidFill>
                  <a:srgbClr val="569CD6"/>
                </a:solidFill>
                <a:latin typeface="Consolas" panose="020B0609020204030204" pitchFamily="49" charset="0"/>
              </a:rPr>
              <a:t>#</a:t>
            </a:r>
            <a:r>
              <a:rPr lang="es-CO" sz="1400" dirty="0" err="1">
                <a:solidFill>
                  <a:srgbClr val="569CD6"/>
                </a:solidFill>
                <a:latin typeface="Consolas" panose="020B0609020204030204" pitchFamily="49" charset="0"/>
              </a:rPr>
              <a:t>endregion</a:t>
            </a:r>
            <a:r>
              <a:rPr lang="es-CO" sz="1400" dirty="0">
                <a:solidFill>
                  <a:srgbClr val="569CD6"/>
                </a:solidFill>
                <a:latin typeface="Consolas" panose="020B0609020204030204" pitchFamily="49" charset="0"/>
              </a:rPr>
              <a:t> Documentación</a:t>
            </a:r>
            <a:endParaRPr lang="es-CO"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7097612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Comentarios</a:t>
            </a:r>
            <a:r>
              <a:rPr lang="en-US" dirty="0"/>
              <a:t> </a:t>
            </a:r>
            <a:r>
              <a:rPr lang="en-US" dirty="0" err="1"/>
              <a:t>Incorrectos</a:t>
            </a:r>
            <a:endParaRPr lang="es-CO" dirty="0"/>
          </a:p>
        </p:txBody>
      </p:sp>
      <p:sp>
        <p:nvSpPr>
          <p:cNvPr id="3" name="Content Placeholder 2"/>
          <p:cNvSpPr>
            <a:spLocks noGrp="1"/>
          </p:cNvSpPr>
          <p:nvPr>
            <p:ph idx="1"/>
          </p:nvPr>
        </p:nvSpPr>
        <p:spPr/>
        <p:txBody>
          <a:bodyPr/>
          <a:lstStyle/>
          <a:p>
            <a:r>
              <a:rPr lang="en-US" dirty="0" err="1" smtClean="0"/>
              <a:t>Sobrantes</a:t>
            </a:r>
            <a:endParaRPr lang="es-CO" dirty="0"/>
          </a:p>
        </p:txBody>
      </p:sp>
      <p:sp>
        <p:nvSpPr>
          <p:cNvPr id="4" name="Rectangle 3"/>
          <p:cNvSpPr/>
          <p:nvPr/>
        </p:nvSpPr>
        <p:spPr>
          <a:xfrm>
            <a:off x="1223628" y="2564904"/>
            <a:ext cx="6696744" cy="329320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CO" sz="1600" dirty="0">
                <a:solidFill>
                  <a:srgbClr val="6A9955"/>
                </a:solidFill>
                <a:latin typeface="Consolas" panose="020B0609020204030204" pitchFamily="49" charset="0"/>
              </a:rPr>
              <a:t>// Campos o Atributos</a:t>
            </a:r>
            <a:endParaRPr lang="es-CO" sz="1600" dirty="0">
              <a:solidFill>
                <a:srgbClr val="D4D4D4"/>
              </a:solidFill>
              <a:latin typeface="Consolas" panose="020B0609020204030204" pitchFamily="49" charset="0"/>
            </a:endParaRPr>
          </a:p>
          <a:p>
            <a:r>
              <a:rPr lang="es-CO" sz="1600" dirty="0">
                <a:solidFill>
                  <a:srgbClr val="569CD6"/>
                </a:solidFill>
                <a:latin typeface="Consolas" panose="020B0609020204030204" pitchFamily="49" charset="0"/>
              </a:rPr>
              <a:t>#</a:t>
            </a:r>
            <a:r>
              <a:rPr lang="es-CO" sz="1600" dirty="0" err="1">
                <a:solidFill>
                  <a:srgbClr val="569CD6"/>
                </a:solidFill>
                <a:latin typeface="Consolas" panose="020B0609020204030204" pitchFamily="49" charset="0"/>
              </a:rPr>
              <a:t>region</a:t>
            </a:r>
            <a:r>
              <a:rPr lang="es-CO" sz="1600" dirty="0">
                <a:solidFill>
                  <a:srgbClr val="569CD6"/>
                </a:solidFill>
                <a:latin typeface="Consolas" panose="020B0609020204030204" pitchFamily="49" charset="0"/>
              </a:rPr>
              <a:t> </a:t>
            </a:r>
            <a:r>
              <a:rPr lang="es-CO" sz="1600" dirty="0">
                <a:solidFill>
                  <a:srgbClr val="CE9178"/>
                </a:solidFill>
                <a:latin typeface="Consolas" panose="020B0609020204030204" pitchFamily="49" charset="0"/>
              </a:rPr>
              <a:t>Campos o Atributos</a:t>
            </a:r>
            <a:endParaRPr lang="es-CO" sz="1600" dirty="0">
              <a:solidFill>
                <a:srgbClr val="D4D4D4"/>
              </a:solidFill>
              <a:latin typeface="Consolas" panose="020B0609020204030204" pitchFamily="49" charset="0"/>
            </a:endParaRPr>
          </a:p>
          <a:p>
            <a:r>
              <a:rPr lang="es-CO" sz="1600" dirty="0">
                <a:solidFill>
                  <a:srgbClr val="6A9955"/>
                </a:solidFill>
                <a:latin typeface="Consolas" panose="020B0609020204030204" pitchFamily="49" charset="0"/>
              </a:rPr>
              <a:t>// Identificador del </a:t>
            </a:r>
            <a:r>
              <a:rPr lang="es-CO" sz="1600" dirty="0" err="1">
                <a:solidFill>
                  <a:srgbClr val="6A9955"/>
                </a:solidFill>
                <a:latin typeface="Consolas" panose="020B0609020204030204" pitchFamily="49" charset="0"/>
              </a:rPr>
              <a:t>Telefono</a:t>
            </a:r>
            <a:endParaRPr lang="es-CO" sz="1600" dirty="0">
              <a:solidFill>
                <a:srgbClr val="D4D4D4"/>
              </a:solidFill>
              <a:latin typeface="Consolas" panose="020B0609020204030204" pitchFamily="49" charset="0"/>
            </a:endParaRPr>
          </a:p>
          <a:p>
            <a:r>
              <a:rPr lang="es-CO" sz="1600" dirty="0" err="1">
                <a:solidFill>
                  <a:srgbClr val="569CD6"/>
                </a:solidFill>
                <a:latin typeface="Consolas" panose="020B0609020204030204" pitchFamily="49" charset="0"/>
              </a:rPr>
              <a:t>private</a:t>
            </a:r>
            <a:r>
              <a:rPr lang="es-CO" sz="1600" dirty="0">
                <a:solidFill>
                  <a:srgbClr val="D4D4D4"/>
                </a:solidFill>
                <a:latin typeface="Consolas" panose="020B0609020204030204" pitchFamily="49" charset="0"/>
              </a:rPr>
              <a:t> </a:t>
            </a:r>
            <a:r>
              <a:rPr lang="es-CO" sz="1600" dirty="0" err="1">
                <a:solidFill>
                  <a:srgbClr val="569CD6"/>
                </a:solidFill>
                <a:latin typeface="Consolas" panose="020B0609020204030204" pitchFamily="49" charset="0"/>
              </a:rPr>
              <a:t>long</a:t>
            </a:r>
            <a:r>
              <a:rPr lang="es-CO" sz="1600" dirty="0">
                <a:solidFill>
                  <a:srgbClr val="D4D4D4"/>
                </a:solidFill>
                <a:latin typeface="Consolas" panose="020B0609020204030204" pitchFamily="49" charset="0"/>
              </a:rPr>
              <a:t> </a:t>
            </a:r>
            <a:r>
              <a:rPr lang="es-CO" sz="1600" dirty="0" err="1">
                <a:solidFill>
                  <a:srgbClr val="9CDCFE"/>
                </a:solidFill>
                <a:latin typeface="Consolas" panose="020B0609020204030204" pitchFamily="49" charset="0"/>
              </a:rPr>
              <a:t>telephone_Id</a:t>
            </a:r>
            <a:r>
              <a:rPr lang="es-CO" sz="1600" dirty="0">
                <a:solidFill>
                  <a:srgbClr val="D4D4D4"/>
                </a:solidFill>
                <a:latin typeface="Consolas" panose="020B0609020204030204" pitchFamily="49" charset="0"/>
              </a:rPr>
              <a:t>;</a:t>
            </a:r>
          </a:p>
          <a:p>
            <a:r>
              <a:rPr lang="es-CO" sz="1600" dirty="0">
                <a:solidFill>
                  <a:srgbClr val="6A9955"/>
                </a:solidFill>
                <a:latin typeface="Consolas" panose="020B0609020204030204" pitchFamily="49" charset="0"/>
              </a:rPr>
              <a:t>// Identificador de la persona</a:t>
            </a:r>
            <a:endParaRPr lang="es-CO" sz="1600" dirty="0">
              <a:solidFill>
                <a:srgbClr val="D4D4D4"/>
              </a:solidFill>
              <a:latin typeface="Consolas" panose="020B0609020204030204" pitchFamily="49" charset="0"/>
            </a:endParaRPr>
          </a:p>
          <a:p>
            <a:r>
              <a:rPr lang="es-CO" sz="1600" dirty="0" err="1">
                <a:solidFill>
                  <a:srgbClr val="569CD6"/>
                </a:solidFill>
                <a:latin typeface="Consolas" panose="020B0609020204030204" pitchFamily="49" charset="0"/>
              </a:rPr>
              <a:t>private</a:t>
            </a:r>
            <a:r>
              <a:rPr lang="es-CO" sz="1600" dirty="0">
                <a:solidFill>
                  <a:srgbClr val="D4D4D4"/>
                </a:solidFill>
                <a:latin typeface="Consolas" panose="020B0609020204030204" pitchFamily="49" charset="0"/>
              </a:rPr>
              <a:t> </a:t>
            </a:r>
            <a:r>
              <a:rPr lang="es-CO" sz="1600" dirty="0" err="1">
                <a:solidFill>
                  <a:srgbClr val="569CD6"/>
                </a:solidFill>
                <a:latin typeface="Consolas" panose="020B0609020204030204" pitchFamily="49" charset="0"/>
              </a:rPr>
              <a:t>long</a:t>
            </a:r>
            <a:r>
              <a:rPr lang="es-CO" sz="1600" dirty="0">
                <a:solidFill>
                  <a:srgbClr val="D4D4D4"/>
                </a:solidFill>
                <a:latin typeface="Consolas" panose="020B0609020204030204" pitchFamily="49" charset="0"/>
              </a:rPr>
              <a:t> </a:t>
            </a:r>
            <a:r>
              <a:rPr lang="es-CO" sz="1600" dirty="0" err="1">
                <a:solidFill>
                  <a:srgbClr val="9CDCFE"/>
                </a:solidFill>
                <a:latin typeface="Consolas" panose="020B0609020204030204" pitchFamily="49" charset="0"/>
              </a:rPr>
              <a:t>person_Id</a:t>
            </a:r>
            <a:r>
              <a:rPr lang="es-CO" sz="1600" dirty="0">
                <a:solidFill>
                  <a:srgbClr val="D4D4D4"/>
                </a:solidFill>
                <a:latin typeface="Consolas" panose="020B0609020204030204" pitchFamily="49" charset="0"/>
              </a:rPr>
              <a:t>;</a:t>
            </a:r>
          </a:p>
          <a:p>
            <a:r>
              <a:rPr lang="es-CO" sz="1600" dirty="0">
                <a:solidFill>
                  <a:srgbClr val="6A9955"/>
                </a:solidFill>
                <a:latin typeface="Consolas" panose="020B0609020204030204" pitchFamily="49" charset="0"/>
              </a:rPr>
              <a:t>// Identificador del tipo de </a:t>
            </a:r>
            <a:r>
              <a:rPr lang="es-CO" sz="1600" dirty="0" err="1">
                <a:solidFill>
                  <a:srgbClr val="6A9955"/>
                </a:solidFill>
                <a:latin typeface="Consolas" panose="020B0609020204030204" pitchFamily="49" charset="0"/>
              </a:rPr>
              <a:t>telefono</a:t>
            </a:r>
            <a:endParaRPr lang="es-CO" sz="1600" dirty="0">
              <a:solidFill>
                <a:srgbClr val="D4D4D4"/>
              </a:solidFill>
              <a:latin typeface="Consolas" panose="020B0609020204030204" pitchFamily="49" charset="0"/>
            </a:endParaRPr>
          </a:p>
          <a:p>
            <a:r>
              <a:rPr lang="es-CO" sz="1600" dirty="0" err="1">
                <a:solidFill>
                  <a:srgbClr val="569CD6"/>
                </a:solidFill>
                <a:latin typeface="Consolas" panose="020B0609020204030204" pitchFamily="49" charset="0"/>
              </a:rPr>
              <a:t>private</a:t>
            </a:r>
            <a:r>
              <a:rPr lang="es-CO" sz="1600" dirty="0">
                <a:solidFill>
                  <a:srgbClr val="D4D4D4"/>
                </a:solidFill>
                <a:latin typeface="Consolas" panose="020B0609020204030204" pitchFamily="49" charset="0"/>
              </a:rPr>
              <a:t> </a:t>
            </a:r>
            <a:r>
              <a:rPr lang="es-CO" sz="1600" dirty="0" err="1">
                <a:solidFill>
                  <a:srgbClr val="4EC9B0"/>
                </a:solidFill>
                <a:latin typeface="Consolas" panose="020B0609020204030204" pitchFamily="49" charset="0"/>
              </a:rPr>
              <a:t>TelephoneTypeCode</a:t>
            </a:r>
            <a:r>
              <a:rPr lang="es-CO" sz="1600" dirty="0">
                <a:solidFill>
                  <a:srgbClr val="D4D4D4"/>
                </a:solidFill>
                <a:latin typeface="Consolas" panose="020B0609020204030204" pitchFamily="49" charset="0"/>
              </a:rPr>
              <a:t> </a:t>
            </a:r>
            <a:r>
              <a:rPr lang="es-CO" sz="1600" dirty="0" err="1">
                <a:solidFill>
                  <a:srgbClr val="9CDCFE"/>
                </a:solidFill>
                <a:latin typeface="Consolas" panose="020B0609020204030204" pitchFamily="49" charset="0"/>
              </a:rPr>
              <a:t>telephone_Type</a:t>
            </a:r>
            <a:r>
              <a:rPr lang="es-CO" sz="1600" dirty="0">
                <a:solidFill>
                  <a:srgbClr val="D4D4D4"/>
                </a:solidFill>
                <a:latin typeface="Consolas" panose="020B0609020204030204" pitchFamily="49" charset="0"/>
              </a:rPr>
              <a:t>;</a:t>
            </a:r>
          </a:p>
          <a:p>
            <a:r>
              <a:rPr lang="es-CO" sz="1600" dirty="0">
                <a:solidFill>
                  <a:srgbClr val="6A9955"/>
                </a:solidFill>
                <a:latin typeface="Consolas" panose="020B0609020204030204" pitchFamily="49" charset="0"/>
              </a:rPr>
              <a:t>// Numero del </a:t>
            </a:r>
            <a:r>
              <a:rPr lang="es-CO" sz="1600" dirty="0" err="1">
                <a:solidFill>
                  <a:srgbClr val="6A9955"/>
                </a:solidFill>
                <a:latin typeface="Consolas" panose="020B0609020204030204" pitchFamily="49" charset="0"/>
              </a:rPr>
              <a:t>telefono</a:t>
            </a:r>
            <a:endParaRPr lang="es-CO" sz="1600" dirty="0">
              <a:solidFill>
                <a:srgbClr val="D4D4D4"/>
              </a:solidFill>
              <a:latin typeface="Consolas" panose="020B0609020204030204" pitchFamily="49" charset="0"/>
            </a:endParaRPr>
          </a:p>
          <a:p>
            <a:r>
              <a:rPr lang="es-CO" sz="1600" dirty="0" err="1">
                <a:solidFill>
                  <a:srgbClr val="569CD6"/>
                </a:solidFill>
                <a:latin typeface="Consolas" panose="020B0609020204030204" pitchFamily="49" charset="0"/>
              </a:rPr>
              <a:t>private</a:t>
            </a:r>
            <a:r>
              <a:rPr lang="es-CO" sz="1600" dirty="0">
                <a:solidFill>
                  <a:srgbClr val="D4D4D4"/>
                </a:solidFill>
                <a:latin typeface="Consolas" panose="020B0609020204030204" pitchFamily="49" charset="0"/>
              </a:rPr>
              <a:t> </a:t>
            </a:r>
            <a:r>
              <a:rPr lang="es-CO" sz="1600" dirty="0" err="1">
                <a:solidFill>
                  <a:srgbClr val="569CD6"/>
                </a:solidFill>
                <a:latin typeface="Consolas" panose="020B0609020204030204" pitchFamily="49" charset="0"/>
              </a:rPr>
              <a:t>string</a:t>
            </a:r>
            <a:r>
              <a:rPr lang="es-CO" sz="1600" dirty="0">
                <a:solidFill>
                  <a:srgbClr val="D4D4D4"/>
                </a:solidFill>
                <a:latin typeface="Consolas" panose="020B0609020204030204" pitchFamily="49" charset="0"/>
              </a:rPr>
              <a:t> </a:t>
            </a:r>
            <a:r>
              <a:rPr lang="es-CO" sz="1600" dirty="0" err="1">
                <a:solidFill>
                  <a:srgbClr val="9CDCFE"/>
                </a:solidFill>
                <a:latin typeface="Consolas" panose="020B0609020204030204" pitchFamily="49" charset="0"/>
              </a:rPr>
              <a:t>telephone_Number</a:t>
            </a:r>
            <a:r>
              <a:rPr lang="es-CO" sz="1600" dirty="0">
                <a:solidFill>
                  <a:srgbClr val="D4D4D4"/>
                </a:solidFill>
                <a:latin typeface="Consolas" panose="020B0609020204030204" pitchFamily="49" charset="0"/>
              </a:rPr>
              <a:t>;</a:t>
            </a:r>
          </a:p>
          <a:p>
            <a:r>
              <a:rPr lang="es-CO" sz="1600" dirty="0">
                <a:solidFill>
                  <a:srgbClr val="6A9955"/>
                </a:solidFill>
                <a:latin typeface="Consolas" panose="020B0609020204030204" pitchFamily="49" charset="0"/>
              </a:rPr>
              <a:t>// Notas </a:t>
            </a:r>
            <a:r>
              <a:rPr lang="es-CO" sz="1600" dirty="0" err="1">
                <a:solidFill>
                  <a:srgbClr val="6A9955"/>
                </a:solidFill>
                <a:latin typeface="Consolas" panose="020B0609020204030204" pitchFamily="49" charset="0"/>
              </a:rPr>
              <a:t>adiconales</a:t>
            </a:r>
            <a:r>
              <a:rPr lang="es-CO" sz="1600" dirty="0">
                <a:solidFill>
                  <a:srgbClr val="6A9955"/>
                </a:solidFill>
                <a:latin typeface="Consolas" panose="020B0609020204030204" pitchFamily="49" charset="0"/>
              </a:rPr>
              <a:t> al </a:t>
            </a:r>
            <a:r>
              <a:rPr lang="es-CO" sz="1600" dirty="0" err="1">
                <a:solidFill>
                  <a:srgbClr val="6A9955"/>
                </a:solidFill>
                <a:latin typeface="Consolas" panose="020B0609020204030204" pitchFamily="49" charset="0"/>
              </a:rPr>
              <a:t>telefono</a:t>
            </a:r>
            <a:endParaRPr lang="es-CO" sz="1600" dirty="0">
              <a:solidFill>
                <a:srgbClr val="D4D4D4"/>
              </a:solidFill>
              <a:latin typeface="Consolas" panose="020B0609020204030204" pitchFamily="49" charset="0"/>
            </a:endParaRPr>
          </a:p>
          <a:p>
            <a:r>
              <a:rPr lang="es-CO" sz="1600" dirty="0" err="1">
                <a:solidFill>
                  <a:srgbClr val="569CD6"/>
                </a:solidFill>
                <a:latin typeface="Consolas" panose="020B0609020204030204" pitchFamily="49" charset="0"/>
              </a:rPr>
              <a:t>private</a:t>
            </a:r>
            <a:r>
              <a:rPr lang="es-CO" sz="1600" dirty="0">
                <a:solidFill>
                  <a:srgbClr val="D4D4D4"/>
                </a:solidFill>
                <a:latin typeface="Consolas" panose="020B0609020204030204" pitchFamily="49" charset="0"/>
              </a:rPr>
              <a:t> </a:t>
            </a:r>
            <a:r>
              <a:rPr lang="es-CO" sz="1600" dirty="0" err="1">
                <a:solidFill>
                  <a:srgbClr val="569CD6"/>
                </a:solidFill>
                <a:latin typeface="Consolas" panose="020B0609020204030204" pitchFamily="49" charset="0"/>
              </a:rPr>
              <a:t>string</a:t>
            </a:r>
            <a:r>
              <a:rPr lang="es-CO" sz="1600" dirty="0">
                <a:solidFill>
                  <a:srgbClr val="D4D4D4"/>
                </a:solidFill>
                <a:latin typeface="Consolas" panose="020B0609020204030204" pitchFamily="49" charset="0"/>
              </a:rPr>
              <a:t> </a:t>
            </a:r>
            <a:r>
              <a:rPr lang="es-CO" sz="1600" dirty="0">
                <a:solidFill>
                  <a:srgbClr val="9CDCFE"/>
                </a:solidFill>
                <a:latin typeface="Consolas" panose="020B0609020204030204" pitchFamily="49" charset="0"/>
              </a:rPr>
              <a:t>notes</a:t>
            </a:r>
            <a:r>
              <a:rPr lang="es-CO" sz="1600" dirty="0">
                <a:solidFill>
                  <a:srgbClr val="D4D4D4"/>
                </a:solidFill>
                <a:latin typeface="Consolas" panose="020B0609020204030204" pitchFamily="49" charset="0"/>
              </a:rPr>
              <a:t>;</a:t>
            </a:r>
          </a:p>
          <a:p>
            <a:r>
              <a:rPr lang="es-CO" sz="1600" dirty="0">
                <a:solidFill>
                  <a:srgbClr val="569CD6"/>
                </a:solidFill>
                <a:latin typeface="Consolas" panose="020B0609020204030204" pitchFamily="49" charset="0"/>
              </a:rPr>
              <a:t>#</a:t>
            </a:r>
            <a:r>
              <a:rPr lang="es-CO" sz="1600" dirty="0" err="1">
                <a:solidFill>
                  <a:srgbClr val="569CD6"/>
                </a:solidFill>
                <a:latin typeface="Consolas" panose="020B0609020204030204" pitchFamily="49" charset="0"/>
              </a:rPr>
              <a:t>endregion</a:t>
            </a:r>
            <a:r>
              <a:rPr lang="es-CO" sz="1600" dirty="0">
                <a:solidFill>
                  <a:srgbClr val="569CD6"/>
                </a:solidFill>
                <a:latin typeface="Consolas" panose="020B0609020204030204" pitchFamily="49" charset="0"/>
              </a:rPr>
              <a:t> Campos o Atributos</a:t>
            </a:r>
            <a:endParaRPr lang="es-CO"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76362271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Comentarios</a:t>
            </a:r>
            <a:r>
              <a:rPr lang="en-US" dirty="0" smtClean="0"/>
              <a:t> - </a:t>
            </a:r>
            <a:r>
              <a:rPr lang="en-US" dirty="0" err="1" smtClean="0"/>
              <a:t>Guias</a:t>
            </a:r>
            <a:endParaRPr lang="es-CO" dirty="0"/>
          </a:p>
        </p:txBody>
      </p:sp>
      <p:sp>
        <p:nvSpPr>
          <p:cNvPr id="3" name="Content Placeholder 2"/>
          <p:cNvSpPr>
            <a:spLocks noGrp="1"/>
          </p:cNvSpPr>
          <p:nvPr>
            <p:ph idx="1"/>
          </p:nvPr>
        </p:nvSpPr>
        <p:spPr/>
        <p:txBody>
          <a:bodyPr>
            <a:normAutofit fontScale="92500" lnSpcReduction="20000"/>
          </a:bodyPr>
          <a:lstStyle/>
          <a:p>
            <a:r>
              <a:rPr lang="en-US" dirty="0" smtClean="0"/>
              <a:t>No </a:t>
            </a:r>
            <a:r>
              <a:rPr lang="en-US" dirty="0" err="1" smtClean="0"/>
              <a:t>usar</a:t>
            </a:r>
            <a:r>
              <a:rPr lang="en-US" dirty="0" smtClean="0"/>
              <a:t> </a:t>
            </a:r>
            <a:r>
              <a:rPr lang="en-US" dirty="0" err="1" smtClean="0"/>
              <a:t>comentarios</a:t>
            </a:r>
            <a:r>
              <a:rPr lang="en-US" dirty="0" smtClean="0"/>
              <a:t> </a:t>
            </a:r>
            <a:r>
              <a:rPr lang="en-US" dirty="0" err="1" smtClean="0"/>
              <a:t>si</a:t>
            </a:r>
            <a:r>
              <a:rPr lang="en-US" dirty="0" smtClean="0"/>
              <a:t> se </a:t>
            </a:r>
            <a:r>
              <a:rPr lang="en-US" dirty="0" err="1" smtClean="0"/>
              <a:t>puede</a:t>
            </a:r>
            <a:r>
              <a:rPr lang="en-US" dirty="0" smtClean="0"/>
              <a:t> </a:t>
            </a:r>
            <a:r>
              <a:rPr lang="en-US" dirty="0" err="1" smtClean="0"/>
              <a:t>usar</a:t>
            </a:r>
            <a:r>
              <a:rPr lang="en-US" dirty="0" smtClean="0"/>
              <a:t> </a:t>
            </a:r>
            <a:r>
              <a:rPr lang="en-US" dirty="0" err="1" smtClean="0"/>
              <a:t>una</a:t>
            </a:r>
            <a:r>
              <a:rPr lang="en-US" dirty="0" smtClean="0"/>
              <a:t> </a:t>
            </a:r>
            <a:r>
              <a:rPr lang="en-US" dirty="0" err="1" smtClean="0"/>
              <a:t>función</a:t>
            </a:r>
            <a:r>
              <a:rPr lang="en-US" dirty="0" smtClean="0"/>
              <a:t> o </a:t>
            </a:r>
            <a:r>
              <a:rPr lang="en-US" dirty="0" err="1" smtClean="0"/>
              <a:t>una</a:t>
            </a:r>
            <a:r>
              <a:rPr lang="en-US" dirty="0" smtClean="0"/>
              <a:t> variable</a:t>
            </a:r>
          </a:p>
          <a:p>
            <a:r>
              <a:rPr lang="en-US" dirty="0" smtClean="0"/>
              <a:t>Use solo </a:t>
            </a:r>
            <a:r>
              <a:rPr lang="en-US" dirty="0" err="1" smtClean="0"/>
              <a:t>comentarios</a:t>
            </a:r>
            <a:r>
              <a:rPr lang="en-US" dirty="0" smtClean="0"/>
              <a:t> </a:t>
            </a:r>
            <a:r>
              <a:rPr lang="en-US" dirty="0" err="1" smtClean="0"/>
              <a:t>significaticos</a:t>
            </a:r>
            <a:r>
              <a:rPr lang="en-US" dirty="0" smtClean="0"/>
              <a:t> o que </a:t>
            </a:r>
            <a:r>
              <a:rPr lang="en-US" dirty="0" err="1" smtClean="0"/>
              <a:t>agreguen</a:t>
            </a:r>
            <a:r>
              <a:rPr lang="en-US" dirty="0" smtClean="0"/>
              <a:t> valor</a:t>
            </a:r>
          </a:p>
          <a:p>
            <a:r>
              <a:rPr lang="en-US" dirty="0" err="1" smtClean="0"/>
              <a:t>Adicione</a:t>
            </a:r>
            <a:r>
              <a:rPr lang="en-US" dirty="0" smtClean="0"/>
              <a:t> solo </a:t>
            </a:r>
            <a:r>
              <a:rPr lang="en-US" dirty="0" err="1" smtClean="0"/>
              <a:t>comentarios</a:t>
            </a:r>
            <a:r>
              <a:rPr lang="en-US" dirty="0" smtClean="0"/>
              <a:t> a lo que no  sea </a:t>
            </a:r>
            <a:r>
              <a:rPr lang="en-US" dirty="0" err="1" smtClean="0"/>
              <a:t>evidente</a:t>
            </a:r>
            <a:r>
              <a:rPr lang="en-US" dirty="0" smtClean="0"/>
              <a:t> o </a:t>
            </a:r>
            <a:r>
              <a:rPr lang="en-US" dirty="0" err="1" smtClean="0"/>
              <a:t>requiera</a:t>
            </a:r>
            <a:r>
              <a:rPr lang="en-US" dirty="0" smtClean="0"/>
              <a:t> </a:t>
            </a:r>
            <a:r>
              <a:rPr lang="en-US" dirty="0" err="1" smtClean="0"/>
              <a:t>una</a:t>
            </a:r>
            <a:r>
              <a:rPr lang="en-US" dirty="0" smtClean="0"/>
              <a:t> major </a:t>
            </a:r>
            <a:r>
              <a:rPr lang="en-US" dirty="0" err="1" smtClean="0"/>
              <a:t>explicacion</a:t>
            </a:r>
            <a:r>
              <a:rPr lang="en-US" dirty="0" smtClean="0"/>
              <a:t> que no de el </a:t>
            </a:r>
            <a:r>
              <a:rPr lang="en-US" dirty="0" err="1" smtClean="0"/>
              <a:t>codigo</a:t>
            </a:r>
            <a:r>
              <a:rPr lang="en-US" dirty="0" smtClean="0"/>
              <a:t> </a:t>
            </a:r>
            <a:r>
              <a:rPr lang="en-US" dirty="0" err="1" smtClean="0"/>
              <a:t>por</a:t>
            </a:r>
            <a:r>
              <a:rPr lang="en-US" dirty="0" smtClean="0"/>
              <a:t> </a:t>
            </a:r>
            <a:r>
              <a:rPr lang="en-US" dirty="0" err="1" smtClean="0"/>
              <a:t>si</a:t>
            </a:r>
            <a:r>
              <a:rPr lang="en-US" dirty="0" smtClean="0"/>
              <a:t> solo.</a:t>
            </a:r>
          </a:p>
          <a:p>
            <a:r>
              <a:rPr lang="en-US" dirty="0" smtClean="0"/>
              <a:t>No </a:t>
            </a:r>
            <a:r>
              <a:rPr lang="en-US" dirty="0" err="1" smtClean="0"/>
              <a:t>adicione</a:t>
            </a:r>
            <a:r>
              <a:rPr lang="en-US" dirty="0" smtClean="0"/>
              <a:t> </a:t>
            </a:r>
            <a:r>
              <a:rPr lang="en-US" dirty="0" err="1" smtClean="0"/>
              <a:t>comentarios</a:t>
            </a:r>
            <a:r>
              <a:rPr lang="en-US" dirty="0" smtClean="0"/>
              <a:t> </a:t>
            </a:r>
            <a:r>
              <a:rPr lang="en-US" dirty="0" err="1" smtClean="0"/>
              <a:t>por</a:t>
            </a:r>
            <a:r>
              <a:rPr lang="en-US" dirty="0" smtClean="0"/>
              <a:t> </a:t>
            </a:r>
            <a:r>
              <a:rPr lang="en-US" dirty="0" err="1" smtClean="0"/>
              <a:t>cada</a:t>
            </a:r>
            <a:r>
              <a:rPr lang="en-US" dirty="0" smtClean="0"/>
              <a:t> </a:t>
            </a:r>
            <a:r>
              <a:rPr lang="en-US" dirty="0" err="1" smtClean="0"/>
              <a:t>linea</a:t>
            </a:r>
            <a:endParaRPr lang="en-US" dirty="0"/>
          </a:p>
          <a:p>
            <a:r>
              <a:rPr lang="en-US" dirty="0" smtClean="0"/>
              <a:t>No </a:t>
            </a:r>
            <a:r>
              <a:rPr lang="en-US" dirty="0" err="1" smtClean="0"/>
              <a:t>adicione</a:t>
            </a:r>
            <a:r>
              <a:rPr lang="en-US" dirty="0" smtClean="0"/>
              <a:t> </a:t>
            </a:r>
            <a:r>
              <a:rPr lang="en-US" dirty="0" err="1" smtClean="0"/>
              <a:t>comentarios</a:t>
            </a:r>
            <a:r>
              <a:rPr lang="en-US" dirty="0" smtClean="0"/>
              <a:t> </a:t>
            </a:r>
            <a:r>
              <a:rPr lang="en-US" dirty="0" err="1" smtClean="0"/>
              <a:t>si</a:t>
            </a:r>
            <a:r>
              <a:rPr lang="en-US" dirty="0" smtClean="0"/>
              <a:t> </a:t>
            </a:r>
            <a:r>
              <a:rPr lang="en-US" dirty="0" err="1" smtClean="0"/>
              <a:t>otra</a:t>
            </a:r>
            <a:r>
              <a:rPr lang="en-US" dirty="0" smtClean="0"/>
              <a:t> </a:t>
            </a:r>
            <a:r>
              <a:rPr lang="en-US" dirty="0" err="1" smtClean="0"/>
              <a:t>herramienta</a:t>
            </a:r>
            <a:r>
              <a:rPr lang="en-US" dirty="0" smtClean="0"/>
              <a:t> </a:t>
            </a:r>
            <a:r>
              <a:rPr lang="en-US" dirty="0" err="1" smtClean="0"/>
              <a:t>puede</a:t>
            </a:r>
            <a:r>
              <a:rPr lang="en-US" dirty="0" smtClean="0"/>
              <a:t> </a:t>
            </a:r>
            <a:r>
              <a:rPr lang="en-US" dirty="0" err="1" smtClean="0"/>
              <a:t>suplir</a:t>
            </a:r>
            <a:r>
              <a:rPr lang="en-US" dirty="0" smtClean="0"/>
              <a:t> la </a:t>
            </a:r>
            <a:r>
              <a:rPr lang="en-US" dirty="0" err="1" smtClean="0"/>
              <a:t>informacion</a:t>
            </a:r>
            <a:r>
              <a:rPr lang="en-US" dirty="0" smtClean="0"/>
              <a:t> (</a:t>
            </a:r>
            <a:r>
              <a:rPr lang="en-US" dirty="0" err="1" smtClean="0"/>
              <a:t>Controlador</a:t>
            </a:r>
            <a:r>
              <a:rPr lang="en-US" dirty="0" smtClean="0"/>
              <a:t> de </a:t>
            </a:r>
            <a:r>
              <a:rPr lang="en-US" dirty="0" err="1" smtClean="0"/>
              <a:t>Versiones</a:t>
            </a:r>
            <a:r>
              <a:rPr lang="en-US" dirty="0"/>
              <a:t>)</a:t>
            </a:r>
            <a:endParaRPr lang="es-CO" dirty="0"/>
          </a:p>
        </p:txBody>
      </p:sp>
    </p:spTree>
    <p:extLst>
      <p:ext uri="{BB962C8B-B14F-4D97-AF65-F5344CB8AC3E}">
        <p14:creationId xmlns:p14="http://schemas.microsoft.com/office/powerpoint/2010/main" val="22661011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udio 5">
            <a:hlinkClick r:id="" action="ppaction://media"/>
            <a:extLst>
              <a:ext uri="{FF2B5EF4-FFF2-40B4-BE49-F238E27FC236}">
                <a16:creationId xmlns="" xmlns:a16="http://schemas.microsoft.com/office/drawing/2014/main" id="{EE0CD4EC-B5AD-466E-994F-E048D7863C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
        <p:nvSpPr>
          <p:cNvPr id="8" name="Subtitle 7"/>
          <p:cNvSpPr>
            <a:spLocks noGrp="1"/>
          </p:cNvSpPr>
          <p:nvPr>
            <p:ph type="subTitle" idx="1"/>
          </p:nvPr>
        </p:nvSpPr>
        <p:spPr>
          <a:xfrm>
            <a:off x="655557" y="2780928"/>
            <a:ext cx="7776864" cy="1752600"/>
          </a:xfrm>
        </p:spPr>
        <p:txBody>
          <a:bodyPr>
            <a:normAutofit/>
          </a:bodyPr>
          <a:lstStyle/>
          <a:p>
            <a:pPr algn="ctr"/>
            <a:r>
              <a:rPr lang="en-US" sz="7200" b="1" dirty="0" err="1" smtClean="0">
                <a:effectLst>
                  <a:outerShdw blurRad="38100" dist="38100" dir="2700000" algn="tl">
                    <a:srgbClr val="000000">
                      <a:alpha val="43137"/>
                    </a:srgbClr>
                  </a:outerShdw>
                </a:effectLst>
              </a:rPr>
              <a:t>Generalidades</a:t>
            </a:r>
            <a:endParaRPr lang="en-US" sz="7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97371408"/>
      </p:ext>
    </p:extLst>
  </p:cSld>
  <p:clrMapOvr>
    <a:masterClrMapping/>
  </p:clrMapOvr>
  <mc:AlternateContent xmlns:mc="http://schemas.openxmlformats.org/markup-compatibility/2006" xmlns:p14="http://schemas.microsoft.com/office/powerpoint/2010/main">
    <mc:Choice Requires="p14">
      <p:transition spd="slow" p14:dur="2000" advTm="3075"/>
    </mc:Choice>
    <mc:Fallback xmlns="">
      <p:transition spd="slow" advTm="3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with medium confidence">
            <a:extLst>
              <a:ext uri="{FF2B5EF4-FFF2-40B4-BE49-F238E27FC236}">
                <a16:creationId xmlns="" xmlns:a16="http://schemas.microsoft.com/office/drawing/2014/main" id="{E7122C42-B886-4B4C-8378-CDCDAF9075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699373"/>
            <a:ext cx="4248472" cy="5560500"/>
          </a:xfrm>
          <a:prstGeom prst="rect">
            <a:avLst/>
          </a:prstGeom>
        </p:spPr>
      </p:pic>
      <p:sp>
        <p:nvSpPr>
          <p:cNvPr id="8" name="TextBox 7">
            <a:extLst>
              <a:ext uri="{FF2B5EF4-FFF2-40B4-BE49-F238E27FC236}">
                <a16:creationId xmlns="" xmlns:a16="http://schemas.microsoft.com/office/drawing/2014/main" id="{CB6A0234-8231-4C1D-8575-832D17377858}"/>
              </a:ext>
            </a:extLst>
          </p:cNvPr>
          <p:cNvSpPr txBox="1"/>
          <p:nvPr/>
        </p:nvSpPr>
        <p:spPr>
          <a:xfrm>
            <a:off x="5909407" y="5936707"/>
            <a:ext cx="2104230" cy="646331"/>
          </a:xfrm>
          <a:prstGeom prst="rect">
            <a:avLst/>
          </a:prstGeom>
          <a:noFill/>
        </p:spPr>
        <p:txBody>
          <a:bodyPr wrap="none" rtlCol="0">
            <a:spAutoFit/>
          </a:bodyPr>
          <a:lstStyle/>
          <a:p>
            <a:pPr algn="ctr"/>
            <a:r>
              <a:rPr lang="es-CO" b="1" dirty="0">
                <a:solidFill>
                  <a:schemeClr val="accent1"/>
                </a:solidFill>
              </a:rPr>
              <a:t>Robert Cecil Martin</a:t>
            </a:r>
          </a:p>
          <a:p>
            <a:pPr algn="ctr"/>
            <a:r>
              <a:rPr lang="es-CO" b="1" dirty="0" err="1">
                <a:solidFill>
                  <a:schemeClr val="accent2"/>
                </a:solidFill>
              </a:rPr>
              <a:t>Uncle</a:t>
            </a:r>
            <a:r>
              <a:rPr lang="es-CO" b="1" dirty="0">
                <a:solidFill>
                  <a:schemeClr val="accent2"/>
                </a:solidFill>
              </a:rPr>
              <a:t> Bob</a:t>
            </a:r>
            <a:endParaRPr lang="en-US" b="1" dirty="0">
              <a:solidFill>
                <a:schemeClr val="accent2"/>
              </a:solidFill>
            </a:endParaRPr>
          </a:p>
        </p:txBody>
      </p:sp>
      <p:pic>
        <p:nvPicPr>
          <p:cNvPr id="11" name="Picture 10" descr="A person wearing glasses&#10;&#10;Description automatically generated with low confidence">
            <a:extLst>
              <a:ext uri="{FF2B5EF4-FFF2-40B4-BE49-F238E27FC236}">
                <a16:creationId xmlns="" xmlns:a16="http://schemas.microsoft.com/office/drawing/2014/main" id="{D178ABAC-548D-44A0-BEBC-312DC6723E43}"/>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94566" y="1081285"/>
            <a:ext cx="3825906" cy="4695430"/>
          </a:xfrm>
          <a:prstGeom prst="rect">
            <a:avLst/>
          </a:prstGeom>
        </p:spPr>
      </p:pic>
    </p:spTree>
    <p:extLst>
      <p:ext uri="{BB962C8B-B14F-4D97-AF65-F5344CB8AC3E}">
        <p14:creationId xmlns:p14="http://schemas.microsoft.com/office/powerpoint/2010/main" val="4236458582"/>
      </p:ext>
    </p:extLst>
  </p:cSld>
  <p:clrMapOvr>
    <a:masterClrMapping/>
  </p:clrMapOvr>
  <mc:AlternateContent xmlns:mc="http://schemas.openxmlformats.org/markup-compatibility/2006" xmlns:p14="http://schemas.microsoft.com/office/powerpoint/2010/main">
    <mc:Choice Requires="p14">
      <p:transition spd="slow" p14:dur="2000" advTm="20768"/>
    </mc:Choice>
    <mc:Fallback xmlns="">
      <p:transition spd="slow" advTm="20768"/>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4|12.7|6.2|7.5"/>
</p:tagLst>
</file>

<file path=ppt/tags/tag10.xml><?xml version="1.0" encoding="utf-8"?>
<p:tagLst xmlns:a="http://schemas.openxmlformats.org/drawingml/2006/main" xmlns:r="http://schemas.openxmlformats.org/officeDocument/2006/relationships" xmlns:p="http://schemas.openxmlformats.org/presentationml/2006/main">
  <p:tag name="TIMING" val="|4.4|22.6|2.3"/>
</p:tagLst>
</file>

<file path=ppt/tags/tag11.xml><?xml version="1.0" encoding="utf-8"?>
<p:tagLst xmlns:a="http://schemas.openxmlformats.org/drawingml/2006/main" xmlns:r="http://schemas.openxmlformats.org/officeDocument/2006/relationships" xmlns:p="http://schemas.openxmlformats.org/presentationml/2006/main">
  <p:tag name="TIMING" val="|4.1|66.4|21.7"/>
</p:tagLst>
</file>

<file path=ppt/tags/tag12.xml><?xml version="1.0" encoding="utf-8"?>
<p:tagLst xmlns:a="http://schemas.openxmlformats.org/drawingml/2006/main" xmlns:r="http://schemas.openxmlformats.org/officeDocument/2006/relationships" xmlns:p="http://schemas.openxmlformats.org/presentationml/2006/main">
  <p:tag name="TIMING" val="|3.2|9.9|5.9|2.5|6.3|13.3|7|1.1"/>
</p:tagLst>
</file>

<file path=ppt/tags/tag13.xml><?xml version="1.0" encoding="utf-8"?>
<p:tagLst xmlns:a="http://schemas.openxmlformats.org/drawingml/2006/main" xmlns:r="http://schemas.openxmlformats.org/officeDocument/2006/relationships" xmlns:p="http://schemas.openxmlformats.org/presentationml/2006/main">
  <p:tag name="TIMING" val="|2.8|23.3|3.6"/>
</p:tagLst>
</file>

<file path=ppt/tags/tag14.xml><?xml version="1.0" encoding="utf-8"?>
<p:tagLst xmlns:a="http://schemas.openxmlformats.org/drawingml/2006/main" xmlns:r="http://schemas.openxmlformats.org/officeDocument/2006/relationships" xmlns:p="http://schemas.openxmlformats.org/presentationml/2006/main">
  <p:tag name="TIMING" val="|6.9|20.6|1.7"/>
</p:tagLst>
</file>

<file path=ppt/tags/tag15.xml><?xml version="1.0" encoding="utf-8"?>
<p:tagLst xmlns:a="http://schemas.openxmlformats.org/drawingml/2006/main" xmlns:r="http://schemas.openxmlformats.org/officeDocument/2006/relationships" xmlns:p="http://schemas.openxmlformats.org/presentationml/2006/main">
  <p:tag name="TIMING" val="|5.8|13.5|1.4|6.4|21.8|1.4"/>
</p:tagLst>
</file>

<file path=ppt/tags/tag16.xml><?xml version="1.0" encoding="utf-8"?>
<p:tagLst xmlns:a="http://schemas.openxmlformats.org/drawingml/2006/main" xmlns:r="http://schemas.openxmlformats.org/officeDocument/2006/relationships" xmlns:p="http://schemas.openxmlformats.org/presentationml/2006/main">
  <p:tag name="TIMING" val="|7.2|16.6|1.5"/>
</p:tagLst>
</file>

<file path=ppt/tags/tag2.xml><?xml version="1.0" encoding="utf-8"?>
<p:tagLst xmlns:a="http://schemas.openxmlformats.org/drawingml/2006/main" xmlns:r="http://schemas.openxmlformats.org/officeDocument/2006/relationships" xmlns:p="http://schemas.openxmlformats.org/presentationml/2006/main">
  <p:tag name="TIMING" val="|4.6|5.6|3|4.2|3.3|3.4"/>
</p:tagLst>
</file>

<file path=ppt/tags/tag3.xml><?xml version="1.0" encoding="utf-8"?>
<p:tagLst xmlns:a="http://schemas.openxmlformats.org/drawingml/2006/main" xmlns:r="http://schemas.openxmlformats.org/officeDocument/2006/relationships" xmlns:p="http://schemas.openxmlformats.org/presentationml/2006/main">
  <p:tag name="TIMING" val="|2.5"/>
</p:tagLst>
</file>

<file path=ppt/tags/tag4.xml><?xml version="1.0" encoding="utf-8"?>
<p:tagLst xmlns:a="http://schemas.openxmlformats.org/drawingml/2006/main" xmlns:r="http://schemas.openxmlformats.org/officeDocument/2006/relationships" xmlns:p="http://schemas.openxmlformats.org/presentationml/2006/main">
  <p:tag name="TIMING" val="|1.6|2.2|4.7"/>
</p:tagLst>
</file>

<file path=ppt/tags/tag5.xml><?xml version="1.0" encoding="utf-8"?>
<p:tagLst xmlns:a="http://schemas.openxmlformats.org/drawingml/2006/main" xmlns:r="http://schemas.openxmlformats.org/officeDocument/2006/relationships" xmlns:p="http://schemas.openxmlformats.org/presentationml/2006/main">
  <p:tag name="TIMING" val="|5.4"/>
</p:tagLst>
</file>

<file path=ppt/tags/tag6.xml><?xml version="1.0" encoding="utf-8"?>
<p:tagLst xmlns:a="http://schemas.openxmlformats.org/drawingml/2006/main" xmlns:r="http://schemas.openxmlformats.org/officeDocument/2006/relationships" xmlns:p="http://schemas.openxmlformats.org/presentationml/2006/main">
  <p:tag name="TIMING" val="|13.3"/>
</p:tagLst>
</file>

<file path=ppt/tags/tag7.xml><?xml version="1.0" encoding="utf-8"?>
<p:tagLst xmlns:a="http://schemas.openxmlformats.org/drawingml/2006/main" xmlns:r="http://schemas.openxmlformats.org/officeDocument/2006/relationships" xmlns:p="http://schemas.openxmlformats.org/presentationml/2006/main">
  <p:tag name="TIMING" val="|5|25.8|2.2"/>
</p:tagLst>
</file>

<file path=ppt/tags/tag8.xml><?xml version="1.0" encoding="utf-8"?>
<p:tagLst xmlns:a="http://schemas.openxmlformats.org/drawingml/2006/main" xmlns:r="http://schemas.openxmlformats.org/officeDocument/2006/relationships" xmlns:p="http://schemas.openxmlformats.org/presentationml/2006/main">
  <p:tag name="TIMING" val="|5.9|29.3|5.2|39.8|17.6|10.2|7.2|7.6"/>
</p:tagLst>
</file>

<file path=ppt/tags/tag9.xml><?xml version="1.0" encoding="utf-8"?>
<p:tagLst xmlns:a="http://schemas.openxmlformats.org/drawingml/2006/main" xmlns:r="http://schemas.openxmlformats.org/officeDocument/2006/relationships" xmlns:p="http://schemas.openxmlformats.org/presentationml/2006/main">
  <p:tag name="TIMING" val="|4.5|33.2|2.2"/>
</p:tagLst>
</file>

<file path=ppt/theme/theme1.xml><?xml version="1.0" encoding="utf-8"?>
<a:theme xmlns:a="http://schemas.openxmlformats.org/drawingml/2006/main" name="BackDev-01-Introducció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BackDev-01-Introducción</Template>
  <TotalTime>4727</TotalTime>
  <Words>5638</Words>
  <Application>Microsoft Office PowerPoint</Application>
  <PresentationFormat>On-screen Show (4:3)</PresentationFormat>
  <Paragraphs>810</Paragraphs>
  <Slides>74</Slides>
  <Notes>38</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Aharoni</vt:lpstr>
      <vt:lpstr>Arial</vt:lpstr>
      <vt:lpstr>Arial Rounded MT Bold</vt:lpstr>
      <vt:lpstr>Calibri</vt:lpstr>
      <vt:lpstr>Consolas</vt:lpstr>
      <vt:lpstr>Courier New</vt:lpstr>
      <vt:lpstr>Times New Roman</vt:lpstr>
      <vt:lpstr>Wingdings</vt:lpstr>
      <vt:lpstr>BackDev-01-Introducción</vt:lpstr>
      <vt:lpstr>Clean Code Principles</vt:lpstr>
      <vt:lpstr>PowerPoint Presentation</vt:lpstr>
      <vt:lpstr>PowerPoint Presentation</vt:lpstr>
      <vt:lpstr>Qué Aprenderás? </vt:lpstr>
      <vt:lpstr>A Quién Va Dirigido?</vt:lpstr>
      <vt:lpstr>Qué Necesitas?</vt:lpstr>
      <vt:lpstr>Comencemos</vt:lpstr>
      <vt:lpstr>PowerPoint Presentation</vt:lpstr>
      <vt:lpstr>PowerPoint Presentation</vt:lpstr>
      <vt:lpstr>¿Mantenibilidad o desempeño? </vt:lpstr>
      <vt:lpstr>¿Mantenibilidad o desempeño? </vt:lpstr>
      <vt:lpstr>PowerPoint Presentation</vt:lpstr>
      <vt:lpstr>PowerPoint Presentation</vt:lpstr>
      <vt:lpstr>PowerPoint Presentation</vt:lpstr>
      <vt:lpstr>PowerPoint Presentation</vt:lpstr>
      <vt:lpstr>PowerPoint Presentation</vt:lpstr>
      <vt:lpstr>La única métrica válida de la calidad del código es: Groserías/Minuto.</vt:lpstr>
      <vt:lpstr>Código Limpio vs. Código “Sucio”</vt:lpstr>
      <vt:lpstr>Código Limpio vs. Código “Sucio”</vt:lpstr>
      <vt:lpstr>Código Limpio vs. Código “Sucio”</vt:lpstr>
      <vt:lpstr>PowerPoint Presentation</vt:lpstr>
      <vt:lpstr>PowerPoint Presentation</vt:lpstr>
      <vt:lpstr>Que revelen la intención</vt:lpstr>
      <vt:lpstr>Que Eviten Confusiones</vt:lpstr>
      <vt:lpstr>Que sean Pronunciables</vt:lpstr>
      <vt:lpstr>Que sean Buscables</vt:lpstr>
      <vt:lpstr>Sin notaciones de codificación</vt:lpstr>
      <vt:lpstr>Sustantivos para Clases  y  Verbos para Métodos</vt:lpstr>
      <vt:lpstr>Una Palabra por Concepto</vt:lpstr>
      <vt:lpstr>Sin Juegos de Palabras</vt:lpstr>
      <vt:lpstr>Nombres sin Contexto Superfluo</vt:lpstr>
      <vt:lpstr>Nombres del Dominio (Problema y Solución)</vt:lpstr>
      <vt:lpstr>Guías de Nombramiento</vt:lpstr>
      <vt:lpstr>PowerPoint Presentation</vt:lpstr>
      <vt:lpstr>Pequeñas</vt:lpstr>
      <vt:lpstr>Que Hagan una Sola Cosa</vt:lpstr>
      <vt:lpstr>Responsabilidad Única</vt:lpstr>
      <vt:lpstr>Responsabilidad Única</vt:lpstr>
      <vt:lpstr>Switch Statement</vt:lpstr>
      <vt:lpstr>Switch Statement</vt:lpstr>
      <vt:lpstr>Switch Statement</vt:lpstr>
      <vt:lpstr>Switch Statement</vt:lpstr>
      <vt:lpstr>Nombres Descriptivos</vt:lpstr>
      <vt:lpstr>Argumentos</vt:lpstr>
      <vt:lpstr>Práctica</vt:lpstr>
      <vt:lpstr>PowerPoint Presentation</vt:lpstr>
      <vt:lpstr>Qué es un Error?</vt:lpstr>
      <vt:lpstr>Qué es una Excepción?</vt:lpstr>
      <vt:lpstr>Errores y Excepciones</vt:lpstr>
      <vt:lpstr>Códigos de Error</vt:lpstr>
      <vt:lpstr>Excepciones</vt:lpstr>
      <vt:lpstr>Propagación de Excepciones</vt:lpstr>
      <vt:lpstr>Propagación de Excepciones</vt:lpstr>
      <vt:lpstr>Propagación de Excepciones</vt:lpstr>
      <vt:lpstr>Propagación de Excepciones</vt:lpstr>
      <vt:lpstr>Propagación de Excepciones</vt:lpstr>
      <vt:lpstr>Propagación de Excepciones</vt:lpstr>
      <vt:lpstr>Propagación de Excepciones</vt:lpstr>
      <vt:lpstr>Propagación de Excepciones</vt:lpstr>
      <vt:lpstr>Técnicas de Depuración</vt:lpstr>
      <vt:lpstr>Técnicas de Depuración</vt:lpstr>
      <vt:lpstr>PowerPoint Presentation</vt:lpstr>
      <vt:lpstr>Comentarios</vt:lpstr>
      <vt:lpstr>Ejemplos</vt:lpstr>
      <vt:lpstr>Comentarios</vt:lpstr>
      <vt:lpstr>Buenos Comentarios</vt:lpstr>
      <vt:lpstr>Buenos Comentarios</vt:lpstr>
      <vt:lpstr>Buenos Comentarios</vt:lpstr>
      <vt:lpstr>Buenos Comentarios</vt:lpstr>
      <vt:lpstr>Comentarios Incorrectos</vt:lpstr>
      <vt:lpstr>Comentarios Incorrectos</vt:lpstr>
      <vt:lpstr>Comentarios Incorrectos</vt:lpstr>
      <vt:lpstr>Comentarios Incorrectos</vt:lpstr>
      <vt:lpstr>Comentarios - Guias</vt:lpstr>
    </vt:vector>
  </TitlesOfParts>
  <Company>Jucer Co.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Programación en .Net</dc:title>
  <dc:creator>Julio Cesar Robles Uribe</dc:creator>
  <cp:lastModifiedBy>Julio Robles</cp:lastModifiedBy>
  <cp:revision>690</cp:revision>
  <dcterms:created xsi:type="dcterms:W3CDTF">2011-09-11T16:53:06Z</dcterms:created>
  <dcterms:modified xsi:type="dcterms:W3CDTF">2022-04-27T05:14:25Z</dcterms:modified>
</cp:coreProperties>
</file>